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63" r:id="rId6"/>
    <p:sldId id="264" r:id="rId7"/>
    <p:sldId id="266" r:id="rId8"/>
    <p:sldId id="267" r:id="rId9"/>
    <p:sldId id="268" r:id="rId10"/>
    <p:sldId id="270" r:id="rId11"/>
    <p:sldId id="271" r:id="rId12"/>
    <p:sldId id="273" r:id="rId13"/>
    <p:sldId id="274" r:id="rId14"/>
    <p:sldId id="272" r:id="rId15"/>
    <p:sldId id="278" r:id="rId16"/>
    <p:sldId id="276" r:id="rId17"/>
    <p:sldId id="275" r:id="rId18"/>
    <p:sldId id="279" r:id="rId19"/>
    <p:sldId id="277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800000"/>
    <a:srgbClr val="F2EC00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558" autoAdjust="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65BE0-4714-4F4F-ACF8-0D82B4D744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5D26FA-0CCB-43A7-B5B1-526FFD2781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94928-3C8C-49DC-8EDD-01A223A75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C136EF-CF00-4B7E-8A6B-0C5B17EC14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F570A-97D5-44DC-BD94-1ABB1F4173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80310-2468-466A-BCF6-C45F0A4B11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7F8068-4E14-49DE-820E-085E7DB652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2183B-9423-4EC3-A6EB-32ECCB2AF6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792A6-5A12-4219-81F9-F61C7EC1F3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94FFB-17F1-4912-BDE4-FE4244F9C1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B5F25C-7D5C-4119-BD71-69A6F4CCD1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B347AE-EBB0-4DE6-AE09-62208DEDBA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losariobibliotecas.com/uniform-resource-locator-url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-sa/3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yyhoaxanalyzer.com/?p=872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sz="4000"/>
              <a:t>Anatomy of a URL:</a:t>
            </a:r>
            <a:br>
              <a:rPr lang="en-US" sz="4000"/>
            </a:br>
            <a:r>
              <a:rPr lang="en-US" sz="4000"/>
              <a:t>Finding Broken Links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Steve Broskoske</a:t>
            </a:r>
          </a:p>
          <a:p>
            <a:r>
              <a:rPr lang="en-US" dirty="0"/>
              <a:t>TED 121 Educational Technology</a:t>
            </a:r>
          </a:p>
          <a:p>
            <a:r>
              <a:rPr lang="en-US" dirty="0"/>
              <a:t>Misericordia University</a:t>
            </a:r>
          </a:p>
        </p:txBody>
      </p:sp>
      <p:pic>
        <p:nvPicPr>
          <p:cNvPr id="3" name="Picture 2" descr="Graphical user interface, website, calendar&#10;&#10;Description automatically generated">
            <a:extLst>
              <a:ext uri="{FF2B5EF4-FFF2-40B4-BE49-F238E27FC236}">
                <a16:creationId xmlns:a16="http://schemas.microsoft.com/office/drawing/2014/main" id="{C50D02F1-42B0-5F9D-5A9F-92557010D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1000" y="268096"/>
            <a:ext cx="2774584" cy="15607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AA5792-027D-CB08-276A-88D29B15001C}"/>
              </a:ext>
            </a:extLst>
          </p:cNvPr>
          <p:cNvSpPr txBox="1"/>
          <p:nvPr/>
        </p:nvSpPr>
        <p:spPr>
          <a:xfrm>
            <a:off x="228600" y="1844510"/>
            <a:ext cx="3276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ID4096" sz="900" dirty="0">
                <a:hlinkClick r:id="rId3" tooltip="https://glosariobibliotecas.com/uniform-resource-locator-url/"/>
              </a:rPr>
              <a:t>This Photo</a:t>
            </a:r>
            <a:r>
              <a:rPr lang="LID4096" sz="900" dirty="0"/>
              <a:t> by Unknown Author is licensed under </a:t>
            </a:r>
            <a:r>
              <a:rPr lang="LID4096" sz="900" dirty="0">
                <a:hlinkClick r:id="rId4" tooltip="https://creativecommons.org/licenses/by-nc-sa/3.0/"/>
              </a:rPr>
              <a:t>CC BY-SA-NC</a:t>
            </a:r>
            <a:endParaRPr lang="LID4096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a URL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a </a:t>
            </a:r>
            <a:r>
              <a:rPr lang="en-US" b="1"/>
              <a:t>URL</a:t>
            </a:r>
            <a:r>
              <a:rPr lang="en-US"/>
              <a:t>?</a:t>
            </a:r>
          </a:p>
          <a:p>
            <a:pPr lvl="1"/>
            <a:r>
              <a:rPr lang="en-US"/>
              <a:t>Stands for </a:t>
            </a:r>
            <a:r>
              <a:rPr lang="en-US" i="1"/>
              <a:t>uniform resource locator</a:t>
            </a:r>
            <a:r>
              <a:rPr lang="en-US"/>
              <a:t>.</a:t>
            </a:r>
          </a:p>
          <a:p>
            <a:pPr lvl="1"/>
            <a:r>
              <a:rPr lang="en-US"/>
              <a:t>Refers to the </a:t>
            </a:r>
            <a:r>
              <a:rPr lang="en-US" i="1"/>
              <a:t>Web address</a:t>
            </a:r>
            <a:r>
              <a:rPr lang="en-US"/>
              <a:t> of a page on the Web.</a:t>
            </a:r>
          </a:p>
          <a:p>
            <a:r>
              <a:rPr lang="en-US"/>
              <a:t>What </a:t>
            </a:r>
            <a:r>
              <a:rPr lang="en-US" b="1"/>
              <a:t>language</a:t>
            </a:r>
            <a:r>
              <a:rPr lang="en-US"/>
              <a:t> is used to create Web pages?</a:t>
            </a:r>
          </a:p>
          <a:p>
            <a:pPr lvl="1"/>
            <a:r>
              <a:rPr lang="en-US"/>
              <a:t>HTML (hypertext mark-up language).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762000" y="1828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http</a:t>
            </a:r>
            <a:r>
              <a:rPr lang="en-US" sz="2000"/>
              <a:t>:</a:t>
            </a:r>
            <a:r>
              <a:rPr lang="en-US" sz="2000" b="1"/>
              <a:t>//</a:t>
            </a:r>
            <a:r>
              <a:rPr lang="en-US" sz="2000"/>
              <a:t>www.servername.domain.countrycode/foldername/filename.html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a URL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81000" y="2590800"/>
            <a:ext cx="1066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0000"/>
                </a:solidFill>
              </a:rPr>
              <a:t>http://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57200" y="4038600"/>
            <a:ext cx="5029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Hypertext transfer protocol</a:t>
            </a:r>
            <a:r>
              <a:rPr lang="en-US"/>
              <a:t>: Tells the Web browser that you are attempting to open a Web document composed in HTML (hypertext mark-up language).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62000" y="1828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http://</a:t>
            </a:r>
            <a:r>
              <a:rPr lang="en-US" sz="2000" b="1"/>
              <a:t>www</a:t>
            </a:r>
            <a:r>
              <a:rPr lang="en-US" sz="2000"/>
              <a:t>.servername.domain.countrycode/foldername/filename.html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a URL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81000" y="2590800"/>
            <a:ext cx="815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http://</a:t>
            </a:r>
            <a:r>
              <a:rPr lang="en-US" sz="2800">
                <a:solidFill>
                  <a:srgbClr val="FF0000"/>
                </a:solidFill>
              </a:rPr>
              <a:t>www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33400" y="4038600"/>
            <a:ext cx="5029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Tells browser you are seeking to load information from the World Wide Web.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762000" y="1828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http://www.</a:t>
            </a:r>
            <a:r>
              <a:rPr lang="en-US" sz="2000" b="1"/>
              <a:t>servername</a:t>
            </a:r>
            <a:r>
              <a:rPr lang="en-US" sz="2000"/>
              <a:t>.domain.countrycode/foldername/filename.html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a URL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81000" y="2590800"/>
            <a:ext cx="815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http://www</a:t>
            </a:r>
            <a:r>
              <a:rPr lang="en-US" sz="2800">
                <a:solidFill>
                  <a:srgbClr val="FF0000"/>
                </a:solidFill>
              </a:rPr>
              <a:t>.misericordia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33400" y="4038600"/>
            <a:ext cx="5029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Server name: The name of the computer where the Web page is stored.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762000" y="1828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http://www.servername.</a:t>
            </a:r>
            <a:r>
              <a:rPr lang="en-US" sz="2000" b="1"/>
              <a:t>domain</a:t>
            </a:r>
            <a:r>
              <a:rPr lang="en-US" sz="2000"/>
              <a:t>.countrycode/foldername/filename.html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a URL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81000" y="2590800"/>
            <a:ext cx="815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http://www.misericordia</a:t>
            </a:r>
            <a:r>
              <a:rPr lang="en-US" sz="2800">
                <a:solidFill>
                  <a:srgbClr val="FF0000"/>
                </a:solidFill>
              </a:rPr>
              <a:t>.edu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33400" y="4038600"/>
            <a:ext cx="5029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Domain name: 3-letter codes that differentiate different types of Web pages.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6705600" y="3352800"/>
            <a:ext cx="1981200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800000"/>
                </a:solidFill>
              </a:rPr>
              <a:t>.com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800000"/>
                </a:solidFill>
              </a:rPr>
              <a:t>.net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800000"/>
                </a:solidFill>
              </a:rPr>
              <a:t>.edu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800000"/>
                </a:solidFill>
              </a:rPr>
              <a:t>.gov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800000"/>
                </a:solidFill>
              </a:rPr>
              <a:t>.org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800000"/>
                </a:solidFill>
              </a:rPr>
              <a:t>.mil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762000" y="1828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http://www.servername.domain.countrycode/</a:t>
            </a:r>
            <a:r>
              <a:rPr lang="en-US" sz="2000" b="1"/>
              <a:t>foldername</a:t>
            </a:r>
            <a:r>
              <a:rPr lang="en-US" sz="2000"/>
              <a:t>/filename.html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a URL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81000" y="2590800"/>
            <a:ext cx="815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http://www.misericordia.edu</a:t>
            </a:r>
            <a:r>
              <a:rPr lang="en-US" sz="2800" dirty="0">
                <a:solidFill>
                  <a:srgbClr val="FF0000"/>
                </a:solidFill>
              </a:rPr>
              <a:t>/users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33400" y="4038600"/>
            <a:ext cx="5029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Folder name: Folder on the server in which files are stored.</a:t>
            </a:r>
          </a:p>
        </p:txBody>
      </p:sp>
      <p:grpSp>
        <p:nvGrpSpPr>
          <p:cNvPr id="14343" name="Group 7"/>
          <p:cNvGrpSpPr>
            <a:grpSpLocks/>
          </p:cNvGrpSpPr>
          <p:nvPr/>
        </p:nvGrpSpPr>
        <p:grpSpPr bwMode="auto">
          <a:xfrm>
            <a:off x="6096000" y="3962400"/>
            <a:ext cx="2362200" cy="1676400"/>
            <a:chOff x="3840" y="2496"/>
            <a:chExt cx="1488" cy="1056"/>
          </a:xfrm>
        </p:grpSpPr>
        <p:sp>
          <p:nvSpPr>
            <p:cNvPr id="14344" name="Rectangle 8"/>
            <p:cNvSpPr>
              <a:spLocks noChangeArrowheads="1"/>
            </p:cNvSpPr>
            <p:nvPr/>
          </p:nvSpPr>
          <p:spPr bwMode="auto">
            <a:xfrm>
              <a:off x="3840" y="2592"/>
              <a:ext cx="1488" cy="96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prstShdw prst="shdw13" dist="53882" dir="13500000">
                <a:srgbClr val="F2EC00"/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3888" y="2496"/>
              <a:ext cx="336" cy="9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762000" y="1828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http://www.servername.domain.countrycode/foldername/</a:t>
            </a:r>
            <a:r>
              <a:rPr lang="en-US" sz="2000" b="1"/>
              <a:t>filename.html</a:t>
            </a:r>
            <a:r>
              <a:rPr lang="en-US" sz="200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a URL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81000" y="2590800"/>
            <a:ext cx="815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http://www.misericordia.edu/users</a:t>
            </a:r>
            <a:r>
              <a:rPr lang="en-US" sz="2800" dirty="0">
                <a:solidFill>
                  <a:srgbClr val="FF0000"/>
                </a:solidFill>
              </a:rPr>
              <a:t>/module2.html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33400" y="4038600"/>
            <a:ext cx="5029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File name: Name of the Web page file, composed in HTML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762000" y="1828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http://www.servername.domain.countrycode/foldername/</a:t>
            </a:r>
            <a:r>
              <a:rPr lang="en-US" sz="2000" b="1"/>
              <a:t>filename.html</a:t>
            </a:r>
            <a:r>
              <a:rPr lang="en-US" sz="2000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a URL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81000" y="2590800"/>
            <a:ext cx="5562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http://www.misericordia.edu/users</a:t>
            </a:r>
            <a:r>
              <a:rPr lang="en-US" sz="2800" dirty="0">
                <a:solidFill>
                  <a:srgbClr val="FF0000"/>
                </a:solidFill>
              </a:rPr>
              <a:t>/</a:t>
            </a:r>
            <a:endParaRPr lang="en-US" sz="2800" dirty="0">
              <a:solidFill>
                <a:schemeClr val="hlink"/>
              </a:solidFill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33400" y="4038600"/>
            <a:ext cx="5029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Special case: If the HTML file is given the reserved name </a:t>
            </a:r>
            <a:r>
              <a:rPr lang="en-US" i="1"/>
              <a:t>index.html</a:t>
            </a:r>
            <a:r>
              <a:rPr lang="en-US"/>
              <a:t>, you do not have to type it to view it.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5486400" y="2590800"/>
            <a:ext cx="1752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hlink"/>
                </a:solidFill>
              </a:rPr>
              <a:t>index.html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5562600" y="3429000"/>
            <a:ext cx="2590800" cy="2667000"/>
          </a:xfrm>
          <a:prstGeom prst="upArrowCallout">
            <a:avLst>
              <a:gd name="adj1" fmla="val 25000"/>
              <a:gd name="adj2" fmla="val 25000"/>
              <a:gd name="adj3" fmla="val 17157"/>
              <a:gd name="adj4" fmla="val 6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If you do not type</a:t>
            </a:r>
            <a:br>
              <a:rPr lang="en-US"/>
            </a:br>
            <a:r>
              <a:rPr lang="en-US"/>
              <a:t>an HTML file name,</a:t>
            </a:r>
            <a:br>
              <a:rPr lang="en-US"/>
            </a:br>
            <a:r>
              <a:rPr lang="en-US" b="1"/>
              <a:t>index.html</a:t>
            </a:r>
            <a:r>
              <a:rPr lang="en-US"/>
              <a:t> is</a:t>
            </a:r>
            <a:br>
              <a:rPr lang="en-US"/>
            </a:br>
            <a:r>
              <a:rPr lang="en-US"/>
              <a:t>opened.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1752600"/>
          </a:xfrm>
        </p:spPr>
        <p:txBody>
          <a:bodyPr/>
          <a:lstStyle/>
          <a:p>
            <a:r>
              <a:rPr lang="en-US" dirty="0"/>
              <a:t>How to Find a Lost Web Page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762000" y="3200400"/>
            <a:ext cx="723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http://www.misericordia.edu/users/module9/quiz</a:t>
            </a:r>
            <a:endParaRPr lang="en-US" sz="2800">
              <a:solidFill>
                <a:schemeClr val="hlink"/>
              </a:solidFill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09600" y="3994150"/>
            <a:ext cx="5029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Backspace through a URL by backspacing to the last “</a:t>
            </a:r>
            <a:r>
              <a:rPr lang="en-US" b="1" dirty="0"/>
              <a:t>/”</a:t>
            </a:r>
            <a:r>
              <a:rPr lang="en-US" dirty="0"/>
              <a:t> or “</a:t>
            </a:r>
            <a:r>
              <a:rPr lang="en-US" b="1" dirty="0"/>
              <a:t>.”</a:t>
            </a:r>
            <a:r>
              <a:rPr lang="en-US" dirty="0"/>
              <a:t> and hit </a:t>
            </a:r>
            <a:r>
              <a:rPr lang="en-US" i="1" dirty="0"/>
              <a:t>enter</a:t>
            </a:r>
            <a:r>
              <a:rPr lang="en-US" dirty="0"/>
              <a:t>.</a:t>
            </a:r>
          </a:p>
        </p:txBody>
      </p:sp>
      <p:pic>
        <p:nvPicPr>
          <p:cNvPr id="18439" name="Picture 7" descr="MAGNFY_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962400"/>
            <a:ext cx="2711450" cy="2646363"/>
          </a:xfrm>
          <a:prstGeom prst="rect">
            <a:avLst/>
          </a:prstGeom>
          <a:noFill/>
        </p:spPr>
      </p:pic>
      <p:sp>
        <p:nvSpPr>
          <p:cNvPr id="18440" name="Rectangle 8" descr="Parchment"/>
          <p:cNvSpPr>
            <a:spLocks noChangeArrowheads="1"/>
          </p:cNvSpPr>
          <p:nvPr/>
        </p:nvSpPr>
        <p:spPr bwMode="auto">
          <a:xfrm>
            <a:off x="7226300" y="3200400"/>
            <a:ext cx="609600" cy="533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Rectangle 9" descr="Parchment"/>
          <p:cNvSpPr>
            <a:spLocks noChangeArrowheads="1"/>
          </p:cNvSpPr>
          <p:nvPr/>
        </p:nvSpPr>
        <p:spPr bwMode="auto">
          <a:xfrm>
            <a:off x="5867400" y="3200400"/>
            <a:ext cx="1371600" cy="533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Rectangle 11" descr="Parchment"/>
          <p:cNvSpPr>
            <a:spLocks noChangeArrowheads="1"/>
          </p:cNvSpPr>
          <p:nvPr/>
        </p:nvSpPr>
        <p:spPr bwMode="auto">
          <a:xfrm>
            <a:off x="5029200" y="3276600"/>
            <a:ext cx="990600" cy="533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6019800" y="2667000"/>
            <a:ext cx="1981200" cy="609600"/>
          </a:xfrm>
          <a:prstGeom prst="left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Backspace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5486400"/>
            <a:ext cx="5257800" cy="830997"/>
          </a:xfrm>
          <a:prstGeom prst="rect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/>
              <a:t>Remember you can click “cached” in Google if a page cannot be found.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1" grpId="0" animBg="1"/>
      <p:bldP spid="18443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8A6BF-9777-18E2-7F61-EAB1108B56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Detecting “Fake” Items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FB0C4-AB8C-B38C-4CB0-ABCE747C28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32666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01FB4B3-2D7A-1D7C-265A-F00D05AAF6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6" t="74461" r="1271" b="5398"/>
          <a:stretch/>
        </p:blipFill>
        <p:spPr bwMode="auto">
          <a:xfrm>
            <a:off x="914400" y="2286000"/>
            <a:ext cx="7584860" cy="167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8C83796-1808-C493-F735-264C066EC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Spot a Fake?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829047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8DE7E0-62C3-AA9B-14DA-311C61BB4D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6" t="44312" r="1271" b="5229"/>
          <a:stretch/>
        </p:blipFill>
        <p:spPr bwMode="auto">
          <a:xfrm>
            <a:off x="762000" y="114300"/>
            <a:ext cx="7842822" cy="4343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885247-68DA-DDD4-0AF4-21534F1039C7}"/>
              </a:ext>
            </a:extLst>
          </p:cNvPr>
          <p:cNvSpPr/>
          <p:nvPr/>
        </p:nvSpPr>
        <p:spPr>
          <a:xfrm>
            <a:off x="3733800" y="3362227"/>
            <a:ext cx="4267200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4879BF7-08DF-D34B-8921-6F89D88B96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6" t="16477" r="1271" b="57393"/>
          <a:stretch/>
        </p:blipFill>
        <p:spPr bwMode="auto">
          <a:xfrm>
            <a:off x="609600" y="4498258"/>
            <a:ext cx="8237069" cy="2362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3358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841B432-1BD7-797C-7D3F-784DEF3EF0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71600" y="381000"/>
            <a:ext cx="6210558" cy="3581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1C36BD2-6E62-6F04-0E11-9F6FCA1985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0444" y="3962400"/>
            <a:ext cx="3912870" cy="28879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8642F4C-B145-FBF4-7220-344B720C616E}"/>
              </a:ext>
            </a:extLst>
          </p:cNvPr>
          <p:cNvSpPr/>
          <p:nvPr/>
        </p:nvSpPr>
        <p:spPr>
          <a:xfrm>
            <a:off x="3200400" y="4720590"/>
            <a:ext cx="3124200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8376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8DE906-11B7-7FA9-81BF-45290604C1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800" y="1066800"/>
            <a:ext cx="64770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8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050518-AC2D-1420-E84A-919B6FF3E1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2" t="15637" r="26445" b="7524"/>
          <a:stretch/>
        </p:blipFill>
        <p:spPr bwMode="auto">
          <a:xfrm>
            <a:off x="1757680" y="300990"/>
            <a:ext cx="5628640" cy="62560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76DF4-0081-CE69-801A-844179341199}"/>
              </a:ext>
            </a:extLst>
          </p:cNvPr>
          <p:cNvSpPr/>
          <p:nvPr/>
        </p:nvSpPr>
        <p:spPr>
          <a:xfrm>
            <a:off x="2438400" y="762000"/>
            <a:ext cx="2895600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5317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49AD91-AF62-986A-0FD2-3B826D93D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8754697" cy="4401164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E202AEB-C581-E958-FC9D-ED8780154C6C}"/>
              </a:ext>
            </a:extLst>
          </p:cNvPr>
          <p:cNvSpPr/>
          <p:nvPr/>
        </p:nvSpPr>
        <p:spPr>
          <a:xfrm>
            <a:off x="4343400" y="5486400"/>
            <a:ext cx="4343400" cy="1143000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Rest of email on next slide.</a:t>
            </a:r>
          </a:p>
        </p:txBody>
      </p:sp>
    </p:spTree>
    <p:extLst>
      <p:ext uri="{BB962C8B-B14F-4D97-AF65-F5344CB8AC3E}">
        <p14:creationId xmlns:p14="http://schemas.microsoft.com/office/powerpoint/2010/main" val="2598242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A0972C-E974-6398-E3BA-F885873F7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09" y="347232"/>
            <a:ext cx="8640381" cy="61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5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46B90B1-F2BF-B19A-83B9-264B6E1E6A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304800"/>
            <a:ext cx="2971800" cy="6438899"/>
          </a:xfrm>
          <a:prstGeom prst="rect">
            <a:avLst/>
          </a:prstGeom>
        </p:spPr>
      </p:pic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09A3E0CB-C807-755D-1650-DC0C9F30459A}"/>
              </a:ext>
            </a:extLst>
          </p:cNvPr>
          <p:cNvSpPr/>
          <p:nvPr/>
        </p:nvSpPr>
        <p:spPr>
          <a:xfrm>
            <a:off x="5105402" y="5562600"/>
            <a:ext cx="32766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Read about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Amazon Phishing Scam</a:t>
            </a:r>
            <a:endParaRPr lang="LID4096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72587C-B402-6F83-434F-3B60329EE3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43"/>
          <a:stretch/>
        </p:blipFill>
        <p:spPr>
          <a:xfrm>
            <a:off x="4419600" y="1295400"/>
            <a:ext cx="4419600" cy="381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9A426D-8CF5-C100-4253-C36DD8521122}"/>
              </a:ext>
            </a:extLst>
          </p:cNvPr>
          <p:cNvSpPr/>
          <p:nvPr/>
        </p:nvSpPr>
        <p:spPr>
          <a:xfrm>
            <a:off x="4419600" y="304800"/>
            <a:ext cx="4267200" cy="685800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Search for a phrase, URL, or phone number  to see if it’s </a:t>
            </a:r>
            <a:r>
              <a:rPr lang="en-US" i="1" dirty="0">
                <a:solidFill>
                  <a:schemeClr val="tx1"/>
                </a:solidFill>
              </a:rPr>
              <a:t>real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00DF29-167A-8841-9CAA-1EC6B85CE72B}"/>
              </a:ext>
            </a:extLst>
          </p:cNvPr>
          <p:cNvSpPr/>
          <p:nvPr/>
        </p:nvSpPr>
        <p:spPr>
          <a:xfrm>
            <a:off x="1371600" y="3581400"/>
            <a:ext cx="2133600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2075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499</Words>
  <Application>Microsoft Office PowerPoint</Application>
  <PresentationFormat>On-screen Show (4:3)</PresentationFormat>
  <Paragraphs>58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Times New Roman</vt:lpstr>
      <vt:lpstr>Default Design</vt:lpstr>
      <vt:lpstr>Anatomy of a URL: Finding Broken Links</vt:lpstr>
      <vt:lpstr>Anatomy of a URL</vt:lpstr>
      <vt:lpstr>Anatomy of a URL</vt:lpstr>
      <vt:lpstr>Anatomy of a URL</vt:lpstr>
      <vt:lpstr>Anatomy of a URL</vt:lpstr>
      <vt:lpstr>Anatomy of a URL</vt:lpstr>
      <vt:lpstr>Anatomy of a URL</vt:lpstr>
      <vt:lpstr>Anatomy of a URL</vt:lpstr>
      <vt:lpstr>Anatomy of a URL</vt:lpstr>
      <vt:lpstr>How to Find a Lost Web Page</vt:lpstr>
      <vt:lpstr>Detecting “Fake” Items</vt:lpstr>
      <vt:lpstr>Can You Spot a Fake?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Misericordia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Prerequisite Skills</dc:title>
  <dc:creator>Dr. Steve Broskoske</dc:creator>
  <cp:lastModifiedBy>Steve_and_Kim Broskoske</cp:lastModifiedBy>
  <cp:revision>15</cp:revision>
  <dcterms:created xsi:type="dcterms:W3CDTF">2003-09-06T15:32:13Z</dcterms:created>
  <dcterms:modified xsi:type="dcterms:W3CDTF">2024-09-20T13:24:19Z</dcterms:modified>
</cp:coreProperties>
</file>