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349" r:id="rId4"/>
    <p:sldId id="596" r:id="rId5"/>
    <p:sldId id="591" r:id="rId6"/>
    <p:sldId id="590" r:id="rId7"/>
    <p:sldId id="592" r:id="rId8"/>
    <p:sldId id="301" r:id="rId9"/>
    <p:sldId id="711" r:id="rId10"/>
    <p:sldId id="385" r:id="rId11"/>
    <p:sldId id="452" r:id="rId12"/>
    <p:sldId id="311" r:id="rId13"/>
    <p:sldId id="386" r:id="rId14"/>
    <p:sldId id="715" r:id="rId15"/>
    <p:sldId id="393" r:id="rId16"/>
    <p:sldId id="388" r:id="rId17"/>
    <p:sldId id="387" r:id="rId18"/>
    <p:sldId id="395" r:id="rId19"/>
    <p:sldId id="394" r:id="rId20"/>
    <p:sldId id="396" r:id="rId21"/>
    <p:sldId id="382" r:id="rId22"/>
    <p:sldId id="267" r:id="rId23"/>
    <p:sldId id="271" r:id="rId24"/>
    <p:sldId id="286" r:id="rId25"/>
    <p:sldId id="360" r:id="rId26"/>
    <p:sldId id="383" r:id="rId27"/>
    <p:sldId id="372" r:id="rId28"/>
    <p:sldId id="381" r:id="rId29"/>
    <p:sldId id="716" r:id="rId30"/>
    <p:sldId id="384" r:id="rId31"/>
    <p:sldId id="295" r:id="rId32"/>
    <p:sldId id="327" r:id="rId33"/>
    <p:sldId id="297" r:id="rId34"/>
    <p:sldId id="714" r:id="rId35"/>
    <p:sldId id="30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72432-209D-4673-86EA-F074F5B6606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C608-FAD2-42CB-ABED-F897F9AE0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https://files.eric.ed.gov/fulltext/EJ1017292.pdf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F67ED-ED9B-4FEA-82C1-A6FF9C184F4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24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https://www.wisc-online.com/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8223-F129-4FB7-A10A-3C398E7484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0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https://www.education.com/worksheet-generator/math/</a:t>
            </a:r>
          </a:p>
          <a:p>
            <a:endParaRPr lang="es-ES" dirty="0"/>
          </a:p>
          <a:p>
            <a:r>
              <a:rPr lang="es-ES" dirty="0"/>
              <a:t>Online </a:t>
            </a:r>
            <a:r>
              <a:rPr lang="es-ES" dirty="0" err="1"/>
              <a:t>educational</a:t>
            </a:r>
            <a:r>
              <a:rPr lang="es-ES" dirty="0"/>
              <a:t>  </a:t>
            </a:r>
            <a:r>
              <a:rPr lang="es-ES" dirty="0" err="1"/>
              <a:t>games</a:t>
            </a:r>
            <a:endParaRPr lang="es-ES" dirty="0"/>
          </a:p>
          <a:p>
            <a:r>
              <a:rPr lang="es-ES" dirty="0"/>
              <a:t>https://www.education.com/games/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58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https://www.wordclouds.com/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5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A7EAF2-2097-4FF0-A21D-AE668FA7D34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2CF81A-4C8D-43DD-87D9-7C88CABDBC3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5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79056-209C-4E81-90A3-B4918B37C45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3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1998A7-D64F-4578-B18A-C3EE0176FB0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6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8C35C-FC9D-4716-A94B-E738CA7B21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A1AEE-2754-4FAC-956E-DAC984C077F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8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2FB71E-7CF8-49E0-B03A-97717DE3B1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3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9CEE5-7DCF-4642-8894-EDD1C672D08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8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ADBBCB-BE37-4341-86BE-7B350F6344A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2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FB00D-AE8B-4DEB-9800-58E99DD57C1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33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C9A2B1-695E-4D7A-92F0-B1FA1D4E1EB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84E6EE-34B2-4554-BE91-465F539576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8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D88E-F88C-4551-AE11-C98162C5480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5F74A-9255-44DE-BE4F-0F372331B2C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efseek.com/directory/educational_videos.html" TargetMode="External"/><Relationship Id="rId3" Type="http://schemas.openxmlformats.org/officeDocument/2006/relationships/hyperlink" Target="https://www.khanacademy.org/" TargetMode="External"/><Relationship Id="rId7" Type="http://schemas.openxmlformats.org/officeDocument/2006/relationships/hyperlink" Target="http://www.pbslearningmedia.org/" TargetMode="External"/><Relationship Id="rId2" Type="http://schemas.openxmlformats.org/officeDocument/2006/relationships/hyperlink" Target="http://videolectures.net/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neok12.com/" TargetMode="External"/><Relationship Id="rId5" Type="http://schemas.openxmlformats.org/officeDocument/2006/relationships/hyperlink" Target="http://www.watchknowlearn.org/" TargetMode="External"/><Relationship Id="rId4" Type="http://schemas.openxmlformats.org/officeDocument/2006/relationships/hyperlink" Target="http://www.ted.com/talk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posit.com/" TargetMode="External"/><Relationship Id="rId2" Type="http://schemas.openxmlformats.org/officeDocument/2006/relationships/hyperlink" Target="https://edpuzzle.com/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jeopardylabs.com/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yfactile.com/flipquiz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balance.com/free-powerpoint-games-for-teachers-1358169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ademics.com/" TargetMode="Externa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-onlin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wisc-online.com/gamebuilder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orksheets.theteacherscorner.net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com/worksheet-generator/mat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education.com/games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bingobaker.com/" TargetMode="Externa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dcloud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xl.com/" TargetMode="Externa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Interactive Tools that</a:t>
            </a:r>
            <a:br>
              <a:rPr lang="en-US" dirty="0"/>
            </a:br>
            <a:r>
              <a:rPr lang="en-US" dirty="0"/>
              <a:t>Support Assessment</a:t>
            </a:r>
            <a:br>
              <a:rPr lang="en-US" dirty="0"/>
            </a:br>
            <a:r>
              <a:rPr lang="en-US" dirty="0"/>
              <a:t>Part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Dr. Steve Broskoske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Misericordia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5122" name="Picture 2" descr="C:\Documents and Settings\ADMIN\Local Settings\Temporary Internet Files\Content.IE5\JHX1UD6D\MC9004155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583439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scjD7w6OdjR5RyAL_ejMtMrzAwkrsbrRxxqhanTc-1W1b2Gq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145"/>
            <a:ext cx="1434921" cy="184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5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What is active learning?</a:t>
            </a:r>
          </a:p>
          <a:p>
            <a:r>
              <a:rPr lang="en-US" dirty="0"/>
              <a:t>Using video in the classroom</a:t>
            </a:r>
          </a:p>
          <a:p>
            <a:r>
              <a:rPr lang="en-US" dirty="0"/>
              <a:t>Games</a:t>
            </a:r>
          </a:p>
          <a:p>
            <a:r>
              <a:rPr lang="en-US" dirty="0"/>
              <a:t>Creating/finding teaching resources</a:t>
            </a:r>
          </a:p>
        </p:txBody>
      </p:sp>
    </p:spTree>
    <p:extLst>
      <p:ext uri="{BB962C8B-B14F-4D97-AF65-F5344CB8AC3E}">
        <p14:creationId xmlns:p14="http://schemas.microsoft.com/office/powerpoint/2010/main" val="156302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learning can be defined as “students doing things and thinking about what they are doing” (</a:t>
            </a:r>
            <a:r>
              <a:rPr lang="en-US" dirty="0" err="1"/>
              <a:t>Bonwell</a:t>
            </a:r>
            <a:r>
              <a:rPr lang="en-US" dirty="0"/>
              <a:t> and </a:t>
            </a:r>
            <a:r>
              <a:rPr lang="en-US" dirty="0" err="1"/>
              <a:t>Eison</a:t>
            </a:r>
            <a:r>
              <a:rPr lang="en-US" dirty="0"/>
              <a:t>, 1991).</a:t>
            </a:r>
          </a:p>
          <a:p>
            <a:r>
              <a:rPr lang="en-US" dirty="0"/>
              <a:t>There is a growing body of literature that suggests that students profit from “pedagogies of engagement” (Smith, Sheppard, Johnson, &amp; Johnson, 2005).</a:t>
            </a:r>
          </a:p>
        </p:txBody>
      </p:sp>
    </p:spTree>
    <p:extLst>
      <p:ext uri="{BB962C8B-B14F-4D97-AF65-F5344CB8AC3E}">
        <p14:creationId xmlns:p14="http://schemas.microsoft.com/office/powerpoint/2010/main" val="183416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 learning occurs when students “are interacting with teachers, classmates, and environments or undertaking projects rather than passively taking in whatever a teacher tells them” (PCAST, 2010, p. 5).</a:t>
            </a:r>
          </a:p>
          <a:p>
            <a:r>
              <a:rPr lang="en-US" dirty="0"/>
              <a:t>Active learning increases student engagement and fosters and supports acquisition of these skills.</a:t>
            </a:r>
          </a:p>
        </p:txBody>
      </p:sp>
    </p:spTree>
    <p:extLst>
      <p:ext uri="{BB962C8B-B14F-4D97-AF65-F5344CB8AC3E}">
        <p14:creationId xmlns:p14="http://schemas.microsoft.com/office/powerpoint/2010/main" val="40173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in our modern society involves more than presenting factual information through direct instructional techniques.</a:t>
            </a:r>
          </a:p>
          <a:p>
            <a:r>
              <a:rPr lang="en-US" dirty="0"/>
              <a:t>Careers that today’s students will seek after they graduate high school or college require the development of skills such as critical thinking, collaboration, and problem-solving (</a:t>
            </a:r>
            <a:r>
              <a:rPr lang="en-US" dirty="0" err="1"/>
              <a:t>DeLoatch</a:t>
            </a:r>
            <a:r>
              <a:rPr lang="en-US" dirty="0"/>
              <a:t>, 2015).</a:t>
            </a:r>
          </a:p>
        </p:txBody>
      </p:sp>
    </p:spTree>
    <p:extLst>
      <p:ext uri="{BB962C8B-B14F-4D97-AF65-F5344CB8AC3E}">
        <p14:creationId xmlns:p14="http://schemas.microsoft.com/office/powerpoint/2010/main" val="214445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Evidence strongly indicates that the most effective pedagogy in STEM education is cooperative, collaborative, active, and inquiry-based learning methods, because these approaches increase learning and retention of information, and because they support higher order thinking skills (PCAST, 2010).</a:t>
            </a:r>
          </a:p>
        </p:txBody>
      </p:sp>
    </p:spTree>
    <p:extLst>
      <p:ext uri="{BB962C8B-B14F-4D97-AF65-F5344CB8AC3E}">
        <p14:creationId xmlns:p14="http://schemas.microsoft.com/office/powerpoint/2010/main" val="241851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Video in the Classroom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9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Instructional Video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1143000" y="4267200"/>
            <a:ext cx="29718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videolectures.net</a:t>
            </a:r>
          </a:p>
        </p:txBody>
      </p:sp>
      <p:sp>
        <p:nvSpPr>
          <p:cNvPr id="5" name="Action Button: Custom 4">
            <a:hlinkClick r:id="rId3" highlightClick="1"/>
          </p:cNvPr>
          <p:cNvSpPr/>
          <p:nvPr/>
        </p:nvSpPr>
        <p:spPr>
          <a:xfrm>
            <a:off x="1143000" y="1676400"/>
            <a:ext cx="29718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Khan Academy</a:t>
            </a:r>
          </a:p>
        </p:txBody>
      </p:sp>
      <p:sp>
        <p:nvSpPr>
          <p:cNvPr id="6" name="Action Button: Custom 5">
            <a:hlinkClick r:id="rId4" highlightClick="1"/>
          </p:cNvPr>
          <p:cNvSpPr/>
          <p:nvPr/>
        </p:nvSpPr>
        <p:spPr>
          <a:xfrm>
            <a:off x="1143000" y="2971800"/>
            <a:ext cx="29718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TED Talks</a:t>
            </a:r>
          </a:p>
        </p:txBody>
      </p:sp>
      <p:sp>
        <p:nvSpPr>
          <p:cNvPr id="7" name="Action Button: Custom 6">
            <a:hlinkClick r:id="rId5" highlightClick="1"/>
          </p:cNvPr>
          <p:cNvSpPr/>
          <p:nvPr/>
        </p:nvSpPr>
        <p:spPr>
          <a:xfrm>
            <a:off x="4876800" y="1676400"/>
            <a:ext cx="29718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WatchKnowLearn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Action Button: Custom 7">
            <a:hlinkClick r:id="rId6" highlightClick="1"/>
          </p:cNvPr>
          <p:cNvSpPr/>
          <p:nvPr/>
        </p:nvSpPr>
        <p:spPr>
          <a:xfrm>
            <a:off x="4876800" y="2971800"/>
            <a:ext cx="29718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NeoK12</a:t>
            </a:r>
          </a:p>
        </p:txBody>
      </p:sp>
      <p:sp>
        <p:nvSpPr>
          <p:cNvPr id="9" name="Action Button: Custom 8">
            <a:hlinkClick r:id="rId7" highlightClick="1"/>
          </p:cNvPr>
          <p:cNvSpPr/>
          <p:nvPr/>
        </p:nvSpPr>
        <p:spPr>
          <a:xfrm>
            <a:off x="4876800" y="4191000"/>
            <a:ext cx="29718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PBS Learning Media</a:t>
            </a:r>
          </a:p>
        </p:txBody>
      </p:sp>
      <p:sp>
        <p:nvSpPr>
          <p:cNvPr id="3" name="Action Button: Custom 3">
            <a:hlinkClick r:id="rId8" highlightClick="1"/>
            <a:extLst>
              <a:ext uri="{FF2B5EF4-FFF2-40B4-BE49-F238E27FC236}">
                <a16:creationId xmlns:a16="http://schemas.microsoft.com/office/drawing/2014/main" id="{2971EBFA-1151-5C8E-F575-A24AECDD3876}"/>
              </a:ext>
            </a:extLst>
          </p:cNvPr>
          <p:cNvSpPr/>
          <p:nvPr/>
        </p:nvSpPr>
        <p:spPr>
          <a:xfrm>
            <a:off x="2638327" y="5562600"/>
            <a:ext cx="3581400" cy="990600"/>
          </a:xfrm>
          <a:prstGeom prst="actionButtonBlank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Listing of Educational Video Sites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RefSeek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4303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6AC0-ED47-4D11-8EC7-BA50E772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Video Interaction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F4921-EF60-428B-83A7-95C0D1134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Increasingly, teachers are using video to teach in their classrooms.</a:t>
            </a:r>
          </a:p>
          <a:p>
            <a:r>
              <a:rPr lang="en-US" dirty="0"/>
              <a:t>If you assign video for an assignment:</a:t>
            </a:r>
          </a:p>
          <a:p>
            <a:pPr lvl="1"/>
            <a:r>
              <a:rPr lang="en-US" sz="3200" dirty="0"/>
              <a:t>How can you determine if students actually watched the video?</a:t>
            </a:r>
          </a:p>
          <a:p>
            <a:pPr lvl="1"/>
            <a:r>
              <a:rPr lang="en-US" sz="3200" dirty="0"/>
              <a:t>How can you increase learning from video?</a:t>
            </a:r>
          </a:p>
        </p:txBody>
      </p:sp>
    </p:spTree>
    <p:extLst>
      <p:ext uri="{BB962C8B-B14F-4D97-AF65-F5344CB8AC3E}">
        <p14:creationId xmlns:p14="http://schemas.microsoft.com/office/powerpoint/2010/main" val="663766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A1DE-DEB8-45E0-9341-851AF6F8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Video Interaction Tools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BDB66-44C9-4411-A572-7356C612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(</a:t>
            </a:r>
            <a:r>
              <a:rPr lang="en-US" dirty="0" err="1"/>
              <a:t>Vural</a:t>
            </a:r>
            <a:r>
              <a:rPr lang="en-US" dirty="0"/>
              <a:t>, 2013) has suggested that a question-embedded interactive video environment:</a:t>
            </a:r>
          </a:p>
          <a:p>
            <a:pPr lvl="1"/>
            <a:r>
              <a:rPr lang="en-US" dirty="0"/>
              <a:t>Promotes student learning from video.</a:t>
            </a:r>
          </a:p>
          <a:p>
            <a:pPr lvl="1"/>
            <a:r>
              <a:rPr lang="en-US" dirty="0"/>
              <a:t>Improves the amount of interaction of the student.</a:t>
            </a:r>
          </a:p>
          <a:p>
            <a:pPr lvl="1"/>
            <a:r>
              <a:rPr lang="en-US" dirty="0"/>
              <a:t>Improves the amount of  time spent with the learning materials.</a:t>
            </a:r>
          </a:p>
          <a:p>
            <a:pPr lvl="1"/>
            <a:r>
              <a:rPr lang="en-US" dirty="0"/>
              <a:t>Can lead to better learning outcomes.</a:t>
            </a:r>
          </a:p>
          <a:p>
            <a:pPr lvl="1"/>
            <a:r>
              <a:rPr lang="en-US" dirty="0"/>
              <a:t>Can lead to higher learner achievement.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29337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Interaction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a video from a passive to an interactive experience.</a:t>
            </a:r>
          </a:p>
          <a:p>
            <a:r>
              <a:rPr lang="en-US" dirty="0"/>
              <a:t>More deeply engage learners in a flipped classroom.</a:t>
            </a:r>
          </a:p>
          <a:p>
            <a:r>
              <a:rPr lang="en-US" dirty="0"/>
              <a:t>Increase understanding of content.</a:t>
            </a:r>
          </a:p>
          <a:p>
            <a:r>
              <a:rPr lang="en-US" dirty="0"/>
              <a:t>Assess student comprehension of video content. </a:t>
            </a:r>
          </a:p>
          <a:p>
            <a:r>
              <a:rPr lang="en-US" dirty="0"/>
              <a:t>Increase accountability of students.</a:t>
            </a:r>
          </a:p>
        </p:txBody>
      </p:sp>
    </p:spTree>
    <p:extLst>
      <p:ext uri="{BB962C8B-B14F-4D97-AF65-F5344CB8AC3E}">
        <p14:creationId xmlns:p14="http://schemas.microsoft.com/office/powerpoint/2010/main" val="3719033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9AA29-3466-40BC-A43D-B3108872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Interactive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BC582-817D-40AE-A586-3C9A3CAC1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apps can help you hold students accountable while increasing learning from video.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FBAD7-C17A-4C46-AEF7-E61EAE3612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7" y="3754636"/>
            <a:ext cx="3040386" cy="8001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28EA7D-FA42-456B-9715-D70DA2DE7D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3578" y="3461743"/>
            <a:ext cx="1385888" cy="138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10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Videos Interactive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a teacher to:</a:t>
            </a:r>
          </a:p>
          <a:p>
            <a:pPr lvl="1"/>
            <a:r>
              <a:rPr lang="en-US" dirty="0"/>
              <a:t>Select a video (YouTube, Khan Academy, your own).</a:t>
            </a:r>
          </a:p>
          <a:p>
            <a:pPr lvl="1"/>
            <a:r>
              <a:rPr lang="en-US" dirty="0"/>
              <a:t>Crop the video (only use portion desired).</a:t>
            </a:r>
          </a:p>
          <a:p>
            <a:pPr lvl="1"/>
            <a:r>
              <a:rPr lang="en-US" dirty="0"/>
              <a:t>Record your voice over a video.</a:t>
            </a:r>
          </a:p>
          <a:p>
            <a:pPr lvl="1"/>
            <a:r>
              <a:rPr lang="en-US" dirty="0"/>
              <a:t>Embed quiz questions.</a:t>
            </a:r>
          </a:p>
          <a:p>
            <a:pPr lvl="1"/>
            <a:r>
              <a:rPr lang="en-US" dirty="0"/>
              <a:t>View results.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4724400" y="5590717"/>
            <a:ext cx="22860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 err="1">
                <a:solidFill>
                  <a:srgbClr val="000000"/>
                </a:solidFill>
                <a:latin typeface="Arial"/>
              </a:rPr>
              <a:t>EDpuzzle</a:t>
            </a:r>
            <a:endParaRPr lang="en-US" sz="27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Action Button: Custom 5">
            <a:hlinkClick r:id="rId3" highlightClick="1"/>
          </p:cNvPr>
          <p:cNvSpPr/>
          <p:nvPr/>
        </p:nvSpPr>
        <p:spPr>
          <a:xfrm>
            <a:off x="1828800" y="5622925"/>
            <a:ext cx="22860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 err="1">
                <a:solidFill>
                  <a:srgbClr val="000000"/>
                </a:solidFill>
                <a:latin typeface="Arial"/>
              </a:rPr>
              <a:t>PlayPosit</a:t>
            </a:r>
            <a:endParaRPr lang="en-US" sz="27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1935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AE25-0D28-406B-AB89-44CEB4A7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53F69-94E6-4034-9373-36F2DE58D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Online video tools allow you to view student grades and analytics for the class.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FF139-EFE5-416F-BC45-59444A0CC4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950" y="3190508"/>
            <a:ext cx="5486400" cy="239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29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91B7D9-9B6D-458B-82EC-A6E4CB6F5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Using </a:t>
            </a:r>
            <a:r>
              <a:rPr lang="en-US" dirty="0" err="1"/>
              <a:t>PlayPosit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6DA64-B0E7-4A7B-A242-5DAA35B75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arabicParenR"/>
            </a:pPr>
            <a:r>
              <a:rPr lang="en-US" dirty="0"/>
              <a:t>Select </a:t>
            </a:r>
            <a:r>
              <a:rPr lang="en-US" i="1" dirty="0"/>
              <a:t>design</a:t>
            </a:r>
            <a:r>
              <a:rPr lang="en-US" dirty="0"/>
              <a:t> to create a video bulb.</a:t>
            </a:r>
          </a:p>
          <a:p>
            <a:pPr marL="385763" indent="-385763">
              <a:buFont typeface="+mj-lt"/>
              <a:buAutoNum type="arabicParenR"/>
            </a:pPr>
            <a:r>
              <a:rPr lang="en-US" dirty="0"/>
              <a:t>Enter a YouTube video URL and lesson details to get started.</a:t>
            </a:r>
          </a:p>
          <a:p>
            <a:pPr marL="385763" indent="-385763">
              <a:buFont typeface="+mj-lt"/>
              <a:buAutoNum type="arabicParenR"/>
            </a:pPr>
            <a:r>
              <a:rPr lang="en-US" dirty="0"/>
              <a:t>Crop video if needed.</a:t>
            </a:r>
          </a:p>
          <a:p>
            <a:pPr marL="385763" indent="-385763">
              <a:buFont typeface="+mj-lt"/>
              <a:buAutoNum type="arabicParenR"/>
            </a:pPr>
            <a:r>
              <a:rPr lang="en-US" dirty="0"/>
              <a:t>Add questions sporadically throughout video.</a:t>
            </a:r>
          </a:p>
          <a:p>
            <a:pPr marL="385763" indent="-385763">
              <a:buFont typeface="+mj-lt"/>
              <a:buAutoNum type="arabicParenR"/>
            </a:pPr>
            <a:r>
              <a:rPr lang="en-US" dirty="0"/>
              <a:t>Assign video to class or share URL.</a:t>
            </a:r>
          </a:p>
        </p:txBody>
      </p:sp>
    </p:spTree>
    <p:extLst>
      <p:ext uri="{BB962C8B-B14F-4D97-AF65-F5344CB8AC3E}">
        <p14:creationId xmlns:p14="http://schemas.microsoft.com/office/powerpoint/2010/main" val="316366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5B41CB-FC9A-492C-A85B-B958C8B7A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Class Folder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FB26B2-8AB4-4168-8834-959E58F8A6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0250" y="2286000"/>
            <a:ext cx="5143500" cy="2043113"/>
          </a:xfrm>
          <a:prstGeom prst="rect">
            <a:avLst/>
          </a:prstGeom>
        </p:spPr>
      </p:pic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2A381662-1863-41F1-AFE9-6A8EAB9E6DF4}"/>
              </a:ext>
            </a:extLst>
          </p:cNvPr>
          <p:cNvSpPr/>
          <p:nvPr/>
        </p:nvSpPr>
        <p:spPr>
          <a:xfrm>
            <a:off x="1828800" y="3886200"/>
            <a:ext cx="2057400" cy="17145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You can create a class (a folder for each course) to help you organize videos.</a:t>
            </a:r>
          </a:p>
        </p:txBody>
      </p:sp>
    </p:spTree>
    <p:extLst>
      <p:ext uri="{BB962C8B-B14F-4D97-AF65-F5344CB8AC3E}">
        <p14:creationId xmlns:p14="http://schemas.microsoft.com/office/powerpoint/2010/main" val="914508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AC70-A32D-4F9B-8B29-D04A734A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Video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FB4EF6-D83B-4C2F-BE55-AC07BD2584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0" y="2628900"/>
            <a:ext cx="5429250" cy="255155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A612941-56A6-4DE5-BB50-183DD539CB12}"/>
              </a:ext>
            </a:extLst>
          </p:cNvPr>
          <p:cNvSpPr/>
          <p:nvPr/>
        </p:nvSpPr>
        <p:spPr>
          <a:xfrm>
            <a:off x="4914900" y="2114550"/>
            <a:ext cx="1314450" cy="400050"/>
          </a:xfrm>
          <a:prstGeom prst="wedgeRoundRectCallout">
            <a:avLst>
              <a:gd name="adj1" fmla="val 57960"/>
              <a:gd name="adj2" fmla="val 78976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Click “design” to begin.</a:t>
            </a:r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73B111FC-A0F6-4EC9-A699-5DF391F35A0F}"/>
              </a:ext>
            </a:extLst>
          </p:cNvPr>
          <p:cNvSpPr/>
          <p:nvPr/>
        </p:nvSpPr>
        <p:spPr>
          <a:xfrm>
            <a:off x="3371850" y="4520779"/>
            <a:ext cx="2057400" cy="13716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Add a URL for a YouTube video (could be a video that you created).</a:t>
            </a:r>
          </a:p>
        </p:txBody>
      </p:sp>
    </p:spTree>
    <p:extLst>
      <p:ext uri="{BB962C8B-B14F-4D97-AF65-F5344CB8AC3E}">
        <p14:creationId xmlns:p14="http://schemas.microsoft.com/office/powerpoint/2010/main" val="176440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A4FDE-52C0-43FD-9673-444AD874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Crop and Add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49C6A-DA26-43EF-A2F8-5FA7F9257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1650" y="2286000"/>
            <a:ext cx="5772150" cy="269367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849CF48-AC30-4F7B-A71E-9683DEE055B7}"/>
              </a:ext>
            </a:extLst>
          </p:cNvPr>
          <p:cNvSpPr/>
          <p:nvPr/>
        </p:nvSpPr>
        <p:spPr>
          <a:xfrm>
            <a:off x="1714500" y="5394722"/>
            <a:ext cx="1314450" cy="400050"/>
          </a:xfrm>
          <a:prstGeom prst="wedgeRoundRectCallout">
            <a:avLst>
              <a:gd name="adj1" fmla="val 51039"/>
              <a:gd name="adj2" fmla="val -230645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Crop a video.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4338DDD-BBC8-40DC-BB70-6E0FD0B634C4}"/>
              </a:ext>
            </a:extLst>
          </p:cNvPr>
          <p:cNvSpPr/>
          <p:nvPr/>
        </p:nvSpPr>
        <p:spPr>
          <a:xfrm>
            <a:off x="3314700" y="5372100"/>
            <a:ext cx="1314450" cy="400050"/>
          </a:xfrm>
          <a:prstGeom prst="wedgeRoundRectCallout">
            <a:avLst>
              <a:gd name="adj1" fmla="val -9653"/>
              <a:gd name="adj2" fmla="val -141432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Add a question.</a:t>
            </a:r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8332161E-0962-475A-934B-84541A78763B}"/>
              </a:ext>
            </a:extLst>
          </p:cNvPr>
          <p:cNvSpPr/>
          <p:nvPr/>
        </p:nvSpPr>
        <p:spPr>
          <a:xfrm>
            <a:off x="5086350" y="4114800"/>
            <a:ext cx="2057400" cy="13716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Choose from 3 question types for free version, add the rest if you go Pro.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324FA6-6ED1-418E-876C-CF1AABBD95E8}"/>
              </a:ext>
            </a:extLst>
          </p:cNvPr>
          <p:cNvSpPr/>
          <p:nvPr/>
        </p:nvSpPr>
        <p:spPr>
          <a:xfrm>
            <a:off x="4972050" y="2971800"/>
            <a:ext cx="1657350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620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926F98-3F01-4BD3-9EDE-2961C8701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 Video to Students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68CE7-0EE3-4329-BE4F-12C2EB4CB9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7350" y="2000250"/>
            <a:ext cx="5829300" cy="2720340"/>
          </a:xfrm>
          <a:prstGeom prst="rect">
            <a:avLst/>
          </a:prstGeom>
        </p:spPr>
      </p:pic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4D622DFD-D9F0-4E8B-A0B4-990153593FC2}"/>
              </a:ext>
            </a:extLst>
          </p:cNvPr>
          <p:cNvSpPr/>
          <p:nvPr/>
        </p:nvSpPr>
        <p:spPr>
          <a:xfrm>
            <a:off x="3543300" y="4514850"/>
            <a:ext cx="2057400" cy="1371600"/>
          </a:xfrm>
          <a:prstGeom prst="upArrowCallou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Arial"/>
              </a:rPr>
              <a:t>Either assign the video to a class OR copy the Share URL and send to students.</a:t>
            </a:r>
          </a:p>
        </p:txBody>
      </p:sp>
    </p:spTree>
    <p:extLst>
      <p:ext uri="{BB962C8B-B14F-4D97-AF65-F5344CB8AC3E}">
        <p14:creationId xmlns:p14="http://schemas.microsoft.com/office/powerpoint/2010/main" val="2531371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49D3D-ED29-506E-FA55-F2AAEA98E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Games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690EC-C46B-5B76-DCA3-4E70C57BE6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52492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Games Are Effective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Use of academic games, such as adaptations of Family Feud, $100,000 Pyramid, Jeopardy, and Millionaire, is associated with a </a:t>
            </a:r>
            <a:r>
              <a:rPr lang="en-US" sz="3200" b="1" dirty="0"/>
              <a:t>gain of 20-percentile points in student achievement</a:t>
            </a:r>
            <a:r>
              <a:rPr lang="en-US" sz="32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59436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prstClr val="black"/>
                </a:solidFill>
              </a:rPr>
              <a:t>(</a:t>
            </a:r>
            <a:r>
              <a:rPr lang="en-US" i="1" dirty="0" err="1">
                <a:solidFill>
                  <a:prstClr val="black"/>
                </a:solidFill>
              </a:rPr>
              <a:t>Marzano</a:t>
            </a:r>
            <a:r>
              <a:rPr lang="en-US" i="1" dirty="0">
                <a:solidFill>
                  <a:prstClr val="black"/>
                </a:solidFill>
              </a:rPr>
              <a:t>, 2010)</a:t>
            </a:r>
          </a:p>
        </p:txBody>
      </p:sp>
    </p:spTree>
    <p:extLst>
      <p:ext uri="{BB962C8B-B14F-4D97-AF65-F5344CB8AC3E}">
        <p14:creationId xmlns:p14="http://schemas.microsoft.com/office/powerpoint/2010/main" val="3774879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/>
              <a:t>Games Are Effective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71CD-9965-4529-81AD-3471797B7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Game show review games are very effective because students already understand and may be interested in the game.</a:t>
            </a:r>
            <a:endParaRPr lang="LID4096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886200"/>
            <a:ext cx="4573506" cy="256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78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Jeopardy Game:</a:t>
            </a:r>
            <a:br>
              <a:rPr lang="en-US" dirty="0"/>
            </a:br>
            <a:r>
              <a:rPr lang="en-US" dirty="0"/>
              <a:t>Jeopardy Labs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81400"/>
          </a:xfrm>
        </p:spPr>
        <p:txBody>
          <a:bodyPr/>
          <a:lstStyle/>
          <a:p>
            <a:r>
              <a:rPr lang="en-GB" b="1" dirty="0"/>
              <a:t>Jeopardy Labs</a:t>
            </a:r>
            <a:r>
              <a:rPr lang="en-GB" dirty="0"/>
              <a:t> (Web page)</a:t>
            </a:r>
          </a:p>
          <a:p>
            <a:pPr lvl="1"/>
            <a:r>
              <a:rPr lang="en-GB" dirty="0"/>
              <a:t>Create a jeopardy-type game online.</a:t>
            </a:r>
          </a:p>
          <a:p>
            <a:pPr lvl="1"/>
            <a:r>
              <a:rPr lang="en-GB" dirty="0"/>
              <a:t>Uses:</a:t>
            </a:r>
          </a:p>
          <a:p>
            <a:pPr lvl="2"/>
            <a:r>
              <a:rPr lang="en-GB" dirty="0"/>
              <a:t>Great for review.</a:t>
            </a:r>
          </a:p>
          <a:p>
            <a:pPr lvl="2"/>
            <a:r>
              <a:rPr lang="en-GB" dirty="0"/>
              <a:t>Great way to engage students in class discussion.</a:t>
            </a:r>
            <a:endParaRPr lang="en-US" dirty="0"/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514600" y="5715000"/>
            <a:ext cx="38862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jeopardylabs.com</a:t>
            </a:r>
          </a:p>
        </p:txBody>
      </p:sp>
    </p:spTree>
    <p:extLst>
      <p:ext uri="{BB962C8B-B14F-4D97-AF65-F5344CB8AC3E}">
        <p14:creationId xmlns:p14="http://schemas.microsoft.com/office/powerpoint/2010/main" val="1367714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Jeopardy Game:</a:t>
            </a:r>
            <a:br>
              <a:rPr lang="en-US" dirty="0"/>
            </a:br>
            <a:r>
              <a:rPr lang="en-US" dirty="0" err="1"/>
              <a:t>FlipQuiz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FlipQuiz</a:t>
            </a:r>
            <a:r>
              <a:rPr lang="en-US" dirty="0"/>
              <a:t> (Web page)</a:t>
            </a:r>
          </a:p>
          <a:p>
            <a:pPr lvl="1"/>
            <a:r>
              <a:rPr lang="en-US" dirty="0"/>
              <a:t>Create a Jeopardy-type review game.</a:t>
            </a:r>
          </a:p>
          <a:p>
            <a:pPr lvl="1"/>
            <a:r>
              <a:rPr lang="en-US" dirty="0"/>
              <a:t>Pro version: Adds buzzer mode along with many ways for students to review content.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667000" y="4953000"/>
            <a:ext cx="38100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playfactile.com/flipquiz</a:t>
            </a:r>
          </a:p>
        </p:txBody>
      </p:sp>
    </p:spTree>
    <p:extLst>
      <p:ext uri="{BB962C8B-B14F-4D97-AF65-F5344CB8AC3E}">
        <p14:creationId xmlns:p14="http://schemas.microsoft.com/office/powerpoint/2010/main" val="1938436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Using Online Resources to</a:t>
            </a:r>
            <a:br>
              <a:rPr lang="en-US" sz="4000" dirty="0"/>
            </a:br>
            <a:r>
              <a:rPr lang="en-US" sz="4000" dirty="0"/>
              <a:t>Create a Review Game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Play a review game based on a TV gameshow using one of the following free PP templates.</a:t>
            </a:r>
          </a:p>
          <a:p>
            <a:pPr lvl="1"/>
            <a:r>
              <a:rPr lang="en-US" dirty="0"/>
              <a:t>Jeopardy</a:t>
            </a:r>
          </a:p>
          <a:p>
            <a:pPr lvl="1"/>
            <a:r>
              <a:rPr lang="en-US" dirty="0"/>
              <a:t>Family Feud</a:t>
            </a:r>
          </a:p>
          <a:p>
            <a:pPr lvl="1"/>
            <a:r>
              <a:rPr lang="en-US" dirty="0"/>
              <a:t>Wheel of Fortune</a:t>
            </a:r>
          </a:p>
          <a:p>
            <a:pPr lvl="1"/>
            <a:r>
              <a:rPr lang="en-US" dirty="0"/>
              <a:t>Deal or No Deal</a:t>
            </a:r>
          </a:p>
          <a:p>
            <a:pPr lvl="1"/>
            <a:r>
              <a:rPr lang="en-US" dirty="0"/>
              <a:t>The Price Is Right</a:t>
            </a:r>
          </a:p>
          <a:p>
            <a:pPr lvl="1"/>
            <a:r>
              <a:rPr lang="en-US" dirty="0"/>
              <a:t>Millionaire</a:t>
            </a:r>
          </a:p>
          <a:p>
            <a:pPr lvl="1"/>
            <a:r>
              <a:rPr lang="en-US" dirty="0"/>
              <a:t>Cash Cab</a:t>
            </a:r>
          </a:p>
          <a:p>
            <a:pPr lvl="1"/>
            <a:endParaRPr lang="en-US" dirty="0"/>
          </a:p>
        </p:txBody>
      </p:sp>
      <p:sp>
        <p:nvSpPr>
          <p:cNvPr id="5" name="Action Button: Custom 4">
            <a:hlinkClick r:id="rId2" highlightClick="1"/>
          </p:cNvPr>
          <p:cNvSpPr/>
          <p:nvPr/>
        </p:nvSpPr>
        <p:spPr>
          <a:xfrm>
            <a:off x="4724400" y="4572000"/>
            <a:ext cx="4114800" cy="16002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</a:rPr>
              <a:t>thebalance.com/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free-powerpoint-games-for-teachers-1358169</a:t>
            </a:r>
          </a:p>
        </p:txBody>
      </p:sp>
    </p:spTree>
    <p:extLst>
      <p:ext uri="{BB962C8B-B14F-4D97-AF65-F5344CB8AC3E}">
        <p14:creationId xmlns:p14="http://schemas.microsoft.com/office/powerpoint/2010/main" val="236493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 Online</a:t>
            </a:r>
            <a:br>
              <a:rPr lang="en-US" dirty="0"/>
            </a:br>
            <a:r>
              <a:rPr lang="en-US" dirty="0"/>
              <a:t>Drill &amp; Practice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199"/>
          </a:xfrm>
        </p:spPr>
        <p:txBody>
          <a:bodyPr/>
          <a:lstStyle/>
          <a:p>
            <a:r>
              <a:rPr lang="en-US" dirty="0"/>
              <a:t>Academic Skill Building Games (Website)</a:t>
            </a:r>
          </a:p>
          <a:p>
            <a:pPr lvl="1"/>
            <a:r>
              <a:rPr lang="en-US" dirty="0"/>
              <a:t>Make learning fun by leading your students to engage in drill and practice through various games and fun activities.</a:t>
            </a:r>
          </a:p>
        </p:txBody>
      </p:sp>
      <p:pic>
        <p:nvPicPr>
          <p:cNvPr id="2050" name="Picture 2" descr="C:\Users\sbroskos\AppData\Local\Microsoft\Windows\Temporary Internet Files\Content.IE5\3864HKNC\MC9003381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1711757" cy="19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Custom 6">
            <a:hlinkClick r:id="rId3" highlightClick="1"/>
          </p:cNvPr>
          <p:cNvSpPr/>
          <p:nvPr/>
        </p:nvSpPr>
        <p:spPr>
          <a:xfrm>
            <a:off x="2819400" y="5170714"/>
            <a:ext cx="40386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Arcademics.com</a:t>
            </a:r>
          </a:p>
        </p:txBody>
      </p:sp>
    </p:spTree>
    <p:extLst>
      <p:ext uri="{BB962C8B-B14F-4D97-AF65-F5344CB8AC3E}">
        <p14:creationId xmlns:p14="http://schemas.microsoft.com/office/powerpoint/2010/main" val="178980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AFC3-3DEB-45E0-B2AE-F15D10F7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Own Games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A47F9-26FA-4256-929F-EF3724F00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3200" dirty="0"/>
              <a:t>This free tool by WISC-Online will allow a teacher to create his/her own online game.</a:t>
            </a:r>
          </a:p>
          <a:p>
            <a:r>
              <a:rPr lang="en-US" sz="3200" dirty="0"/>
              <a:t>Many game types are available:</a:t>
            </a:r>
          </a:p>
          <a:p>
            <a:pPr lvl="1"/>
            <a:r>
              <a:rPr lang="en-US" sz="2800" dirty="0"/>
              <a:t>Baseball, beekeeper, bingo, build your knowledge, </a:t>
            </a:r>
            <a:r>
              <a:rPr lang="en-US" sz="2800" dirty="0" err="1"/>
              <a:t>chakalakala</a:t>
            </a:r>
            <a:r>
              <a:rPr lang="en-US" sz="2800" dirty="0"/>
              <a:t>, crosswords, </a:t>
            </a:r>
            <a:r>
              <a:rPr lang="en-US" sz="2800" dirty="0" err="1"/>
              <a:t>fashcards</a:t>
            </a:r>
            <a:r>
              <a:rPr lang="en-US" sz="2800" dirty="0"/>
              <a:t>, </a:t>
            </a:r>
            <a:r>
              <a:rPr lang="en-US" sz="2800" dirty="0" err="1"/>
              <a:t>hangmoon</a:t>
            </a:r>
            <a:r>
              <a:rPr lang="en-US" sz="2800" dirty="0"/>
              <a:t>, have U heard, Jeopardy, matching, memory match, rapid fire, sequence, slithery snake, spin to win, squid hunter, tic-tac-toe, timeout, </a:t>
            </a:r>
            <a:r>
              <a:rPr lang="en-US" sz="2800" dirty="0" err="1"/>
              <a:t>triviatron</a:t>
            </a:r>
            <a:r>
              <a:rPr lang="en-US" sz="2800" dirty="0"/>
              <a:t>.</a:t>
            </a:r>
            <a:endParaRPr lang="LID4096" sz="2800" dirty="0"/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AC41392E-1ECB-4A61-93CF-505D7B71FBB9}"/>
              </a:ext>
            </a:extLst>
          </p:cNvPr>
          <p:cNvSpPr/>
          <p:nvPr/>
        </p:nvSpPr>
        <p:spPr>
          <a:xfrm>
            <a:off x="762000" y="5767943"/>
            <a:ext cx="34290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Play a Game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5" name="Action Button: Blank 4">
            <a:hlinkClick r:id="rId4" highlightClick="1"/>
            <a:extLst>
              <a:ext uri="{FF2B5EF4-FFF2-40B4-BE49-F238E27FC236}">
                <a16:creationId xmlns:a16="http://schemas.microsoft.com/office/drawing/2014/main" id="{332DBF32-EE84-3D9C-D96B-E30EC8CF7776}"/>
              </a:ext>
            </a:extLst>
          </p:cNvPr>
          <p:cNvSpPr/>
          <p:nvPr/>
        </p:nvSpPr>
        <p:spPr>
          <a:xfrm>
            <a:off x="5105400" y="5791200"/>
            <a:ext cx="3429000" cy="761999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Build a Game</a:t>
            </a:r>
            <a:endParaRPr lang="LID4096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49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4BEAA-3FBB-3A71-BF08-E7A77828C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Creating/Accessing</a:t>
            </a:r>
            <a:br>
              <a:rPr lang="en-US" dirty="0"/>
            </a:br>
            <a:r>
              <a:rPr lang="en-US" dirty="0"/>
              <a:t>Teaching Resources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417C1-3014-54E2-D4AE-F9591446B3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43496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Teachers Corner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Create crosswords</a:t>
            </a:r>
            <a:br>
              <a:rPr lang="en-US" dirty="0"/>
            </a:br>
            <a:r>
              <a:rPr lang="en-US" dirty="0"/>
              <a:t>(worksheets.theteacherscorner.net/make-your-own/crossword)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Create word scramble</a:t>
            </a:r>
            <a:br>
              <a:rPr lang="en-US" dirty="0"/>
            </a:br>
            <a:r>
              <a:rPr lang="en-US" dirty="0"/>
              <a:t>(worksheets.theteacherscorner.net/make-your-own/word-scramble)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3600703"/>
            <a:ext cx="1955649" cy="2247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5600" y="3733801"/>
            <a:ext cx="2007906" cy="2234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Action Button: Custom 2">
            <a:hlinkClick r:id="rId4" highlightClick="1"/>
          </p:cNvPr>
          <p:cNvSpPr/>
          <p:nvPr/>
        </p:nvSpPr>
        <p:spPr>
          <a:xfrm>
            <a:off x="3080657" y="5905391"/>
            <a:ext cx="3124200" cy="781306"/>
          </a:xfrm>
          <a:prstGeom prst="actionButtonBlank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The Teachers Corner</a:t>
            </a:r>
          </a:p>
        </p:txBody>
      </p:sp>
    </p:spTree>
    <p:extLst>
      <p:ext uri="{BB962C8B-B14F-4D97-AF65-F5344CB8AC3E}">
        <p14:creationId xmlns:p14="http://schemas.microsoft.com/office/powerpoint/2010/main" val="173881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199"/>
          </a:xfrm>
        </p:spPr>
        <p:txBody>
          <a:bodyPr/>
          <a:lstStyle/>
          <a:p>
            <a:r>
              <a:rPr lang="en-US" dirty="0"/>
              <a:t>Use the math generator to create math worksheets OR access online educational games in many content areas (K-12).</a:t>
            </a:r>
          </a:p>
          <a:p>
            <a:pPr lvl="1"/>
            <a:endParaRPr lang="en-US" b="1" dirty="0"/>
          </a:p>
        </p:txBody>
      </p:sp>
      <p:sp>
        <p:nvSpPr>
          <p:cNvPr id="5" name="Action Button: Blank 4">
            <a:hlinkClick r:id="rId3" highlightClick="1"/>
            <a:extLst>
              <a:ext uri="{FF2B5EF4-FFF2-40B4-BE49-F238E27FC236}">
                <a16:creationId xmlns:a16="http://schemas.microsoft.com/office/drawing/2014/main" id="{3BE8DB77-9560-8E40-FB2B-E4F6E81CB2A0}"/>
              </a:ext>
            </a:extLst>
          </p:cNvPr>
          <p:cNvSpPr/>
          <p:nvPr/>
        </p:nvSpPr>
        <p:spPr>
          <a:xfrm>
            <a:off x="2057400" y="3810000"/>
            <a:ext cx="4495800" cy="8382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Math Worksheet Generator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6" name="Action Button: Blank 5">
            <a:hlinkClick r:id="rId4" highlightClick="1"/>
            <a:extLst>
              <a:ext uri="{FF2B5EF4-FFF2-40B4-BE49-F238E27FC236}">
                <a16:creationId xmlns:a16="http://schemas.microsoft.com/office/drawing/2014/main" id="{AFE4AE77-1159-F5D4-1E31-6ED021C165C0}"/>
              </a:ext>
            </a:extLst>
          </p:cNvPr>
          <p:cNvSpPr/>
          <p:nvPr/>
        </p:nvSpPr>
        <p:spPr>
          <a:xfrm>
            <a:off x="2057400" y="5029200"/>
            <a:ext cx="44958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Online Educational Games</a:t>
            </a:r>
            <a:endParaRPr lang="LID4096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49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Bingo Cards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71CF89-5678-5C9C-4A56-FBEA508ED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Bingo Baker</a:t>
            </a:r>
          </a:p>
          <a:p>
            <a:r>
              <a:rPr lang="en-US" dirty="0"/>
              <a:t>Create bingo cards for educational use.</a:t>
            </a:r>
          </a:p>
          <a:p>
            <a:r>
              <a:rPr lang="en-US" dirty="0"/>
              <a:t>Base cards on content (like vocabulary words or math problems) or base them on holidays.</a:t>
            </a:r>
            <a:endParaRPr lang="LID4096" dirty="0"/>
          </a:p>
        </p:txBody>
      </p:sp>
      <p:sp>
        <p:nvSpPr>
          <p:cNvPr id="3" name="Action Button: Blank 2">
            <a:hlinkClick r:id="rId2" highlightClick="1"/>
            <a:extLst>
              <a:ext uri="{FF2B5EF4-FFF2-40B4-BE49-F238E27FC236}">
                <a16:creationId xmlns:a16="http://schemas.microsoft.com/office/drawing/2014/main" id="{B6155919-C42D-D88E-2E68-1DF8735497B7}"/>
              </a:ext>
            </a:extLst>
          </p:cNvPr>
          <p:cNvSpPr/>
          <p:nvPr/>
        </p:nvSpPr>
        <p:spPr>
          <a:xfrm>
            <a:off x="1905000" y="5105400"/>
            <a:ext cx="50292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Bingo Baker</a:t>
            </a:r>
            <a:endParaRPr lang="LID4096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54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Create Word Clouds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WordCouds.com/</a:t>
            </a:r>
            <a:r>
              <a:rPr lang="en-US" dirty="0"/>
              <a:t> (Website)</a:t>
            </a:r>
          </a:p>
          <a:p>
            <a:pPr lvl="1"/>
            <a:r>
              <a:rPr lang="en-US" dirty="0"/>
              <a:t>Spice up handouts and teaching materials.</a:t>
            </a:r>
          </a:p>
          <a:p>
            <a:pPr lvl="1"/>
            <a:r>
              <a:rPr lang="en-US" dirty="0"/>
              <a:t>Use in teaching:</a:t>
            </a:r>
          </a:p>
          <a:p>
            <a:pPr lvl="2"/>
            <a:r>
              <a:rPr lang="en-US" dirty="0"/>
              <a:t>What did you learn today?</a:t>
            </a:r>
          </a:p>
          <a:p>
            <a:pPr lvl="2"/>
            <a:r>
              <a:rPr lang="en-US" dirty="0"/>
              <a:t>After reading a story:</a:t>
            </a:r>
          </a:p>
          <a:p>
            <a:pPr lvl="3"/>
            <a:r>
              <a:rPr lang="en-US" dirty="0"/>
              <a:t>Tell the main point.</a:t>
            </a:r>
          </a:p>
          <a:p>
            <a:pPr lvl="3"/>
            <a:r>
              <a:rPr lang="en-US" dirty="0"/>
              <a:t>Who is the most important character?</a:t>
            </a:r>
          </a:p>
          <a:p>
            <a:pPr lvl="2"/>
            <a:r>
              <a:rPr lang="en-US" dirty="0"/>
              <a:t>Paste in the text of a document to determine most commonly used words.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4564C188-A1B5-420B-32ED-E494B370F227}"/>
              </a:ext>
            </a:extLst>
          </p:cNvPr>
          <p:cNvSpPr/>
          <p:nvPr/>
        </p:nvSpPr>
        <p:spPr>
          <a:xfrm>
            <a:off x="1981200" y="5714999"/>
            <a:ext cx="4800600" cy="868363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wordclouds.com</a:t>
            </a:r>
            <a:endParaRPr lang="LID4096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80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F439-45A2-978A-E2E6-1F5273C6E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Learning Resources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C1859-0FE2-3169-3C3C-D2E8ADF04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IXL.com</a:t>
            </a:r>
          </a:p>
          <a:p>
            <a:r>
              <a:rPr lang="en-US" dirty="0"/>
              <a:t>Online teaching/learning resources.</a:t>
            </a:r>
          </a:p>
          <a:p>
            <a:r>
              <a:rPr lang="en-US" dirty="0"/>
              <a:t>Free and pro membership.</a:t>
            </a:r>
          </a:p>
          <a:p>
            <a:r>
              <a:rPr lang="en-US" dirty="0"/>
              <a:t>Ties content to textbooks and PA standards.</a:t>
            </a:r>
            <a:endParaRPr lang="LID4096" dirty="0"/>
          </a:p>
        </p:txBody>
      </p:sp>
      <p:sp>
        <p:nvSpPr>
          <p:cNvPr id="4" name="Action Button: Blank 3">
            <a:hlinkClick r:id="rId2" highlightClick="1"/>
            <a:extLst>
              <a:ext uri="{FF2B5EF4-FFF2-40B4-BE49-F238E27FC236}">
                <a16:creationId xmlns:a16="http://schemas.microsoft.com/office/drawing/2014/main" id="{EDF3C2C2-0214-730A-983A-888A849756E6}"/>
              </a:ext>
            </a:extLst>
          </p:cNvPr>
          <p:cNvSpPr/>
          <p:nvPr/>
        </p:nvSpPr>
        <p:spPr>
          <a:xfrm>
            <a:off x="2362200" y="5257800"/>
            <a:ext cx="43434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ixl.com</a:t>
            </a:r>
            <a:endParaRPr lang="LID4096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620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used to consist of written homework, term papers, and written tests.</a:t>
            </a:r>
          </a:p>
          <a:p>
            <a:r>
              <a:rPr lang="en-US" dirty="0"/>
              <a:t>Thanks to technology, we can provide many ways for our students to demonstrate their learning, and aid in teacher assessment of student learning.</a:t>
            </a:r>
          </a:p>
        </p:txBody>
      </p:sp>
    </p:spTree>
    <p:extLst>
      <p:ext uri="{BB962C8B-B14F-4D97-AF65-F5344CB8AC3E}">
        <p14:creationId xmlns:p14="http://schemas.microsoft.com/office/powerpoint/2010/main" val="53882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1234</Words>
  <Application>Microsoft Office PowerPoint</Application>
  <PresentationFormat>On-screen Show (4:3)</PresentationFormat>
  <Paragraphs>158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Office Theme</vt:lpstr>
      <vt:lpstr>Default Design</vt:lpstr>
      <vt:lpstr>Interactive Tools that Support Assessment Part 3</vt:lpstr>
      <vt:lpstr>Tools Outline</vt:lpstr>
      <vt:lpstr>Active Learning</vt:lpstr>
      <vt:lpstr>Active Learning</vt:lpstr>
      <vt:lpstr>Active Learning</vt:lpstr>
      <vt:lpstr>Active Learning</vt:lpstr>
      <vt:lpstr>Using Video in the Classroom</vt:lpstr>
      <vt:lpstr>Instructional Video</vt:lpstr>
      <vt:lpstr>Using Video Interaction Tools</vt:lpstr>
      <vt:lpstr>Using Video Interaction Tools</vt:lpstr>
      <vt:lpstr>Purpose of Interaction Tools</vt:lpstr>
      <vt:lpstr>Creating Interactive Video</vt:lpstr>
      <vt:lpstr>Make Videos Interactive</vt:lpstr>
      <vt:lpstr>Grading and Analytics</vt:lpstr>
      <vt:lpstr>Overview of Using PlayPosit</vt:lpstr>
      <vt:lpstr>Create a Class Folder</vt:lpstr>
      <vt:lpstr>Select a Video</vt:lpstr>
      <vt:lpstr>Crop and Add Questions</vt:lpstr>
      <vt:lpstr>Assign Video to Students</vt:lpstr>
      <vt:lpstr>Games</vt:lpstr>
      <vt:lpstr>Games Are Effective</vt:lpstr>
      <vt:lpstr>Games Are Effective</vt:lpstr>
      <vt:lpstr>Jeopardy Game: Jeopardy Labs</vt:lpstr>
      <vt:lpstr>Jeopardy Game: FlipQuiz</vt:lpstr>
      <vt:lpstr>Using Online Resources to Create a Review Game</vt:lpstr>
      <vt:lpstr>Play Online Drill &amp; Practice Games</vt:lpstr>
      <vt:lpstr>Create Your Own Games</vt:lpstr>
      <vt:lpstr>Creating/Accessing Teaching Resources</vt:lpstr>
      <vt:lpstr>The Teachers Corner</vt:lpstr>
      <vt:lpstr>Education World</vt:lpstr>
      <vt:lpstr>Create Bingo Cards</vt:lpstr>
      <vt:lpstr>Create Word Clouds</vt:lpstr>
      <vt:lpstr>Online Learning Resources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Broskoske</dc:creator>
  <cp:lastModifiedBy>Stephen Broskoske</cp:lastModifiedBy>
  <cp:revision>86</cp:revision>
  <dcterms:created xsi:type="dcterms:W3CDTF">2014-09-23T20:01:10Z</dcterms:created>
  <dcterms:modified xsi:type="dcterms:W3CDTF">2023-04-26T13:15:11Z</dcterms:modified>
</cp:coreProperties>
</file>