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</p:sldMasterIdLst>
  <p:notesMasterIdLst>
    <p:notesMasterId r:id="rId26"/>
  </p:notesMasterIdLst>
  <p:sldIdLst>
    <p:sldId id="256" r:id="rId4"/>
    <p:sldId id="350" r:id="rId5"/>
    <p:sldId id="709" r:id="rId6"/>
    <p:sldId id="710" r:id="rId7"/>
    <p:sldId id="717" r:id="rId8"/>
    <p:sldId id="359" r:id="rId9"/>
    <p:sldId id="355" r:id="rId10"/>
    <p:sldId id="276" r:id="rId11"/>
    <p:sldId id="275" r:id="rId12"/>
    <p:sldId id="356" r:id="rId13"/>
    <p:sldId id="274" r:id="rId14"/>
    <p:sldId id="714" r:id="rId15"/>
    <p:sldId id="669" r:id="rId16"/>
    <p:sldId id="668" r:id="rId17"/>
    <p:sldId id="672" r:id="rId18"/>
    <p:sldId id="715" r:id="rId19"/>
    <p:sldId id="716" r:id="rId20"/>
    <p:sldId id="718" r:id="rId21"/>
    <p:sldId id="385" r:id="rId22"/>
    <p:sldId id="384" r:id="rId23"/>
    <p:sldId id="713" r:id="rId24"/>
    <p:sldId id="308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84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972432-209D-4673-86EA-F074F5B66069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AC608-FAD2-42CB-ABED-F897F9AE0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708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rcode-monkey.com/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https://www.symbaloo.com/shared/AAAABVUKBb4AA41_zxijRA==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AC608-FAD2-42CB-ABED-F897F9AE08E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607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TED 121 Web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9AC608-FAD2-42CB-ABED-F897F9AE08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394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Gutenberg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9AC608-FAD2-42CB-ABED-F897F9AE08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55000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http://www.qrcode-monkey.com/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AC608-FAD2-42CB-ABED-F897F9AE08E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8997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https://www.classtools.net/twister/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AC608-FAD2-42CB-ABED-F897F9AE08E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6858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https://www.classtools.net/FB/home-page#google_vignette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AC608-FAD2-42CB-ABED-F897F9AE08E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6452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https://www.classtools.net/SMS/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AC608-FAD2-42CB-ABED-F897F9AE08E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3361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http://rubistar.4teachers.org/index.php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AC608-FAD2-42CB-ABED-F897F9AE08E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715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588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541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721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662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18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741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58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893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359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574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9778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DA7EAF2-2097-4FF0-A21D-AE668FA7D34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3478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2CF81A-4C8D-43DD-87D9-7C88CABDBC37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1552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4B79056-209C-4E81-90A3-B4918B37C45D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13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1998A7-D64F-4578-B18A-C3EE0176FB0C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7655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FA8C35C-FC9D-4716-A94B-E738CA7B2169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7683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9BA1AEE-2754-4FAC-956E-DAC984C077FC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908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42FB71E-7CF8-49E0-B03A-97717DE3B1AD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2348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9CEE5-7DCF-4642-8894-EDD1C672D081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3899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EADBBCB-BE37-4341-86BE-7B350F6344A1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3267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97FB00D-AE8B-4DEB-9800-58E99DD57C19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3339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8C9A2B1-695E-4D7A-92F0-B1FA1D4E1EBE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737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684E6EE-34B2-4554-BE91-465F5395765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0868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BEA3B-06D6-47A2-8F48-C3D9B5DA067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3065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977C9E-D01A-402D-9A68-6D8FD38450A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242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1A4FF9-3271-4755-B186-419BFDA1213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8510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4AAAA4-A3E0-48DD-B7ED-C26F7B20DC3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8606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E4CDDD-A161-4670-81BC-DE50F070AFF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3882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ED0E5E-3CE5-4479-B82C-4D11F9D0C61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5979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E00290-6A97-4202-8773-9D11AC49A99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7965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506E30-91B4-49C7-9B65-F6CCD10C8A1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8895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1EE902-5039-44F1-A706-12017A46734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0335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8744EF-6B3A-406C-9FB6-3D0EA9D84DF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0010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8A3286-FD76-42F5-B902-CAB80824C1B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945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4D88E-F88C-4551-AE11-C98162C5480A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35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FC5F74A-9255-44DE-BE4F-0F372331B2CA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653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u="none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u="none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D20538C-CF1A-4F2E-B887-656AF8004EAD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650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ymbaloo.com/shared/AAAABVUKBb4AA41_zxijRA==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qrcode-monkey.com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asstools.net/twister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asstools.net/FB/home-pag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asstools.net/SMS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rubistar.4teachers.org/index.php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Interactive Tools that</a:t>
            </a:r>
            <a:br>
              <a:rPr lang="en-US" dirty="0"/>
            </a:br>
            <a:r>
              <a:rPr lang="en-US" dirty="0"/>
              <a:t>Support Assessment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91000"/>
            <a:ext cx="6400800" cy="14478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Dr. Steve Broskoske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 err="1">
                <a:solidFill>
                  <a:schemeClr val="tx1"/>
                </a:solidFill>
              </a:rPr>
              <a:t>Misericordia</a:t>
            </a:r>
            <a:r>
              <a:rPr lang="en-US" dirty="0">
                <a:solidFill>
                  <a:schemeClr val="tx1"/>
                </a:solidFill>
              </a:rPr>
              <a:t> University</a:t>
            </a:r>
          </a:p>
        </p:txBody>
      </p:sp>
      <p:pic>
        <p:nvPicPr>
          <p:cNvPr id="5122" name="Picture 2" descr="C:\Documents and Settings\ADMIN\Local Settings\Temporary Internet Files\Content.IE5\JHX1UD6D\MC900415574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800600"/>
            <a:ext cx="2583439" cy="1926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encrypted-tbn2.gstatic.com/images?q=tbn:ANd9GcSscjD7w6OdjR5RyAL_ejMtMrzAwkrsbrRxxqhanTc-1W1b2GqG"/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2145"/>
            <a:ext cx="1434921" cy="184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7652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Assessment</a:t>
            </a:r>
            <a:r>
              <a:rPr lang="en-US" dirty="0"/>
              <a:t>: Process of gathering information about students in order to make decisions about their education.</a:t>
            </a:r>
          </a:p>
          <a:p>
            <a:r>
              <a:rPr lang="en-US" dirty="0"/>
              <a:t>Due to evolving technology, teachers now have many ways to:</a:t>
            </a:r>
          </a:p>
          <a:p>
            <a:pPr lvl="1"/>
            <a:r>
              <a:rPr lang="en-US" dirty="0"/>
              <a:t>Have students demonstrate their learning.</a:t>
            </a:r>
          </a:p>
          <a:p>
            <a:pPr lvl="1"/>
            <a:r>
              <a:rPr lang="en-US" dirty="0"/>
              <a:t>Assess student progress in learning.</a:t>
            </a:r>
          </a:p>
        </p:txBody>
      </p:sp>
      <p:pic>
        <p:nvPicPr>
          <p:cNvPr id="1026" name="Picture 2" descr="C:\Users\sbroskos\AppData\Local\Microsoft\Windows\Temporary Internet Files\Content.IE5\96LHWFJZ\MC90008903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876800"/>
            <a:ext cx="1795882" cy="1723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129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27624-DB07-42C1-B9B5-FA7EC956A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0669BD-60D2-4828-89FD-E320ABAD5D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sz="2800" dirty="0"/>
              <a:t>Students all learn in different ways. Students should be able to demonstrate what they have learned in different ways.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43D4284-1FD4-47D8-A02F-CB772D259E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920804"/>
              </p:ext>
            </p:extLst>
          </p:nvPr>
        </p:nvGraphicFramePr>
        <p:xfrm>
          <a:off x="1524000" y="2895600"/>
          <a:ext cx="6096000" cy="3711575"/>
        </p:xfrm>
        <a:graphic>
          <a:graphicData uri="http://schemas.openxmlformats.org/drawingml/2006/table">
            <a:tbl>
              <a:tblPr bandRow="1">
                <a:tableStyleId>{C4B1156A-380E-4F78-BDF5-A606A8083BF9}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83877064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5200448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008662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Verbal-Linguistic</a:t>
                      </a: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Word Smart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With Words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1368319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Logical-Mathematical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Logic Smart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With Reasoning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1910122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Visual-Spatial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Picture Smart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With Pictures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287956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Musical-Rhythmic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Music Smart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</a:rPr>
                        <a:t>With Sounds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3255546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Interpersonal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People Smart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</a:rPr>
                        <a:t>With Others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395877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Intrapersonal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Self Smart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Within Oneself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427245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Bodily-Kinesthetic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</a:rPr>
                        <a:t>Body Smart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With Movement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4153875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Naturalist</a:t>
                      </a: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Nature Smart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With Nature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20870316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7343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dirty="0"/>
              <a:t>Sharing links with students:</a:t>
            </a:r>
          </a:p>
          <a:p>
            <a:pPr lvl="1"/>
            <a:r>
              <a:rPr lang="en-US" dirty="0" err="1"/>
              <a:t>Symbaloo</a:t>
            </a:r>
            <a:endParaRPr lang="en-US" dirty="0"/>
          </a:p>
          <a:p>
            <a:pPr lvl="1"/>
            <a:r>
              <a:rPr lang="en-US" dirty="0"/>
              <a:t>QR codes (QR Code Monkey)</a:t>
            </a:r>
          </a:p>
          <a:p>
            <a:r>
              <a:rPr lang="en-US" dirty="0"/>
              <a:t>Simulated social media learning tools</a:t>
            </a:r>
          </a:p>
          <a:p>
            <a:pPr lvl="1"/>
            <a:r>
              <a:rPr lang="en-US" dirty="0"/>
              <a:t>Twister</a:t>
            </a:r>
          </a:p>
          <a:p>
            <a:pPr lvl="1"/>
            <a:r>
              <a:rPr lang="en-US" dirty="0"/>
              <a:t>Fakebook</a:t>
            </a:r>
          </a:p>
          <a:p>
            <a:pPr lvl="1"/>
            <a:r>
              <a:rPr lang="en-US" dirty="0"/>
              <a:t>Texting (SMS) generator</a:t>
            </a:r>
          </a:p>
          <a:p>
            <a:r>
              <a:rPr lang="en-US" dirty="0"/>
              <a:t>Create a rubric (</a:t>
            </a:r>
            <a:r>
              <a:rPr lang="en-US" dirty="0" err="1"/>
              <a:t>Rubistar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04032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412AA-D2BB-4C02-8ACA-A54C045321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Sharing Links with Students</a:t>
            </a:r>
            <a:endParaRPr lang="LID4096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9F5EAF-D715-40F9-AD32-8B673B5BB3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6135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Provide Convenient Links:</a:t>
            </a:r>
            <a:br>
              <a:rPr lang="en-US" dirty="0"/>
            </a:br>
            <a:r>
              <a:rPr lang="en-US" dirty="0" err="1"/>
              <a:t>Symbaloo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Symbaloo.com</a:t>
            </a:r>
            <a:r>
              <a:rPr lang="en-US" dirty="0"/>
              <a:t> (Website)</a:t>
            </a:r>
          </a:p>
          <a:p>
            <a:pPr lvl="1"/>
            <a:r>
              <a:rPr lang="en-GB" dirty="0"/>
              <a:t>You can create a page of icons which are links to Web sites that you use in your class.</a:t>
            </a:r>
          </a:p>
          <a:p>
            <a:pPr lvl="1"/>
            <a:r>
              <a:rPr lang="en-GB" dirty="0"/>
              <a:t>You can give your students an assignment to create a </a:t>
            </a:r>
            <a:r>
              <a:rPr lang="en-GB" dirty="0" err="1"/>
              <a:t>Symbaloo</a:t>
            </a:r>
            <a:r>
              <a:rPr lang="en-GB" dirty="0"/>
              <a:t> of links as part of your class.</a:t>
            </a:r>
            <a:endParaRPr lang="en-US" dirty="0"/>
          </a:p>
        </p:txBody>
      </p:sp>
      <p:sp>
        <p:nvSpPr>
          <p:cNvPr id="4" name="Action Button: Custom 3">
            <a:hlinkClick r:id="rId3" highlightClick="1"/>
          </p:cNvPr>
          <p:cNvSpPr/>
          <p:nvPr/>
        </p:nvSpPr>
        <p:spPr>
          <a:xfrm>
            <a:off x="2438400" y="5105400"/>
            <a:ext cx="4267200" cy="12954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Teacher Links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Dr. Steve’s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Symbaloo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5497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QR Codes and Scanners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525963"/>
          </a:xfrm>
        </p:spPr>
        <p:txBody>
          <a:bodyPr/>
          <a:lstStyle/>
          <a:p>
            <a:r>
              <a:rPr lang="en-US" dirty="0"/>
              <a:t>Some devices come equipped with their own QR code scanner.</a:t>
            </a:r>
          </a:p>
          <a:p>
            <a:r>
              <a:rPr lang="en-US" dirty="0"/>
              <a:t>If needed, download a QR code scanner from your appropriate app store.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95800" y="1447800"/>
            <a:ext cx="2809461" cy="4949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9243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78121" y="6336268"/>
            <a:ext cx="1917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URL</a:t>
            </a:r>
          </a:p>
        </p:txBody>
      </p:sp>
      <p:pic>
        <p:nvPicPr>
          <p:cNvPr id="5" name="Picture 4" descr="Qr code&#10;&#10;Description automatically generated">
            <a:extLst>
              <a:ext uri="{FF2B5EF4-FFF2-40B4-BE49-F238E27FC236}">
                <a16:creationId xmlns:a16="http://schemas.microsoft.com/office/drawing/2014/main" id="{88AA16D5-C679-5F02-53B6-DFC764161EA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8300" y="468868"/>
            <a:ext cx="58674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167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76" y="304800"/>
            <a:ext cx="5974724" cy="59747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49521" y="6336268"/>
            <a:ext cx="3060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Question</a:t>
            </a:r>
          </a:p>
        </p:txBody>
      </p:sp>
    </p:spTree>
    <p:extLst>
      <p:ext uri="{BB962C8B-B14F-4D97-AF65-F5344CB8AC3E}">
        <p14:creationId xmlns:p14="http://schemas.microsoft.com/office/powerpoint/2010/main" val="1337657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381000"/>
            <a:ext cx="5753100" cy="57531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68521" y="6336268"/>
            <a:ext cx="3060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QR Code Monkey</a:t>
            </a:r>
          </a:p>
        </p:txBody>
      </p:sp>
    </p:spTree>
    <p:extLst>
      <p:ext uri="{BB962C8B-B14F-4D97-AF65-F5344CB8AC3E}">
        <p14:creationId xmlns:p14="http://schemas.microsoft.com/office/powerpoint/2010/main" val="1108914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a QR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Create QR codes for students to provide:</a:t>
            </a:r>
          </a:p>
          <a:p>
            <a:pPr lvl="1"/>
            <a:r>
              <a:rPr lang="en-GB" dirty="0"/>
              <a:t>Web page URL.</a:t>
            </a:r>
          </a:p>
          <a:p>
            <a:pPr lvl="1"/>
            <a:r>
              <a:rPr lang="en-GB" dirty="0"/>
              <a:t>Video at YouTube.</a:t>
            </a:r>
          </a:p>
          <a:p>
            <a:pPr lvl="1"/>
            <a:r>
              <a:rPr lang="en-GB" dirty="0"/>
              <a:t>Question/text.</a:t>
            </a:r>
          </a:p>
          <a:p>
            <a:pPr lvl="1"/>
            <a:r>
              <a:rPr lang="en-GB" dirty="0"/>
              <a:t>Location on Google Maps.</a:t>
            </a:r>
          </a:p>
          <a:p>
            <a:pPr lvl="1"/>
            <a:r>
              <a:rPr lang="en-GB" dirty="0"/>
              <a:t>Scavenger hunt activity.</a:t>
            </a:r>
          </a:p>
        </p:txBody>
      </p:sp>
      <p:pic>
        <p:nvPicPr>
          <p:cNvPr id="7" name="Picture 6" descr="qrcode 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2819400"/>
            <a:ext cx="1447800" cy="1447800"/>
          </a:xfrm>
          <a:prstGeom prst="rect">
            <a:avLst/>
          </a:prstGeom>
        </p:spPr>
      </p:pic>
      <p:sp>
        <p:nvSpPr>
          <p:cNvPr id="4" name="Action Button: Custom 3">
            <a:hlinkClick r:id="rId4" highlightClick="1"/>
          </p:cNvPr>
          <p:cNvSpPr/>
          <p:nvPr/>
        </p:nvSpPr>
        <p:spPr>
          <a:xfrm>
            <a:off x="2133600" y="5486400"/>
            <a:ext cx="4724400" cy="9144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www.qrcode-monkey.com</a:t>
            </a:r>
          </a:p>
        </p:txBody>
      </p:sp>
    </p:spTree>
    <p:extLst>
      <p:ext uri="{BB962C8B-B14F-4D97-AF65-F5344CB8AC3E}">
        <p14:creationId xmlns:p14="http://schemas.microsoft.com/office/powerpoint/2010/main" val="372772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97599-B32E-4172-AAEE-E0242CA692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Simulated Social Media Learning Tools</a:t>
            </a:r>
            <a:endParaRPr lang="LID4096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182E89-95CA-4D6B-99AB-90FA6FA01E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275266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D797B-FBC3-416B-B912-013748752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Twister</a:t>
            </a:r>
            <a:br>
              <a:rPr lang="en-US" dirty="0"/>
            </a:br>
            <a:r>
              <a:rPr lang="en-US" sz="3200" dirty="0">
                <a:solidFill>
                  <a:srgbClr val="000000"/>
                </a:solidFill>
              </a:rPr>
              <a:t>Social Media Simulated Tools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60772F-0091-43BA-8C82-BE4E9C3D5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70037"/>
            <a:ext cx="8229600" cy="4525963"/>
          </a:xfrm>
        </p:spPr>
        <p:txBody>
          <a:bodyPr/>
          <a:lstStyle/>
          <a:p>
            <a:r>
              <a:rPr lang="en-US" sz="2800" dirty="0"/>
              <a:t>Use Twister to allow students to create fictional “status updates” that can then be printed off.</a:t>
            </a:r>
          </a:p>
          <a:p>
            <a:r>
              <a:rPr lang="en-US" sz="2800" dirty="0"/>
              <a:t>Create tweets for fictional, literary, or historical characters.</a:t>
            </a:r>
          </a:p>
        </p:txBody>
      </p:sp>
      <p:sp>
        <p:nvSpPr>
          <p:cNvPr id="4" name="Action Button: Blank 3">
            <a:hlinkClick r:id="rId3" highlightClick="1"/>
            <a:extLst>
              <a:ext uri="{FF2B5EF4-FFF2-40B4-BE49-F238E27FC236}">
                <a16:creationId xmlns:a16="http://schemas.microsoft.com/office/drawing/2014/main" id="{33EF679F-6AE5-4EED-ADD7-BD20237B4641}"/>
              </a:ext>
            </a:extLst>
          </p:cNvPr>
          <p:cNvSpPr/>
          <p:nvPr/>
        </p:nvSpPr>
        <p:spPr>
          <a:xfrm>
            <a:off x="6172200" y="4648200"/>
            <a:ext cx="2362200" cy="676524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classtools.net/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twister/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FBA4EC-3596-41D0-96F8-910AE619D7D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649" y="3587999"/>
            <a:ext cx="5181600" cy="301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169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F9D03-0F35-4D8A-8469-6F75E5F61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Fakebook</a:t>
            </a:r>
            <a:br>
              <a:rPr lang="en-US" dirty="0"/>
            </a:br>
            <a:r>
              <a:rPr lang="en-US" sz="3200" dirty="0"/>
              <a:t>Social Media Simulated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328DF-2F2C-4C82-BBCF-A1AF116C1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93837"/>
            <a:ext cx="8229600" cy="4525963"/>
          </a:xfrm>
        </p:spPr>
        <p:txBody>
          <a:bodyPr/>
          <a:lstStyle/>
          <a:p>
            <a:r>
              <a:rPr lang="en-US" dirty="0"/>
              <a:t>Create a fake profile for a fictional, literary, or historical characters.</a:t>
            </a:r>
          </a:p>
        </p:txBody>
      </p:sp>
      <p:sp>
        <p:nvSpPr>
          <p:cNvPr id="4" name="Action Button: Blank 3">
            <a:hlinkClick r:id="rId3" highlightClick="1"/>
            <a:extLst>
              <a:ext uri="{FF2B5EF4-FFF2-40B4-BE49-F238E27FC236}">
                <a16:creationId xmlns:a16="http://schemas.microsoft.com/office/drawing/2014/main" id="{EABFD13F-413E-4F70-BD2C-4E4D77CBC173}"/>
              </a:ext>
            </a:extLst>
          </p:cNvPr>
          <p:cNvSpPr/>
          <p:nvPr/>
        </p:nvSpPr>
        <p:spPr>
          <a:xfrm>
            <a:off x="2209800" y="6068623"/>
            <a:ext cx="4648200" cy="636977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classtools.net/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FB/home-page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EDEF68-3AF2-42E2-9CC5-765CB6A858D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319"/>
          <a:stretch/>
        </p:blipFill>
        <p:spPr>
          <a:xfrm>
            <a:off x="2019300" y="2514600"/>
            <a:ext cx="5105400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330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F9D03-0F35-4D8A-8469-6F75E5F61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Texting (SMS) Generator</a:t>
            </a:r>
            <a:br>
              <a:rPr lang="en-US" dirty="0"/>
            </a:br>
            <a:r>
              <a:rPr lang="en-US" sz="3200" dirty="0">
                <a:solidFill>
                  <a:srgbClr val="000000"/>
                </a:solidFill>
              </a:rPr>
              <a:t>Social Media Simulated Tools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328DF-2F2C-4C82-BBCF-A1AF116C1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4953000" cy="3475038"/>
          </a:xfrm>
        </p:spPr>
        <p:txBody>
          <a:bodyPr/>
          <a:lstStyle/>
          <a:p>
            <a:r>
              <a:rPr lang="en-US" dirty="0"/>
              <a:t>Create a simulated text message discussion between 2 characters (fictional, literary, or historical characters).</a:t>
            </a:r>
          </a:p>
        </p:txBody>
      </p:sp>
      <p:sp>
        <p:nvSpPr>
          <p:cNvPr id="4" name="Action Button: Blank 3">
            <a:hlinkClick r:id="rId3" highlightClick="1"/>
            <a:extLst>
              <a:ext uri="{FF2B5EF4-FFF2-40B4-BE49-F238E27FC236}">
                <a16:creationId xmlns:a16="http://schemas.microsoft.com/office/drawing/2014/main" id="{EABFD13F-413E-4F70-BD2C-4E4D77CBC173}"/>
              </a:ext>
            </a:extLst>
          </p:cNvPr>
          <p:cNvSpPr/>
          <p:nvPr/>
        </p:nvSpPr>
        <p:spPr>
          <a:xfrm>
            <a:off x="776926" y="4266891"/>
            <a:ext cx="3962400" cy="8382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classtools.net/SMS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278C10-235E-4761-AC95-C712A7B40DC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00074" y="1417638"/>
            <a:ext cx="2667000" cy="4588338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A6CB8BA8-2697-413B-B6B0-4F42068E9CA4}"/>
              </a:ext>
            </a:extLst>
          </p:cNvPr>
          <p:cNvSpPr/>
          <p:nvPr/>
        </p:nvSpPr>
        <p:spPr>
          <a:xfrm>
            <a:off x="2790334" y="5410200"/>
            <a:ext cx="2667000" cy="457200"/>
          </a:xfrm>
          <a:prstGeom prst="wedgeRoundRectCallout">
            <a:avLst>
              <a:gd name="adj1" fmla="val 70360"/>
              <a:gd name="adj2" fmla="val 10139"/>
              <a:gd name="adj3" fmla="val 16667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Person 1’s text.</a:t>
            </a:r>
            <a:endParaRPr lang="LID4096" dirty="0">
              <a:solidFill>
                <a:schemeClr val="tx1"/>
              </a:solidFill>
            </a:endParaRP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4B334C84-3392-4649-B4F9-1991CB0D31F8}"/>
              </a:ext>
            </a:extLst>
          </p:cNvPr>
          <p:cNvSpPr/>
          <p:nvPr/>
        </p:nvSpPr>
        <p:spPr>
          <a:xfrm>
            <a:off x="5677293" y="6294900"/>
            <a:ext cx="2667000" cy="457200"/>
          </a:xfrm>
          <a:prstGeom prst="wedgeRoundRectCallout">
            <a:avLst>
              <a:gd name="adj1" fmla="val 31479"/>
              <a:gd name="adj2" fmla="val -146562"/>
              <a:gd name="adj3" fmla="val 16667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Person 2’s text.</a:t>
            </a:r>
            <a:endParaRPr lang="LID4096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6702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F57D6-AB90-4E6F-A997-9D29AE6B1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Try It:</a:t>
            </a:r>
            <a:r>
              <a:rPr lang="en-US" dirty="0"/>
              <a:t> Social Media Tools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2F6-A92F-4308-8FF3-F31990944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Either individually or in a group of 2, try one of the following:</a:t>
            </a:r>
          </a:p>
          <a:p>
            <a:pPr lvl="1"/>
            <a:r>
              <a:rPr lang="en-US" dirty="0"/>
              <a:t>Select Fakebook.</a:t>
            </a:r>
          </a:p>
          <a:p>
            <a:pPr lvl="2"/>
            <a:r>
              <a:rPr lang="en-US" dirty="0"/>
              <a:t>Choose an historical or famous person and create a Fakebook page.</a:t>
            </a:r>
          </a:p>
          <a:p>
            <a:pPr lvl="1"/>
            <a:r>
              <a:rPr lang="en-US" dirty="0"/>
              <a:t>Select SMS Generator (texting).</a:t>
            </a:r>
          </a:p>
          <a:p>
            <a:pPr lvl="2"/>
            <a:r>
              <a:rPr lang="en-US" dirty="0"/>
              <a:t>Choose 2 famous people and generate a conversation between them.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AF83AC-F16A-49E2-BACF-2774D03CAD8A}"/>
              </a:ext>
            </a:extLst>
          </p:cNvPr>
          <p:cNvSpPr txBox="1"/>
          <p:nvPr/>
        </p:nvSpPr>
        <p:spPr>
          <a:xfrm rot="19385723">
            <a:off x="56232" y="277029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Try It!</a:t>
            </a:r>
            <a:endParaRPr lang="LID4096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9343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FA1A0-AB76-46E2-8C36-2387DD588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Try It:</a:t>
            </a:r>
            <a:r>
              <a:rPr lang="en-US" dirty="0"/>
              <a:t> Social Media Tools</a:t>
            </a:r>
            <a:endParaRPr lang="LID4096" dirty="0"/>
          </a:p>
        </p:txBody>
      </p:sp>
      <p:pic>
        <p:nvPicPr>
          <p:cNvPr id="4" name="Picture 3" descr="Qr code&#10;&#10;Description automatically generated">
            <a:extLst>
              <a:ext uri="{FF2B5EF4-FFF2-40B4-BE49-F238E27FC236}">
                <a16:creationId xmlns:a16="http://schemas.microsoft.com/office/drawing/2014/main" id="{6F9A4A71-F1FC-4057-A637-CE53CB88B0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905000"/>
            <a:ext cx="3886200" cy="3886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8931A9-2C34-4E92-83FA-0BB634BB13D3}"/>
              </a:ext>
            </a:extLst>
          </p:cNvPr>
          <p:cNvSpPr txBox="1"/>
          <p:nvPr/>
        </p:nvSpPr>
        <p:spPr>
          <a:xfrm>
            <a:off x="762000" y="586740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SMS Generator</a:t>
            </a:r>
            <a:endParaRPr lang="LID4096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3BE149-7A22-4B9C-B64F-54F56DB8FF33}"/>
              </a:ext>
            </a:extLst>
          </p:cNvPr>
          <p:cNvSpPr txBox="1"/>
          <p:nvPr/>
        </p:nvSpPr>
        <p:spPr>
          <a:xfrm>
            <a:off x="4953000" y="586740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Fakebook</a:t>
            </a:r>
            <a:endParaRPr lang="LID4096" sz="2800" dirty="0"/>
          </a:p>
        </p:txBody>
      </p:sp>
      <p:pic>
        <p:nvPicPr>
          <p:cNvPr id="8" name="Picture 7" descr="Qr code&#10;&#10;Description automatically generated">
            <a:extLst>
              <a:ext uri="{FF2B5EF4-FFF2-40B4-BE49-F238E27FC236}">
                <a16:creationId xmlns:a16="http://schemas.microsoft.com/office/drawing/2014/main" id="{1DFAD429-181B-413E-97EA-9A4E707EEA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295" y="1905000"/>
            <a:ext cx="3886200" cy="3886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D75C60E-CB7D-4718-8CEF-AC04E728B76B}"/>
              </a:ext>
            </a:extLst>
          </p:cNvPr>
          <p:cNvSpPr txBox="1"/>
          <p:nvPr/>
        </p:nvSpPr>
        <p:spPr>
          <a:xfrm>
            <a:off x="381000" y="6324600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classtools.net/FB/home-page</a:t>
            </a:r>
            <a:endParaRPr lang="LID4096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90015B-B9D2-4457-AF98-48F3F84069C1}"/>
              </a:ext>
            </a:extLst>
          </p:cNvPr>
          <p:cNvSpPr txBox="1"/>
          <p:nvPr/>
        </p:nvSpPr>
        <p:spPr>
          <a:xfrm>
            <a:off x="4724400" y="6324600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classtools.net/FB/home-page</a:t>
            </a:r>
            <a:endParaRPr lang="LID4096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080E2D-B9FB-4432-8628-6B4D11C22FAA}"/>
              </a:ext>
            </a:extLst>
          </p:cNvPr>
          <p:cNvSpPr txBox="1"/>
          <p:nvPr/>
        </p:nvSpPr>
        <p:spPr>
          <a:xfrm rot="19385723">
            <a:off x="56232" y="277029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Try It!</a:t>
            </a:r>
            <a:endParaRPr lang="LID4096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5916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DE539-E938-40AC-9688-832C8B4D90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Creating and Using Rubrics</a:t>
            </a:r>
            <a:br>
              <a:rPr lang="en-US" dirty="0"/>
            </a:br>
            <a:r>
              <a:rPr lang="en-US" dirty="0"/>
              <a:t>(Brief Introduction)</a:t>
            </a:r>
            <a:endParaRPr lang="LID4096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B8899C-39B5-4FE7-A7D2-249975A104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6652296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</a:t>
            </a:r>
            <a:r>
              <a:rPr lang="en-US" dirty="0" err="1"/>
              <a:t>Rubistar</a:t>
            </a:r>
            <a:r>
              <a:rPr lang="en-US" dirty="0"/>
              <a:t> to</a:t>
            </a:r>
            <a:br>
              <a:rPr lang="en-US" dirty="0"/>
            </a:br>
            <a:r>
              <a:rPr lang="en-US" dirty="0"/>
              <a:t>Create a Rubric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The use of </a:t>
            </a:r>
            <a:r>
              <a:rPr lang="en-US" sz="2800" b="1" dirty="0"/>
              <a:t>rubrics</a:t>
            </a:r>
            <a:r>
              <a:rPr lang="en-US" sz="2800" dirty="0"/>
              <a:t> is one of the best ways to help students succeed at tasks and master content. </a:t>
            </a:r>
          </a:p>
          <a:p>
            <a:pPr lvl="1"/>
            <a:r>
              <a:rPr lang="en-US" sz="2400" dirty="0"/>
              <a:t>Powerful: Transfer responsibility for learning to students by creating a process that focuses on students’ motivation and self-evaluation.</a:t>
            </a:r>
          </a:p>
          <a:p>
            <a:pPr lvl="1"/>
            <a:r>
              <a:rPr lang="en-US" sz="2400" dirty="0"/>
              <a:t>Clearly identifies what a student needs to do:</a:t>
            </a:r>
          </a:p>
          <a:p>
            <a:pPr lvl="2"/>
            <a:r>
              <a:rPr lang="en-US" sz="2000" dirty="0"/>
              <a:t>Define required components of a task.</a:t>
            </a:r>
          </a:p>
          <a:p>
            <a:pPr lvl="2"/>
            <a:r>
              <a:rPr lang="en-US" sz="2000" dirty="0"/>
              <a:t>Define performance standards they should meet.</a:t>
            </a:r>
          </a:p>
          <a:p>
            <a:pPr lvl="2"/>
            <a:r>
              <a:rPr lang="en-US" sz="2000" dirty="0"/>
              <a:t>List point values that will be used to evaluate performance.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649120-BDD0-4A80-B9FA-011168EFDC61}"/>
              </a:ext>
            </a:extLst>
          </p:cNvPr>
          <p:cNvSpPr txBox="1"/>
          <p:nvPr/>
        </p:nvSpPr>
        <p:spPr>
          <a:xfrm>
            <a:off x="1104900" y="5775489"/>
            <a:ext cx="6934200" cy="95410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You will learn much more about rubrics in SPE 211 Educational Assessment and other courses.</a:t>
            </a:r>
            <a:endParaRPr lang="LID4096" sz="2800" dirty="0"/>
          </a:p>
        </p:txBody>
      </p:sp>
    </p:spTree>
    <p:extLst>
      <p:ext uri="{BB962C8B-B14F-4D97-AF65-F5344CB8AC3E}">
        <p14:creationId xmlns:p14="http://schemas.microsoft.com/office/powerpoint/2010/main" val="32593908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</a:t>
            </a:r>
            <a:r>
              <a:rPr lang="en-US" dirty="0" err="1"/>
              <a:t>Rubistar</a:t>
            </a:r>
            <a:r>
              <a:rPr lang="en-US" dirty="0"/>
              <a:t> to</a:t>
            </a:r>
            <a:br>
              <a:rPr lang="en-US" dirty="0"/>
            </a:br>
            <a:r>
              <a:rPr lang="en-US" dirty="0"/>
              <a:t>Create a Rubric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Teachers can make rubrics online for free at </a:t>
            </a:r>
            <a:r>
              <a:rPr lang="en-US" dirty="0" err="1"/>
              <a:t>Rubistar</a:t>
            </a:r>
            <a:r>
              <a:rPr lang="en-US" dirty="0"/>
              <a:t>: http://rubistar.4teachers.org/index.php</a:t>
            </a:r>
          </a:p>
          <a:p>
            <a:pPr lvl="1"/>
            <a:r>
              <a:rPr lang="en-US" dirty="0"/>
              <a:t>If you create a user name and password, you can save and edit rubrics.</a:t>
            </a:r>
          </a:p>
          <a:p>
            <a:pPr lvl="1"/>
            <a:r>
              <a:rPr lang="en-US" dirty="0"/>
              <a:t>You can search through existing rubrics made by other teachers.</a:t>
            </a:r>
          </a:p>
          <a:p>
            <a:endParaRPr lang="en-US" dirty="0"/>
          </a:p>
        </p:txBody>
      </p:sp>
      <p:sp>
        <p:nvSpPr>
          <p:cNvPr id="122884" name="AutoShape 4" descr="Canvas">
            <a:hlinkClick r:id="rId3" highlightClick="1"/>
          </p:cNvPr>
          <p:cNvSpPr>
            <a:spLocks noChangeArrowheads="1"/>
          </p:cNvSpPr>
          <p:nvPr/>
        </p:nvSpPr>
        <p:spPr bwMode="auto">
          <a:xfrm>
            <a:off x="3048000" y="5257800"/>
            <a:ext cx="3124200" cy="1066800"/>
          </a:xfrm>
          <a:prstGeom prst="actionButtonBlank">
            <a:avLst/>
          </a:prstGeom>
          <a:solidFill>
            <a:srgbClr val="FFC000"/>
          </a:solidFill>
          <a:ln w="28575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dirty="0" err="1"/>
              <a:t>Rubistar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710261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BEC8C-21B6-4153-B57A-373DD7E1F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Assignment</a:t>
            </a:r>
            <a:endParaRPr lang="LID4096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1EAB0C-FD19-40AD-AEF7-6D1F05928D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dirty="0"/>
              <a:t>Assessment Activity and Rubric</a:t>
            </a:r>
          </a:p>
          <a:p>
            <a:pPr lvl="1"/>
            <a:r>
              <a:rPr lang="en-US" sz="2600" dirty="0"/>
              <a:t>In Module 5 we are considering a number of ways that a teacher could use technology to have students demonstrate their understanding and competency with content. In pairs (or individually), do the following:</a:t>
            </a:r>
          </a:p>
          <a:p>
            <a:pPr lvl="1"/>
            <a:r>
              <a:rPr lang="en-US" sz="2600" dirty="0"/>
              <a:t>Create and describe an activity that uses technology to assess student acquisition of content. Describe it in a brief Word document. (Upload the document to Blackboard.)</a:t>
            </a:r>
          </a:p>
          <a:p>
            <a:pPr lvl="1"/>
            <a:r>
              <a:rPr lang="en-US" sz="2600" dirty="0"/>
              <a:t>Use the </a:t>
            </a:r>
            <a:r>
              <a:rPr lang="en-US" sz="2600" dirty="0" err="1"/>
              <a:t>Rubistar</a:t>
            </a:r>
            <a:r>
              <a:rPr lang="en-US" sz="2600" dirty="0"/>
              <a:t> tool to create a rubric to grade the assignment (upload the rubric to Blackboard).</a:t>
            </a:r>
            <a:endParaRPr lang="LID4096" sz="2600" dirty="0"/>
          </a:p>
        </p:txBody>
      </p:sp>
    </p:spTree>
    <p:extLst>
      <p:ext uri="{BB962C8B-B14F-4D97-AF65-F5344CB8AC3E}">
        <p14:creationId xmlns:p14="http://schemas.microsoft.com/office/powerpoint/2010/main" val="9708522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Assessment used to consist of written homework, term papers, and written tests.</a:t>
            </a:r>
          </a:p>
          <a:p>
            <a:r>
              <a:rPr lang="en-US" dirty="0"/>
              <a:t>Thanks to technology, we can provide many ways for our students to demonstrate their learning, and aid in teacher assessment of student learning.</a:t>
            </a:r>
          </a:p>
        </p:txBody>
      </p:sp>
    </p:spTree>
    <p:extLst>
      <p:ext uri="{BB962C8B-B14F-4D97-AF65-F5344CB8AC3E}">
        <p14:creationId xmlns:p14="http://schemas.microsoft.com/office/powerpoint/2010/main" val="538823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1098</TotalTime>
  <Words>860</Words>
  <Application>Microsoft Office PowerPoint</Application>
  <PresentationFormat>On-screen Show (4:3)</PresentationFormat>
  <Paragraphs>128</Paragraphs>
  <Slides>22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Times New Roman</vt:lpstr>
      <vt:lpstr>Office Theme</vt:lpstr>
      <vt:lpstr>Default Design</vt:lpstr>
      <vt:lpstr>1_Default Design</vt:lpstr>
      <vt:lpstr>Interactive Tools that Support Assessment</vt:lpstr>
      <vt:lpstr>Introduction</vt:lpstr>
      <vt:lpstr>Introduction</vt:lpstr>
      <vt:lpstr>Tools Outline</vt:lpstr>
      <vt:lpstr>Sharing Links with Students</vt:lpstr>
      <vt:lpstr>Provide Convenient Links: Symbaloo</vt:lpstr>
      <vt:lpstr>Using QR Codes and Scanners</vt:lpstr>
      <vt:lpstr>PowerPoint Presentation</vt:lpstr>
      <vt:lpstr>PowerPoint Presentation</vt:lpstr>
      <vt:lpstr>PowerPoint Presentation</vt:lpstr>
      <vt:lpstr>Create a QR Code</vt:lpstr>
      <vt:lpstr>Simulated Social Media Learning Tools</vt:lpstr>
      <vt:lpstr>Twister Social Media Simulated Tools</vt:lpstr>
      <vt:lpstr>Fakebook Social Media Simulated Tools</vt:lpstr>
      <vt:lpstr>Texting (SMS) Generator Social Media Simulated Tools</vt:lpstr>
      <vt:lpstr>Try It: Social Media Tools</vt:lpstr>
      <vt:lpstr>Try It: Social Media Tools</vt:lpstr>
      <vt:lpstr>Creating and Using Rubrics (Brief Introduction)</vt:lpstr>
      <vt:lpstr>Using Rubistar to Create a Rubric</vt:lpstr>
      <vt:lpstr>Using Rubistar to Create a Rubric</vt:lpstr>
      <vt:lpstr>Assignment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Stephen Broskoske</dc:creator>
  <cp:lastModifiedBy>Steve_and_Kim Broskoske</cp:lastModifiedBy>
  <cp:revision>86</cp:revision>
  <dcterms:created xsi:type="dcterms:W3CDTF">2014-09-23T20:01:10Z</dcterms:created>
  <dcterms:modified xsi:type="dcterms:W3CDTF">2024-11-18T02:08:27Z</dcterms:modified>
</cp:coreProperties>
</file>