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55" r:id="rId2"/>
    <p:sldId id="356" r:id="rId3"/>
    <p:sldId id="388" r:id="rId4"/>
    <p:sldId id="312" r:id="rId5"/>
    <p:sldId id="390" r:id="rId6"/>
    <p:sldId id="387" r:id="rId7"/>
    <p:sldId id="363" r:id="rId8"/>
    <p:sldId id="359" r:id="rId9"/>
    <p:sldId id="362" r:id="rId10"/>
    <p:sldId id="357" r:id="rId11"/>
    <p:sldId id="385" r:id="rId12"/>
    <p:sldId id="386" r:id="rId13"/>
    <p:sldId id="381" r:id="rId14"/>
    <p:sldId id="389" r:id="rId15"/>
    <p:sldId id="344" r:id="rId16"/>
    <p:sldId id="364" r:id="rId17"/>
    <p:sldId id="340" r:id="rId18"/>
    <p:sldId id="365" r:id="rId19"/>
    <p:sldId id="378" r:id="rId20"/>
    <p:sldId id="373" r:id="rId21"/>
  </p:sldIdLst>
  <p:sldSz cx="9144000" cy="6858000" type="letter"/>
  <p:notesSz cx="6858000" cy="9029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44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99"/>
    <a:srgbClr val="00CC99"/>
    <a:srgbClr val="0000FF"/>
    <a:srgbClr val="990000"/>
    <a:srgbClr val="CC0000"/>
    <a:srgbClr val="FF00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699" autoAdjust="0"/>
  </p:normalViewPr>
  <p:slideViewPr>
    <p:cSldViewPr>
      <p:cViewPr varScale="1">
        <p:scale>
          <a:sx n="78" d="100"/>
          <a:sy n="78" d="100"/>
        </p:scale>
        <p:origin x="1037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>
        <p:scale>
          <a:sx n="100" d="100"/>
          <a:sy n="100" d="100"/>
        </p:scale>
        <p:origin x="288" y="1836"/>
      </p:cViewPr>
      <p:guideLst>
        <p:guide orient="horz" pos="2844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578850"/>
            <a:ext cx="2971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578850"/>
            <a:ext cx="2971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50F7D89-E192-415F-93C7-F83C5E99F9B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074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3800" y="685800"/>
            <a:ext cx="4470400" cy="3352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2672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10600"/>
            <a:ext cx="2971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10600"/>
            <a:ext cx="2971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40AEBC-700D-4CB6-B6D7-43E002AEE7F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3784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9EE35-9BA8-4314-B381-98436E6CFD17}" type="slidenum">
              <a:rPr lang="en-US"/>
              <a:pPr/>
              <a:t>17</a:t>
            </a:fld>
            <a:endParaRPr lang="en-US"/>
          </a:p>
        </p:txBody>
      </p:sp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3800" y="685800"/>
            <a:ext cx="4470400" cy="3352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2672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778FED-9684-4F23-9DCD-8871339DEBBB}" type="slidenum">
              <a:rPr lang="en-US"/>
              <a:pPr/>
              <a:t>18</a:t>
            </a:fld>
            <a:endParaRPr lang="en-US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3800" y="685800"/>
            <a:ext cx="4470400" cy="3352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2672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E9F818-E06A-4515-A8B7-4B0948F0D8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E01557-D721-4282-A71C-DB9058A2A6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57549A-3325-4171-8A87-EF83E7CB15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42A23E-8E78-4F23-904D-C94DBF40F9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0EAC5D-A1CD-4AAE-8C49-0D0C20B51E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9D5B73-DB53-4EBB-B019-468E6D82F9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82F3B7-CA77-4006-8D9B-544275612A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5010AF-8FA8-4270-8A33-1F83C0CDA3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9E5D85-D09C-4A30-B12F-334A84731E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88148C-3A87-4583-BF13-8FA79299F6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09EF11-7F74-4065-90C6-ABDE1731997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EA5F34F-E7E6-444C-931E-0704FE8A80E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https://pixabay.com/fr/b%C3%A9cher-chimie-compl%C3%A8te-verrerie-159176/" TargetMode="External"/><Relationship Id="rId7" Type="http://schemas.openxmlformats.org/officeDocument/2006/relationships/hyperlink" Target="https://openclipart.org/detail/244723/salt-shaker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http://www.thaigoodview.com/node/133263" TargetMode="External"/><Relationship Id="rId10" Type="http://schemas.openxmlformats.org/officeDocument/2006/relationships/image" Target="../media/image11.gif"/><Relationship Id="rId4" Type="http://schemas.openxmlformats.org/officeDocument/2006/relationships/image" Target="../media/image8.jpg"/><Relationship Id="rId9" Type="http://schemas.openxmlformats.org/officeDocument/2006/relationships/hyperlink" Target="https://pixabay.com/ko/%EB%B9%84%EC%9D%B4-%EC%BB%A4-%ED%99%94%ED%95%99-%EB%B9%88-glasswares-%EC%8B%A4%ED%97%98%EC%8B%A4-%EC%97%B0%EA%B5%AC%EC%8B%A4-%EC%95%BD%EA%B5%AD-159174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https://pixabay.com/fr/b%C3%A9cher-chimie-compl%C3%A8te-verrerie-159176/" TargetMode="External"/><Relationship Id="rId7" Type="http://schemas.openxmlformats.org/officeDocument/2006/relationships/hyperlink" Target="https://openclipart.org/detail/244723/salt-shaker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http://www.thaigoodview.com/node/133263" TargetMode="External"/><Relationship Id="rId10" Type="http://schemas.openxmlformats.org/officeDocument/2006/relationships/image" Target="../media/image11.gif"/><Relationship Id="rId4" Type="http://schemas.openxmlformats.org/officeDocument/2006/relationships/image" Target="../media/image8.jpg"/><Relationship Id="rId9" Type="http://schemas.openxmlformats.org/officeDocument/2006/relationships/hyperlink" Target="https://pixabay.com/ko/%EB%B9%84%EC%9D%B4-%EC%BB%A4-%ED%99%94%ED%95%99-%EB%B9%88-glasswares-%EC%8B%A4%ED%97%98%EC%8B%A4-%EC%97%B0%EA%B5%AC%EC%8B%A4-%EC%95%BD%EA%B5%AD-159174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Animating Graphics</a:t>
            </a:r>
            <a:br>
              <a:rPr lang="en-US"/>
            </a:br>
            <a:r>
              <a:rPr lang="en-US"/>
              <a:t>and Text Boxes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Hands-on Approach to</a:t>
            </a:r>
            <a:br>
              <a:rPr lang="en-US"/>
            </a:br>
            <a:r>
              <a:rPr lang="en-US"/>
              <a:t>Animating Elements on a Slide</a:t>
            </a:r>
          </a:p>
          <a:p>
            <a:r>
              <a:rPr lang="en-US"/>
              <a:t>by Dr. Steve Broskoske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Animate Any Object on a Slide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05000"/>
            <a:ext cx="7848600" cy="44196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u="sng" dirty="0"/>
              <a:t>In PP Desktop app</a:t>
            </a:r>
            <a:r>
              <a:rPr lang="en-US" dirty="0"/>
              <a:t>: From the </a:t>
            </a:r>
            <a:r>
              <a:rPr lang="en-US" i="1" dirty="0"/>
              <a:t>animations tab</a:t>
            </a:r>
            <a:r>
              <a:rPr lang="en-US" dirty="0"/>
              <a:t>, select </a:t>
            </a:r>
            <a:r>
              <a:rPr lang="en-US" i="1" dirty="0"/>
              <a:t>animation pane</a:t>
            </a:r>
            <a:r>
              <a:rPr lang="en-US" dirty="0"/>
              <a:t> from the </a:t>
            </a:r>
            <a:r>
              <a:rPr lang="en-US" i="1" dirty="0"/>
              <a:t>advanced animations group</a:t>
            </a:r>
            <a:r>
              <a:rPr lang="en-US" dirty="0"/>
              <a:t>. In both versions: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/>
              <a:t>Click to select an object.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/>
              <a:t>Press </a:t>
            </a:r>
            <a:r>
              <a:rPr lang="en-US" i="1" dirty="0"/>
              <a:t>add animation</a:t>
            </a:r>
            <a:r>
              <a:rPr lang="en-US" dirty="0"/>
              <a:t>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/>
              <a:t>Specify: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dirty="0"/>
              <a:t>Entrance, emphasis, and/or exit.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dirty="0"/>
              <a:t>Effect options (specify direction).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Animate Any Object on a Slide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7848600" cy="44196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u="sng" dirty="0"/>
              <a:t>In Google Slides:</a:t>
            </a:r>
            <a:endParaRPr lang="en-US" dirty="0"/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/>
              <a:t>Select graphic to be animated.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/>
              <a:t>Press </a:t>
            </a:r>
            <a:r>
              <a:rPr lang="en-US" i="1" dirty="0"/>
              <a:t>view—motion</a:t>
            </a:r>
            <a:r>
              <a:rPr lang="en-US" dirty="0"/>
              <a:t>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/>
              <a:t>Press </a:t>
            </a:r>
            <a:r>
              <a:rPr lang="en-US" i="1" dirty="0"/>
              <a:t>add animation</a:t>
            </a:r>
            <a:r>
              <a:rPr lang="en-US" dirty="0"/>
              <a:t>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/>
              <a:t>Specify: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dirty="0"/>
              <a:t>Animation type.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dirty="0"/>
              <a:t>Start condition (on click, after previous, with previous).</a:t>
            </a:r>
          </a:p>
        </p:txBody>
      </p:sp>
    </p:spTree>
    <p:extLst>
      <p:ext uri="{BB962C8B-B14F-4D97-AF65-F5344CB8AC3E}">
        <p14:creationId xmlns:p14="http://schemas.microsoft.com/office/powerpoint/2010/main" val="199422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Animating a Graphic</a:t>
            </a:r>
          </a:p>
        </p:txBody>
      </p:sp>
      <p:sp>
        <p:nvSpPr>
          <p:cNvPr id="132105" name="Text Box 9"/>
          <p:cNvSpPr txBox="1">
            <a:spLocks noChangeArrowheads="1"/>
          </p:cNvSpPr>
          <p:nvPr/>
        </p:nvSpPr>
        <p:spPr bwMode="auto">
          <a:xfrm>
            <a:off x="1143000" y="1676400"/>
            <a:ext cx="716280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solidFill>
                  <a:srgbClr val="FF0000"/>
                </a:solidFill>
              </a:rPr>
              <a:t>Specify entrance, emphasis, and exit as desired. </a:t>
            </a:r>
            <a:r>
              <a:rPr lang="en-US">
                <a:solidFill>
                  <a:srgbClr val="FF0000"/>
                </a:solidFill>
              </a:rPr>
              <a:t>Select </a:t>
            </a:r>
            <a:r>
              <a:rPr lang="en-US" i="1">
                <a:solidFill>
                  <a:srgbClr val="FF0000"/>
                </a:solidFill>
              </a:rPr>
              <a:t>on click</a:t>
            </a:r>
            <a:r>
              <a:rPr lang="en-US">
                <a:solidFill>
                  <a:srgbClr val="FF0000"/>
                </a:solidFill>
              </a:rPr>
              <a:t>, </a:t>
            </a:r>
            <a:r>
              <a:rPr lang="en-US" i="1">
                <a:solidFill>
                  <a:srgbClr val="FF0000"/>
                </a:solidFill>
              </a:rPr>
              <a:t>with previous</a:t>
            </a:r>
            <a:r>
              <a:rPr lang="en-US">
                <a:solidFill>
                  <a:srgbClr val="FF0000"/>
                </a:solidFill>
              </a:rPr>
              <a:t>, or </a:t>
            </a:r>
            <a:r>
              <a:rPr lang="en-US" i="1">
                <a:solidFill>
                  <a:srgbClr val="FF0000"/>
                </a:solidFill>
              </a:rPr>
              <a:t>after previous</a:t>
            </a:r>
            <a:r>
              <a:rPr lang="en-US">
                <a:solidFill>
                  <a:srgbClr val="FF0000"/>
                </a:solidFill>
              </a:rPr>
              <a:t> to specify what will trigger the play-listed items to play.</a:t>
            </a:r>
          </a:p>
        </p:txBody>
      </p:sp>
      <p:pic>
        <p:nvPicPr>
          <p:cNvPr id="132106" name="Picture 10" descr="j0437055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4876800"/>
            <a:ext cx="1714500" cy="1714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Animate Text on a Slide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05000"/>
            <a:ext cx="7848600" cy="44196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u="sng" dirty="0"/>
              <a:t>In PP Desktop app</a:t>
            </a:r>
            <a:r>
              <a:rPr lang="en-US" dirty="0"/>
              <a:t>: From the </a:t>
            </a:r>
            <a:r>
              <a:rPr lang="en-US" i="1" dirty="0"/>
              <a:t>animations tab</a:t>
            </a:r>
            <a:r>
              <a:rPr lang="en-US" dirty="0"/>
              <a:t>, select </a:t>
            </a:r>
            <a:r>
              <a:rPr lang="en-US" i="1" dirty="0"/>
              <a:t>animation pane</a:t>
            </a:r>
            <a:r>
              <a:rPr lang="en-US" dirty="0"/>
              <a:t> from the </a:t>
            </a:r>
            <a:r>
              <a:rPr lang="en-US" i="1" dirty="0"/>
              <a:t>advanced animations group</a:t>
            </a:r>
            <a:r>
              <a:rPr lang="en-US" dirty="0"/>
              <a:t>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u="sng" dirty="0"/>
              <a:t>In both versions: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/>
              <a:t>Select the text box – not the text!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/>
              <a:t>Select </a:t>
            </a:r>
            <a:r>
              <a:rPr lang="en-US" i="1" dirty="0"/>
              <a:t>animation.</a:t>
            </a:r>
            <a:r>
              <a:rPr lang="en-US" dirty="0"/>
              <a:t> Select animation type.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/>
              <a:t>Select </a:t>
            </a:r>
            <a:r>
              <a:rPr lang="en-US" i="1" dirty="0"/>
              <a:t>effect options</a:t>
            </a:r>
            <a:r>
              <a:rPr lang="en-US" dirty="0"/>
              <a:t> and specify </a:t>
            </a:r>
            <a:r>
              <a:rPr lang="en-US" i="1" dirty="0"/>
              <a:t>by paragraph</a:t>
            </a:r>
            <a:r>
              <a:rPr lang="en-US" dirty="0"/>
              <a:t>. (Otherwise, all bullets fly in at once as a unit.)</a:t>
            </a:r>
          </a:p>
        </p:txBody>
      </p:sp>
    </p:spTree>
    <p:extLst>
      <p:ext uri="{BB962C8B-B14F-4D97-AF65-F5344CB8AC3E}">
        <p14:creationId xmlns:p14="http://schemas.microsoft.com/office/powerpoint/2010/main" val="281153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Animate Text on a Slide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848600" cy="44196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u="sng" dirty="0"/>
              <a:t>In Google Slides:</a:t>
            </a:r>
            <a:endParaRPr lang="en-US" dirty="0"/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/>
              <a:t>Select text box OR text to be animated.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/>
              <a:t>Press </a:t>
            </a:r>
            <a:r>
              <a:rPr lang="en-US" i="1" dirty="0"/>
              <a:t>view—motion</a:t>
            </a:r>
            <a:r>
              <a:rPr lang="en-US" dirty="0"/>
              <a:t>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/>
              <a:t>Press </a:t>
            </a:r>
            <a:r>
              <a:rPr lang="en-US" i="1" dirty="0"/>
              <a:t>add animation</a:t>
            </a:r>
            <a:r>
              <a:rPr lang="en-US" dirty="0"/>
              <a:t>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/>
              <a:t>Specify: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dirty="0"/>
              <a:t>Animation type.</a:t>
            </a:r>
          </a:p>
          <a:p>
            <a:pPr marL="990600" lvl="1" indent="-533400">
              <a:lnSpc>
                <a:spcPct val="90000"/>
              </a:lnSpc>
              <a:buFontTx/>
              <a:buChar char="•"/>
            </a:pPr>
            <a:r>
              <a:rPr lang="en-US" dirty="0"/>
              <a:t>Start condition (on click, after previous, with previous).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/>
              <a:t>Click </a:t>
            </a:r>
            <a:r>
              <a:rPr lang="en-US" i="1" dirty="0"/>
              <a:t>by paragraph</a:t>
            </a:r>
            <a:r>
              <a:rPr lang="en-US" dirty="0"/>
              <a:t>. (Otherwise, all bullets fly in at once as a unit.)</a:t>
            </a:r>
          </a:p>
        </p:txBody>
      </p:sp>
    </p:spTree>
    <p:extLst>
      <p:ext uri="{BB962C8B-B14F-4D97-AF65-F5344CB8AC3E}">
        <p14:creationId xmlns:p14="http://schemas.microsoft.com/office/powerpoint/2010/main" val="1557076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Animating Text</a:t>
            </a: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3048000"/>
            <a:ext cx="7772400" cy="3200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Animating text is fun and easy.</a:t>
            </a:r>
          </a:p>
          <a:p>
            <a:pPr>
              <a:lnSpc>
                <a:spcPct val="90000"/>
              </a:lnSpc>
            </a:pPr>
            <a:r>
              <a:rPr lang="en-US" dirty="0"/>
              <a:t>Just remember to highlight the text box by clicking on a border of the box.</a:t>
            </a:r>
          </a:p>
          <a:p>
            <a:pPr>
              <a:lnSpc>
                <a:spcPct val="90000"/>
              </a:lnSpc>
            </a:pPr>
            <a:r>
              <a:rPr lang="en-US" dirty="0"/>
              <a:t>Then specify the entrance animation.</a:t>
            </a:r>
          </a:p>
          <a:p>
            <a:pPr>
              <a:lnSpc>
                <a:spcPct val="90000"/>
              </a:lnSpc>
            </a:pPr>
            <a:r>
              <a:rPr lang="en-US" dirty="0"/>
              <a:t>Then work with the bullets as one whole unit OR as individual play-listed items.</a:t>
            </a:r>
          </a:p>
        </p:txBody>
      </p:sp>
      <p:sp>
        <p:nvSpPr>
          <p:cNvPr id="202758" name="Text Box 6"/>
          <p:cNvSpPr txBox="1">
            <a:spLocks noChangeArrowheads="1"/>
          </p:cNvSpPr>
          <p:nvPr/>
        </p:nvSpPr>
        <p:spPr bwMode="auto">
          <a:xfrm>
            <a:off x="685800" y="1614488"/>
            <a:ext cx="7924800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  <a:cs typeface="Arial" charset="0"/>
              </a:rPr>
              <a:t>In PP, select entire </a:t>
            </a:r>
            <a:r>
              <a:rPr lang="en-US" sz="2800" u="sng" dirty="0">
                <a:solidFill>
                  <a:srgbClr val="FF0000"/>
                </a:solidFill>
                <a:cs typeface="Arial" charset="0"/>
              </a:rPr>
              <a:t>text box</a:t>
            </a:r>
            <a:r>
              <a:rPr lang="en-US" sz="2800" dirty="0">
                <a:solidFill>
                  <a:srgbClr val="FF0000"/>
                </a:solidFill>
                <a:cs typeface="Arial" charset="0"/>
              </a:rPr>
              <a:t> (not just the text) and specify animation entrance. Notice how all of the bullets get the same action.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Animating Text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209800"/>
            <a:ext cx="7772400" cy="3200400"/>
          </a:xfrm>
        </p:spPr>
        <p:txBody>
          <a:bodyPr/>
          <a:lstStyle/>
          <a:p>
            <a:r>
              <a:rPr lang="en-US" dirty="0"/>
              <a:t>Interactivity.</a:t>
            </a:r>
          </a:p>
          <a:p>
            <a:r>
              <a:rPr lang="en-US" dirty="0"/>
              <a:t>Such as flying bullets!</a:t>
            </a:r>
          </a:p>
          <a:p>
            <a:r>
              <a:rPr lang="en-US" dirty="0"/>
              <a:t>This allows the speaker to capture and focus audience attention.</a:t>
            </a:r>
          </a:p>
          <a:p>
            <a:r>
              <a:rPr lang="en-US" dirty="0"/>
              <a:t>And pace the presentation.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Reordering Animation Order</a:t>
            </a:r>
          </a:p>
        </p:txBody>
      </p:sp>
      <p:sp>
        <p:nvSpPr>
          <p:cNvPr id="200712" name="Text Box 8"/>
          <p:cNvSpPr txBox="1">
            <a:spLocks noChangeArrowheads="1"/>
          </p:cNvSpPr>
          <p:nvPr/>
        </p:nvSpPr>
        <p:spPr bwMode="auto">
          <a:xfrm>
            <a:off x="609600" y="1676400"/>
            <a:ext cx="8001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</a:rPr>
              <a:t>Animate the graphics. Then, use the </a:t>
            </a:r>
            <a:r>
              <a:rPr lang="en-US" sz="2800" i="1" dirty="0">
                <a:solidFill>
                  <a:srgbClr val="FF0000"/>
                </a:solidFill>
              </a:rPr>
              <a:t>reorder</a:t>
            </a:r>
            <a:r>
              <a:rPr lang="en-US" sz="2800" dirty="0">
                <a:solidFill>
                  <a:srgbClr val="FF0000"/>
                </a:solidFill>
              </a:rPr>
              <a:t> below the play list to determine the order of play.</a:t>
            </a:r>
          </a:p>
        </p:txBody>
      </p:sp>
      <p:pic>
        <p:nvPicPr>
          <p:cNvPr id="200713" name="Picture 9" descr="j041255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4724400"/>
            <a:ext cx="1828800" cy="1816100"/>
          </a:xfrm>
          <a:prstGeom prst="rect">
            <a:avLst/>
          </a:prstGeom>
          <a:noFill/>
        </p:spPr>
      </p:pic>
      <p:pic>
        <p:nvPicPr>
          <p:cNvPr id="200714" name="Picture 10" descr="j0412526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6600" y="5638800"/>
            <a:ext cx="727075" cy="735013"/>
          </a:xfrm>
          <a:prstGeom prst="rect">
            <a:avLst/>
          </a:prstGeom>
          <a:noFill/>
        </p:spPr>
      </p:pic>
      <p:pic>
        <p:nvPicPr>
          <p:cNvPr id="200715" name="Picture 11" descr="j0412546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3400" y="5257800"/>
            <a:ext cx="1276350" cy="129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0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0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0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0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2007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00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00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00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00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Review: Animation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3581400"/>
            <a:ext cx="7772400" cy="2057400"/>
          </a:xfrm>
        </p:spPr>
        <p:txBody>
          <a:bodyPr/>
          <a:lstStyle/>
          <a:p>
            <a:r>
              <a:rPr lang="en-US" sz="2800" dirty="0"/>
              <a:t>Butterflies come in many different colors.</a:t>
            </a:r>
          </a:p>
          <a:p>
            <a:r>
              <a:rPr lang="en-US" sz="2800" dirty="0"/>
              <a:t>Butterflies live the first half of their lives crawling on the ground before they earn their wings.</a:t>
            </a:r>
          </a:p>
          <a:p>
            <a:r>
              <a:rPr lang="en-US" sz="2800" dirty="0"/>
              <a:t>Butterflies love to fly around.</a:t>
            </a:r>
          </a:p>
        </p:txBody>
      </p:sp>
      <p:pic>
        <p:nvPicPr>
          <p:cNvPr id="191493" name="Picture 5" descr="j028357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10375" y="4865688"/>
            <a:ext cx="2028825" cy="1382712"/>
          </a:xfrm>
          <a:prstGeom prst="rect">
            <a:avLst/>
          </a:prstGeom>
          <a:noFill/>
        </p:spPr>
      </p:pic>
      <p:sp>
        <p:nvSpPr>
          <p:cNvPr id="191494" name="Text Box 6"/>
          <p:cNvSpPr txBox="1">
            <a:spLocks noChangeArrowheads="1"/>
          </p:cNvSpPr>
          <p:nvPr/>
        </p:nvSpPr>
        <p:spPr bwMode="auto">
          <a:xfrm>
            <a:off x="381000" y="1614488"/>
            <a:ext cx="8686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</a:rPr>
              <a:t>Animate every element on this screen, even text boxes. Then change the order of animation. Title should enter first.</a:t>
            </a:r>
          </a:p>
        </p:txBody>
      </p:sp>
      <p:sp>
        <p:nvSpPr>
          <p:cNvPr id="191495" name="Text Box 7"/>
          <p:cNvSpPr txBox="1">
            <a:spLocks noChangeArrowheads="1"/>
          </p:cNvSpPr>
          <p:nvPr/>
        </p:nvSpPr>
        <p:spPr bwMode="auto">
          <a:xfrm>
            <a:off x="2438400" y="2743200"/>
            <a:ext cx="426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1"/>
              <a:t>Butterflies are fun to watch!</a:t>
            </a: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113A5-CABA-43A7-A61A-1EF834048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Make Saline Solution</a:t>
            </a:r>
            <a:endParaRPr lang="en-ZM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419600" y="1752600"/>
            <a:ext cx="4038600" cy="1828800"/>
          </a:xfrm>
        </p:spPr>
        <p:txBody>
          <a:bodyPr/>
          <a:lstStyle/>
          <a:p>
            <a:r>
              <a:rPr lang="en-US" sz="2800" dirty="0"/>
              <a:t>Add 1 cup of water of distilled water into a container.</a:t>
            </a:r>
          </a:p>
          <a:p>
            <a:r>
              <a:rPr lang="en-US" sz="2800" dirty="0"/>
              <a:t>Add ½ teaspoon of salt.</a:t>
            </a:r>
          </a:p>
        </p:txBody>
      </p:sp>
      <p:pic>
        <p:nvPicPr>
          <p:cNvPr id="4" name="Picture 3" descr="A screen shot of a computer&#10;&#10;Description automatically generated">
            <a:extLst>
              <a:ext uri="{FF2B5EF4-FFF2-40B4-BE49-F238E27FC236}">
                <a16:creationId xmlns:a16="http://schemas.microsoft.com/office/drawing/2014/main" id="{06FD5427-0772-4EDE-80BD-FF720C03DB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536286" y="4572000"/>
            <a:ext cx="1631394" cy="1981200"/>
          </a:xfrm>
          <a:prstGeom prst="rect">
            <a:avLst/>
          </a:prstGeom>
        </p:spPr>
      </p:pic>
      <p:pic>
        <p:nvPicPr>
          <p:cNvPr id="9" name="Picture 8" descr="A close up of a bottle&#10;&#10;Description automatically generated">
            <a:extLst>
              <a:ext uri="{FF2B5EF4-FFF2-40B4-BE49-F238E27FC236}">
                <a16:creationId xmlns:a16="http://schemas.microsoft.com/office/drawing/2014/main" id="{25DD8285-FE84-48DB-A11D-6F5CDF4F7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1371" r="17447"/>
          <a:stretch/>
        </p:blipFill>
        <p:spPr>
          <a:xfrm>
            <a:off x="1684504" y="3162300"/>
            <a:ext cx="1631739" cy="2667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895758-AA92-4E90-A1BD-1A5F2272B0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69460" y="4356755"/>
            <a:ext cx="1143000" cy="1616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9152B9E-8916-46DC-B9DB-90542A4C137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5562600" y="4572000"/>
            <a:ext cx="1631738" cy="1981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9460" y="2223680"/>
            <a:ext cx="2730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Ingredients you will need:</a:t>
            </a:r>
          </a:p>
        </p:txBody>
      </p:sp>
      <p:pic>
        <p:nvPicPr>
          <p:cNvPr id="7" name="Picture 6" descr="EMS SOLUTIONS INTERNATIONAL marca registrada: No más ...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657" y="3654286"/>
            <a:ext cx="1994891" cy="18621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19390425">
            <a:off x="190501" y="389337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421305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113A5-CABA-43A7-A61A-1EF834048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Make Saline Solution</a:t>
            </a:r>
            <a:endParaRPr lang="en-ZM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419600" y="1981200"/>
            <a:ext cx="4038600" cy="1828800"/>
          </a:xfrm>
        </p:spPr>
        <p:txBody>
          <a:bodyPr/>
          <a:lstStyle/>
          <a:p>
            <a:r>
              <a:rPr lang="en-US" sz="2800" dirty="0"/>
              <a:t>Add 1 cup of water of distilled water into a container.</a:t>
            </a:r>
          </a:p>
          <a:p>
            <a:r>
              <a:rPr lang="en-US" sz="2800" dirty="0"/>
              <a:t>Add ½ teaspoon of salt.</a:t>
            </a:r>
          </a:p>
        </p:txBody>
      </p:sp>
      <p:pic>
        <p:nvPicPr>
          <p:cNvPr id="4" name="Picture 3" descr="A screen shot of a computer&#10;&#10;Description automatically generated">
            <a:extLst>
              <a:ext uri="{FF2B5EF4-FFF2-40B4-BE49-F238E27FC236}">
                <a16:creationId xmlns:a16="http://schemas.microsoft.com/office/drawing/2014/main" id="{06FD5427-0772-4EDE-80BD-FF720C03DB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26806" y="4343400"/>
            <a:ext cx="1631394" cy="1981200"/>
          </a:xfrm>
          <a:prstGeom prst="rect">
            <a:avLst/>
          </a:prstGeom>
        </p:spPr>
      </p:pic>
      <p:pic>
        <p:nvPicPr>
          <p:cNvPr id="9" name="Picture 8" descr="A close up of a bottle&#10;&#10;Description automatically generated">
            <a:extLst>
              <a:ext uri="{FF2B5EF4-FFF2-40B4-BE49-F238E27FC236}">
                <a16:creationId xmlns:a16="http://schemas.microsoft.com/office/drawing/2014/main" id="{25DD8285-FE84-48DB-A11D-6F5CDF4F70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1371" r="17447"/>
          <a:stretch/>
        </p:blipFill>
        <p:spPr>
          <a:xfrm>
            <a:off x="1684504" y="3162300"/>
            <a:ext cx="1631739" cy="2667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895758-AA92-4E90-A1BD-1A5F2272B0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69460" y="4356755"/>
            <a:ext cx="1143000" cy="1616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9152B9E-8916-46DC-B9DB-90542A4C137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4648200" y="4343400"/>
            <a:ext cx="1631738" cy="1981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9460" y="2223680"/>
            <a:ext cx="2730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Ingredients you will need:</a:t>
            </a:r>
          </a:p>
        </p:txBody>
      </p:sp>
      <p:pic>
        <p:nvPicPr>
          <p:cNvPr id="7" name="Picture 6" descr="EMS SOLUTIONS INTERNATIONAL marca registrada: No más ...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309" y="4724400"/>
            <a:ext cx="1994891" cy="186213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rot="19390425">
            <a:off x="190501" y="389337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Try It!</a:t>
            </a:r>
          </a:p>
        </p:txBody>
      </p:sp>
    </p:spTree>
    <p:extLst>
      <p:ext uri="{BB962C8B-B14F-4D97-AF65-F5344CB8AC3E}">
        <p14:creationId xmlns:p14="http://schemas.microsoft.com/office/powerpoint/2010/main" val="2550013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Creating and Animating</a:t>
            </a:r>
            <a:br>
              <a:rPr lang="en-US" dirty="0"/>
            </a:br>
            <a:r>
              <a:rPr lang="en-US" dirty="0"/>
              <a:t>Callouts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Animate Text on a Slide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7848600" cy="44196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u="sng" dirty="0"/>
              <a:t>In Google Slides:</a:t>
            </a:r>
            <a:endParaRPr lang="en-US" dirty="0"/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/>
              <a:t>Select </a:t>
            </a:r>
            <a:r>
              <a:rPr lang="en-US" i="1" dirty="0"/>
              <a:t>insert—shape</a:t>
            </a:r>
            <a:r>
              <a:rPr lang="en-US" dirty="0"/>
              <a:t>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/>
              <a:t>Select: shape, arrow, or callout.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endParaRPr lang="en-US" dirty="0"/>
          </a:p>
          <a:p>
            <a:pPr marL="0" indent="0">
              <a:lnSpc>
                <a:spcPct val="90000"/>
              </a:lnSpc>
              <a:buNone/>
            </a:pPr>
            <a:r>
              <a:rPr lang="en-US" u="sng" dirty="0"/>
              <a:t>In PP online: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dirty="0"/>
              <a:t>Select </a:t>
            </a:r>
            <a:r>
              <a:rPr lang="en-US" i="1" dirty="0"/>
              <a:t>insert—illustration—shapes</a:t>
            </a:r>
            <a:r>
              <a:rPr lang="en-US" dirty="0"/>
              <a:t>.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dirty="0"/>
              <a:t>Select: shapes, arrows, callouts, and much more.</a:t>
            </a:r>
          </a:p>
        </p:txBody>
      </p:sp>
    </p:spTree>
    <p:extLst>
      <p:ext uri="{BB962C8B-B14F-4D97-AF65-F5344CB8AC3E}">
        <p14:creationId xmlns:p14="http://schemas.microsoft.com/office/powerpoint/2010/main" val="4251761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Creating Callouts</a:t>
            </a:r>
          </a:p>
        </p:txBody>
      </p:sp>
      <p:sp>
        <p:nvSpPr>
          <p:cNvPr id="172036" name="Text Box 4"/>
          <p:cNvSpPr txBox="1">
            <a:spLocks noChangeArrowheads="1"/>
          </p:cNvSpPr>
          <p:nvPr/>
        </p:nvSpPr>
        <p:spPr bwMode="auto">
          <a:xfrm>
            <a:off x="4191000" y="38862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Point to this.</a:t>
            </a:r>
          </a:p>
        </p:txBody>
      </p:sp>
      <p:sp>
        <p:nvSpPr>
          <p:cNvPr id="172037" name="Text Box 5"/>
          <p:cNvSpPr txBox="1">
            <a:spLocks noChangeArrowheads="1"/>
          </p:cNvSpPr>
          <p:nvPr/>
        </p:nvSpPr>
        <p:spPr bwMode="auto">
          <a:xfrm>
            <a:off x="4648200" y="49530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Point to this.</a:t>
            </a:r>
          </a:p>
        </p:txBody>
      </p:sp>
      <p:sp>
        <p:nvSpPr>
          <p:cNvPr id="172038" name="Text Box 6"/>
          <p:cNvSpPr txBox="1">
            <a:spLocks noChangeArrowheads="1"/>
          </p:cNvSpPr>
          <p:nvPr/>
        </p:nvSpPr>
        <p:spPr bwMode="auto">
          <a:xfrm>
            <a:off x="3276600" y="60198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Point to this.</a:t>
            </a:r>
          </a:p>
        </p:txBody>
      </p:sp>
      <p:sp>
        <p:nvSpPr>
          <p:cNvPr id="172039" name="Text Box 7"/>
          <p:cNvSpPr txBox="1">
            <a:spLocks noChangeArrowheads="1"/>
          </p:cNvSpPr>
          <p:nvPr/>
        </p:nvSpPr>
        <p:spPr bwMode="auto">
          <a:xfrm>
            <a:off x="533400" y="1828800"/>
            <a:ext cx="8229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</a:rPr>
              <a:t>Insert a callout to call attention to some content on a slide. Then, animate the callout to make the content more memorable.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Creating Callouts</a:t>
            </a:r>
          </a:p>
        </p:txBody>
      </p:sp>
      <p:pic>
        <p:nvPicPr>
          <p:cNvPr id="203781" name="Picture 5" descr="NORTHAM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1676400"/>
            <a:ext cx="4352925" cy="48466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Using Drawing Tools as Callouts</a:t>
            </a:r>
          </a:p>
        </p:txBody>
      </p:sp>
      <p:sp>
        <p:nvSpPr>
          <p:cNvPr id="165900" name="Rectangle 12"/>
          <p:cNvSpPr>
            <a:spLocks noChangeArrowheads="1"/>
          </p:cNvSpPr>
          <p:nvPr/>
        </p:nvSpPr>
        <p:spPr bwMode="auto">
          <a:xfrm>
            <a:off x="921774" y="5103792"/>
            <a:ext cx="7543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3200" dirty="0"/>
              <a:t>The young man walked down the street.</a:t>
            </a:r>
          </a:p>
        </p:txBody>
      </p:sp>
      <p:sp>
        <p:nvSpPr>
          <p:cNvPr id="165902" name="Text Box 14"/>
          <p:cNvSpPr txBox="1">
            <a:spLocks noChangeArrowheads="1"/>
          </p:cNvSpPr>
          <p:nvPr/>
        </p:nvSpPr>
        <p:spPr bwMode="auto">
          <a:xfrm>
            <a:off x="533400" y="1689318"/>
            <a:ext cx="82296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</a:rPr>
              <a:t>Use rectangles and ovals to call attention to words on the slide.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FF0000"/>
                </a:solidFill>
              </a:rPr>
              <a:t>Insert a rectangle shape to highlight a word.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FF0000"/>
                </a:solidFill>
              </a:rPr>
              <a:t>Change color of the shape as desired.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FF0000"/>
                </a:solidFill>
              </a:rPr>
              <a:t>Animate the shape to fade in or appear.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u="sng" dirty="0">
                <a:solidFill>
                  <a:srgbClr val="FF0000"/>
                </a:solidFill>
              </a:rPr>
              <a:t>After animating</a:t>
            </a:r>
            <a:r>
              <a:rPr lang="en-US" sz="2800" dirty="0">
                <a:solidFill>
                  <a:srgbClr val="FF0000"/>
                </a:solidFill>
              </a:rPr>
              <a:t>, select </a:t>
            </a:r>
            <a:r>
              <a:rPr lang="en-US" sz="2800" i="1" dirty="0">
                <a:solidFill>
                  <a:srgbClr val="FF0000"/>
                </a:solidFill>
              </a:rPr>
              <a:t>send to back.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Using Drawing Tools as Callouts</a:t>
            </a:r>
          </a:p>
        </p:txBody>
      </p:sp>
      <p:sp>
        <p:nvSpPr>
          <p:cNvPr id="205827" name="Rectangle 3"/>
          <p:cNvSpPr>
            <a:spLocks noChangeArrowheads="1"/>
          </p:cNvSpPr>
          <p:nvPr/>
        </p:nvSpPr>
        <p:spPr bwMode="auto">
          <a:xfrm>
            <a:off x="762000" y="3352800"/>
            <a:ext cx="7924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3200"/>
              <a:t>The eager student entered the classroom early.</a:t>
            </a:r>
          </a:p>
        </p:txBody>
      </p:sp>
      <p:sp>
        <p:nvSpPr>
          <p:cNvPr id="205829" name="Text Box 5"/>
          <p:cNvSpPr txBox="1">
            <a:spLocks noChangeArrowheads="1"/>
          </p:cNvSpPr>
          <p:nvPr/>
        </p:nvSpPr>
        <p:spPr bwMode="auto">
          <a:xfrm>
            <a:off x="533400" y="1751013"/>
            <a:ext cx="8229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</a:rPr>
              <a:t>Additionally, add block arrows as callouts to provide additional information to various words below.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Reminder: Ensure Text is Readable (UDL)</a:t>
            </a: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590800"/>
            <a:ext cx="7772400" cy="3200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Animating text is fun and easy.</a:t>
            </a:r>
          </a:p>
          <a:p>
            <a:pPr>
              <a:lnSpc>
                <a:spcPct val="90000"/>
              </a:lnSpc>
            </a:pPr>
            <a:r>
              <a:rPr lang="en-US" dirty="0"/>
              <a:t>Just remember to highlight the text box by clicking on a border of the box.</a:t>
            </a:r>
          </a:p>
          <a:p>
            <a:pPr>
              <a:lnSpc>
                <a:spcPct val="90000"/>
              </a:lnSpc>
            </a:pPr>
            <a:r>
              <a:rPr lang="en-US" dirty="0"/>
              <a:t>Then specify the entrance animation.</a:t>
            </a:r>
          </a:p>
          <a:p>
            <a:pPr>
              <a:lnSpc>
                <a:spcPct val="90000"/>
              </a:lnSpc>
            </a:pPr>
            <a:r>
              <a:rPr lang="en-US" dirty="0"/>
              <a:t>Then work with the bullets as one whole unit OR as individual play-listed items.</a:t>
            </a:r>
          </a:p>
        </p:txBody>
      </p:sp>
      <p:sp>
        <p:nvSpPr>
          <p:cNvPr id="202758" name="Text Box 6"/>
          <p:cNvSpPr txBox="1">
            <a:spLocks noChangeArrowheads="1"/>
          </p:cNvSpPr>
          <p:nvPr/>
        </p:nvSpPr>
        <p:spPr bwMode="auto">
          <a:xfrm>
            <a:off x="685800" y="1915180"/>
            <a:ext cx="7924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  <a:cs typeface="Arial" charset="0"/>
              </a:rPr>
              <a:t>Correct this slide.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Review</a:t>
            </a:r>
          </a:p>
        </p:txBody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u="sng" dirty="0"/>
              <a:t>Animate</a:t>
            </a:r>
            <a:r>
              <a:rPr lang="en-US" dirty="0"/>
              <a:t> an object by specifying entrance, emphasis, and exit, or custom path.</a:t>
            </a:r>
          </a:p>
          <a:p>
            <a:pPr>
              <a:lnSpc>
                <a:spcPct val="90000"/>
              </a:lnSpc>
            </a:pPr>
            <a:r>
              <a:rPr lang="en-US" dirty="0"/>
              <a:t>Change </a:t>
            </a:r>
            <a:r>
              <a:rPr lang="en-US" u="sng" dirty="0"/>
              <a:t>animation order</a:t>
            </a:r>
            <a:r>
              <a:rPr lang="en-US" dirty="0"/>
              <a:t> by using re-order buttons.</a:t>
            </a:r>
          </a:p>
          <a:p>
            <a:pPr>
              <a:lnSpc>
                <a:spcPct val="90000"/>
              </a:lnSpc>
            </a:pPr>
            <a:r>
              <a:rPr lang="en-US" dirty="0"/>
              <a:t>Create </a:t>
            </a:r>
            <a:r>
              <a:rPr lang="en-US" u="sng" dirty="0"/>
              <a:t>call-outs</a:t>
            </a:r>
            <a:r>
              <a:rPr lang="en-US" dirty="0"/>
              <a:t> to point to items on a slide by using drawing tools.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CC66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E2B8"/>
      </a:accent5>
      <a:accent6>
        <a:srgbClr val="0000E7"/>
      </a:accent6>
      <a:hlink>
        <a:srgbClr val="CC00CC"/>
      </a:hlink>
      <a:folHlink>
        <a:srgbClr val="C0C0C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2497</TotalTime>
  <Words>803</Words>
  <Application>Microsoft Office PowerPoint</Application>
  <PresentationFormat>Letter Paper (8.5x11 in)</PresentationFormat>
  <Paragraphs>101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Times New Roman</vt:lpstr>
      <vt:lpstr>Default Design</vt:lpstr>
      <vt:lpstr>Animating Graphics and Text Boxes</vt:lpstr>
      <vt:lpstr>Animate Any Object on a Slide</vt:lpstr>
      <vt:lpstr>Animate Any Object on a Slide</vt:lpstr>
      <vt:lpstr>Animating a Graphic</vt:lpstr>
      <vt:lpstr>Animate Text on a Slide</vt:lpstr>
      <vt:lpstr>Animate Text on a Slide</vt:lpstr>
      <vt:lpstr>Animating Text</vt:lpstr>
      <vt:lpstr>Animating Text</vt:lpstr>
      <vt:lpstr>Reordering Animation Order</vt:lpstr>
      <vt:lpstr>Review: Animation</vt:lpstr>
      <vt:lpstr>How to Make Saline Solution</vt:lpstr>
      <vt:lpstr>How to Make Saline Solution</vt:lpstr>
      <vt:lpstr>Creating and Animating Callouts</vt:lpstr>
      <vt:lpstr>Animate Text on a Slide</vt:lpstr>
      <vt:lpstr>Creating Callouts</vt:lpstr>
      <vt:lpstr>Creating Callouts</vt:lpstr>
      <vt:lpstr>Using Drawing Tools as Callouts</vt:lpstr>
      <vt:lpstr>Using Drawing Tools as Callouts</vt:lpstr>
      <vt:lpstr>Reminder: Ensure Text is Readable (UDL)</vt:lpstr>
      <vt:lpstr>Review</vt:lpstr>
    </vt:vector>
  </TitlesOfParts>
  <Company>College Misericordia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Activity</dc:title>
  <dc:creator>Dr. Stephen L. Broskoske</dc:creator>
  <cp:lastModifiedBy>Steve_and_Kim Broskoske</cp:lastModifiedBy>
  <cp:revision>113</cp:revision>
  <dcterms:created xsi:type="dcterms:W3CDTF">1999-06-21T15:29:59Z</dcterms:created>
  <dcterms:modified xsi:type="dcterms:W3CDTF">2026-11-02T00:59:10Z</dcterms:modified>
</cp:coreProperties>
</file>