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342" r:id="rId2"/>
    <p:sldId id="368" r:id="rId3"/>
    <p:sldId id="369" r:id="rId4"/>
    <p:sldId id="343" r:id="rId5"/>
    <p:sldId id="351" r:id="rId6"/>
    <p:sldId id="377" r:id="rId7"/>
    <p:sldId id="378" r:id="rId8"/>
    <p:sldId id="352" r:id="rId9"/>
    <p:sldId id="353" r:id="rId10"/>
    <p:sldId id="318" r:id="rId11"/>
    <p:sldId id="354" r:id="rId12"/>
    <p:sldId id="372" r:id="rId13"/>
    <p:sldId id="384" r:id="rId14"/>
    <p:sldId id="385" r:id="rId15"/>
    <p:sldId id="395" r:id="rId16"/>
    <p:sldId id="322" r:id="rId17"/>
    <p:sldId id="382" r:id="rId18"/>
    <p:sldId id="328" r:id="rId19"/>
    <p:sldId id="330" r:id="rId20"/>
    <p:sldId id="383" r:id="rId21"/>
    <p:sldId id="331" r:id="rId22"/>
    <p:sldId id="375" r:id="rId23"/>
    <p:sldId id="376" r:id="rId24"/>
    <p:sldId id="388" r:id="rId25"/>
    <p:sldId id="386" r:id="rId26"/>
    <p:sldId id="387" r:id="rId27"/>
    <p:sldId id="371" r:id="rId28"/>
    <p:sldId id="358" r:id="rId29"/>
    <p:sldId id="336" r:id="rId30"/>
    <p:sldId id="332" r:id="rId31"/>
    <p:sldId id="333" r:id="rId32"/>
    <p:sldId id="334" r:id="rId33"/>
    <p:sldId id="335" r:id="rId34"/>
    <p:sldId id="363" r:id="rId35"/>
    <p:sldId id="364" r:id="rId36"/>
    <p:sldId id="380" r:id="rId37"/>
    <p:sldId id="379" r:id="rId38"/>
    <p:sldId id="389" r:id="rId39"/>
    <p:sldId id="390" r:id="rId40"/>
    <p:sldId id="394" r:id="rId41"/>
    <p:sldId id="391" r:id="rId42"/>
    <p:sldId id="392" r:id="rId43"/>
    <p:sldId id="393" r:id="rId44"/>
    <p:sldId id="366" r:id="rId45"/>
  </p:sldIdLst>
  <p:sldSz cx="9144000" cy="6858000" type="letter"/>
  <p:notesSz cx="6858000" cy="90297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44">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99"/>
    <a:srgbClr val="FF6600"/>
    <a:srgbClr val="00CC99"/>
    <a:srgbClr val="0000FF"/>
    <a:srgbClr val="990000"/>
    <a:srgbClr val="CC0000"/>
    <a:srgbClr val="FF71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99" autoAdjust="0"/>
  </p:normalViewPr>
  <p:slideViewPr>
    <p:cSldViewPr>
      <p:cViewPr varScale="1">
        <p:scale>
          <a:sx n="78" d="100"/>
          <a:sy n="78" d="100"/>
        </p:scale>
        <p:origin x="1594" y="6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648"/>
    </p:cViewPr>
  </p:sorterViewPr>
  <p:notesViewPr>
    <p:cSldViewPr>
      <p:cViewPr>
        <p:scale>
          <a:sx n="100" d="100"/>
          <a:sy n="100" d="100"/>
        </p:scale>
        <p:origin x="288" y="1836"/>
      </p:cViewPr>
      <p:guideLst>
        <p:guide orient="horz" pos="2844"/>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0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3555" name="Rectangle 3"/>
          <p:cNvSpPr>
            <a:spLocks noGrp="1" noChangeArrowheads="1"/>
          </p:cNvSpPr>
          <p:nvPr>
            <p:ph type="dt" sz="quarter" idx="1"/>
          </p:nvPr>
        </p:nvSpPr>
        <p:spPr bwMode="auto">
          <a:xfrm>
            <a:off x="3886200" y="0"/>
            <a:ext cx="2971800" cy="450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3556" name="Rectangle 4"/>
          <p:cNvSpPr>
            <a:spLocks noGrp="1" noChangeArrowheads="1"/>
          </p:cNvSpPr>
          <p:nvPr>
            <p:ph type="ftr" sz="quarter" idx="2"/>
          </p:nvPr>
        </p:nvSpPr>
        <p:spPr bwMode="auto">
          <a:xfrm>
            <a:off x="0" y="8578850"/>
            <a:ext cx="2971800" cy="4508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3557" name="Rectangle 5"/>
          <p:cNvSpPr>
            <a:spLocks noGrp="1" noChangeArrowheads="1"/>
          </p:cNvSpPr>
          <p:nvPr>
            <p:ph type="sldNum" sz="quarter" idx="3"/>
          </p:nvPr>
        </p:nvSpPr>
        <p:spPr bwMode="auto">
          <a:xfrm>
            <a:off x="3886200" y="8578850"/>
            <a:ext cx="2971800" cy="4508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C2A7CCD-8034-43DF-971E-53EDE9D0FB4F}" type="slidenum">
              <a:rPr lang="en-US"/>
              <a:pPr/>
              <a:t>‹#›</a:t>
            </a:fld>
            <a:endParaRPr lang="en-US"/>
          </a:p>
        </p:txBody>
      </p:sp>
    </p:spTree>
    <p:extLst>
      <p:ext uri="{BB962C8B-B14F-4D97-AF65-F5344CB8AC3E}">
        <p14:creationId xmlns:p14="http://schemas.microsoft.com/office/powerpoint/2010/main" val="42531038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5060" name="Rectangle 4"/>
          <p:cNvSpPr>
            <a:spLocks noGrp="1" noRot="1" noChangeAspect="1" noChangeArrowheads="1" noTextEdit="1"/>
          </p:cNvSpPr>
          <p:nvPr>
            <p:ph type="sldImg" idx="2"/>
          </p:nvPr>
        </p:nvSpPr>
        <p:spPr bwMode="auto">
          <a:xfrm>
            <a:off x="1193800" y="685800"/>
            <a:ext cx="4470400" cy="335280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14400" y="42672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062" name="Rectangle 6"/>
          <p:cNvSpPr>
            <a:spLocks noGrp="1" noChangeArrowheads="1"/>
          </p:cNvSpPr>
          <p:nvPr>
            <p:ph type="ftr" sz="quarter" idx="4"/>
          </p:nvPr>
        </p:nvSpPr>
        <p:spPr bwMode="auto">
          <a:xfrm>
            <a:off x="0" y="8610600"/>
            <a:ext cx="29718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5063" name="Rectangle 7"/>
          <p:cNvSpPr>
            <a:spLocks noGrp="1" noChangeArrowheads="1"/>
          </p:cNvSpPr>
          <p:nvPr>
            <p:ph type="sldNum" sz="quarter" idx="5"/>
          </p:nvPr>
        </p:nvSpPr>
        <p:spPr bwMode="auto">
          <a:xfrm>
            <a:off x="3886200" y="8610600"/>
            <a:ext cx="29718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27EABF8-88B5-49E2-AFBE-AA4693CAB1E3}" type="slidenum">
              <a:rPr lang="en-US"/>
              <a:pPr/>
              <a:t>‹#›</a:t>
            </a:fld>
            <a:endParaRPr lang="en-US"/>
          </a:p>
        </p:txBody>
      </p:sp>
    </p:spTree>
    <p:extLst>
      <p:ext uri="{BB962C8B-B14F-4D97-AF65-F5344CB8AC3E}">
        <p14:creationId xmlns:p14="http://schemas.microsoft.com/office/powerpoint/2010/main" val="37593821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A431710-321F-415A-B7CD-C22B6025C69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9A7E36-679E-407D-B0DF-8A991D50FA6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80DCA2-2366-4130-81E5-614D31B645E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439F2A4-BAEB-4CD0-9B78-F55A68673D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6E731D3-9F71-4616-B73E-DB1BA8FF88B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40AF53B-9087-4D5B-AB6C-6EB00BD5801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E76BE6E-3D70-4EFD-88E6-898C22DE54D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7D2A225-705E-43DE-A3C2-4BE80AB5184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DA3AB94-B13D-4C43-ADB3-CF7BC3D273B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96946F-83A8-4B8E-A195-3790CF6D6A3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F7C7A6F-3D0B-4E64-A53E-C57E89A1228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06A873B-61EE-4E49-BEAE-0859CC08EB8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wrongurl.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slide" Target="slide23.xml"/><Relationship Id="rId1" Type="http://schemas.openxmlformats.org/officeDocument/2006/relationships/slideLayout" Target="../slideLayouts/slideLayout6.xml"/><Relationship Id="rId6" Type="http://schemas.openxmlformats.org/officeDocument/2006/relationships/image" Target="../media/image9.wmf"/><Relationship Id="rId5" Type="http://schemas.openxmlformats.org/officeDocument/2006/relationships/slide" Target="slide22.xml"/><Relationship Id="rId4" Type="http://schemas.openxmlformats.org/officeDocument/2006/relationships/image" Target="../media/image8.wmf"/></Relationships>
</file>

<file path=ppt/slides/_rels/slide2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10.jp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9.wmf"/></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jp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commons.wikimedia.org/wiki/File:0327New_York_City_Statue_of_Liberty.JPG" TargetMode="External"/><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jpe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9.jpeg"/></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67939" name="Rectangle 3"/>
          <p:cNvSpPr>
            <a:spLocks noGrp="1" noChangeArrowheads="1"/>
          </p:cNvSpPr>
          <p:nvPr>
            <p:ph type="ctrTitle"/>
          </p:nvPr>
        </p:nvSpPr>
        <p:spPr>
          <a:xfrm>
            <a:off x="685800" y="2286000"/>
            <a:ext cx="7772400" cy="1143000"/>
          </a:xfrm>
        </p:spPr>
        <p:txBody>
          <a:bodyPr/>
          <a:lstStyle/>
          <a:p>
            <a:r>
              <a:rPr lang="en-US" sz="4000"/>
              <a:t>Using Action Buttons</a:t>
            </a:r>
            <a:br>
              <a:rPr lang="en-US" sz="4000"/>
            </a:br>
            <a:r>
              <a:rPr lang="en-US" sz="4000"/>
              <a:t>and Action Settings</a:t>
            </a:r>
          </a:p>
        </p:txBody>
      </p:sp>
      <p:sp>
        <p:nvSpPr>
          <p:cNvPr id="167942" name="Rectangle 6"/>
          <p:cNvSpPr>
            <a:spLocks noGrp="1" noChangeArrowheads="1"/>
          </p:cNvSpPr>
          <p:nvPr>
            <p:ph type="subTitle" idx="1"/>
          </p:nvPr>
        </p:nvSpPr>
        <p:spPr>
          <a:noFill/>
          <a:ln/>
        </p:spPr>
        <p:txBody>
          <a:bodyPr/>
          <a:lstStyle/>
          <a:p>
            <a:r>
              <a:rPr lang="en-US"/>
              <a:t>Hands-on Approach to Learning</a:t>
            </a:r>
            <a:br>
              <a:rPr lang="en-US"/>
            </a:br>
            <a:r>
              <a:rPr lang="en-US"/>
              <a:t>How to Use Action Buttons</a:t>
            </a:r>
          </a:p>
          <a:p>
            <a:r>
              <a:rPr lang="en-US"/>
              <a:t>by Dr. Steve Broskoske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j0308889"/>
          <p:cNvPicPr>
            <a:picLocks noChangeAspect="1" noChangeArrowheads="1"/>
          </p:cNvPicPr>
          <p:nvPr/>
        </p:nvPicPr>
        <p:blipFill>
          <a:blip r:embed="rId2">
            <a:lum bright="50000" contrast="-50000"/>
          </a:blip>
          <a:srcRect/>
          <a:stretch>
            <a:fillRect/>
          </a:stretch>
        </p:blipFill>
        <p:spPr bwMode="auto">
          <a:xfrm>
            <a:off x="0" y="0"/>
            <a:ext cx="9144000" cy="6858000"/>
          </a:xfrm>
          <a:prstGeom prst="rect">
            <a:avLst/>
          </a:prstGeom>
          <a:noFill/>
        </p:spPr>
      </p:pic>
      <p:sp>
        <p:nvSpPr>
          <p:cNvPr id="199683" name="Rectangle 3"/>
          <p:cNvSpPr>
            <a:spLocks noGrp="1" noChangeArrowheads="1"/>
          </p:cNvSpPr>
          <p:nvPr>
            <p:ph type="title"/>
          </p:nvPr>
        </p:nvSpPr>
        <p:spPr/>
        <p:txBody>
          <a:bodyPr/>
          <a:lstStyle/>
          <a:p>
            <a:r>
              <a:rPr lang="en-US"/>
              <a:t>What can action buttons do?</a:t>
            </a:r>
          </a:p>
        </p:txBody>
      </p:sp>
      <p:sp>
        <p:nvSpPr>
          <p:cNvPr id="199684" name="Rectangle 4"/>
          <p:cNvSpPr>
            <a:spLocks noGrp="1" noChangeArrowheads="1"/>
          </p:cNvSpPr>
          <p:nvPr>
            <p:ph type="body" idx="1"/>
          </p:nvPr>
        </p:nvSpPr>
        <p:spPr>
          <a:xfrm>
            <a:off x="609600" y="1981200"/>
            <a:ext cx="7848600" cy="2819400"/>
          </a:xfrm>
        </p:spPr>
        <p:txBody>
          <a:bodyPr/>
          <a:lstStyle/>
          <a:p>
            <a:pPr>
              <a:lnSpc>
                <a:spcPct val="90000"/>
              </a:lnSpc>
            </a:pPr>
            <a:r>
              <a:rPr lang="en-US" sz="2800"/>
              <a:t>Navigate to a particular URL (Web address).</a:t>
            </a:r>
          </a:p>
          <a:p>
            <a:pPr>
              <a:lnSpc>
                <a:spcPct val="90000"/>
              </a:lnSpc>
            </a:pPr>
            <a:r>
              <a:rPr lang="en-US" sz="2800"/>
              <a:t>Navigate to a particular slide in current or other PowerPoint presentation.</a:t>
            </a:r>
          </a:p>
          <a:p>
            <a:pPr>
              <a:lnSpc>
                <a:spcPct val="90000"/>
              </a:lnSpc>
            </a:pPr>
            <a:r>
              <a:rPr lang="en-US" sz="2800"/>
              <a:t>Open a data file (document, spreadsheet, database).</a:t>
            </a:r>
          </a:p>
          <a:p>
            <a:pPr>
              <a:lnSpc>
                <a:spcPct val="90000"/>
              </a:lnSpc>
            </a:pPr>
            <a:r>
              <a:rPr lang="en-US" sz="2800"/>
              <a:t>Run a program.</a:t>
            </a:r>
          </a:p>
          <a:p>
            <a:pPr>
              <a:lnSpc>
                <a:spcPct val="90000"/>
              </a:lnSpc>
            </a:pPr>
            <a:r>
              <a:rPr lang="en-US" sz="2800"/>
              <a:t>Play a sound.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a:t>With action buttons you can…</a:t>
            </a:r>
          </a:p>
        </p:txBody>
      </p:sp>
      <p:sp>
        <p:nvSpPr>
          <p:cNvPr id="200707" name="Rectangle 3"/>
          <p:cNvSpPr>
            <a:spLocks noGrp="1" noChangeArrowheads="1"/>
          </p:cNvSpPr>
          <p:nvPr>
            <p:ph type="body" idx="1"/>
          </p:nvPr>
        </p:nvSpPr>
        <p:spPr>
          <a:xfrm>
            <a:off x="609600" y="1981200"/>
            <a:ext cx="7848600" cy="2819400"/>
          </a:xfrm>
        </p:spPr>
        <p:txBody>
          <a:bodyPr/>
          <a:lstStyle/>
          <a:p>
            <a:pPr>
              <a:lnSpc>
                <a:spcPct val="90000"/>
              </a:lnSpc>
            </a:pPr>
            <a:r>
              <a:rPr lang="en-US" sz="2800"/>
              <a:t>Incorporate other technologies (other programs, Web sites, movies).</a:t>
            </a:r>
          </a:p>
          <a:p>
            <a:pPr>
              <a:lnSpc>
                <a:spcPct val="90000"/>
              </a:lnSpc>
            </a:pPr>
            <a:r>
              <a:rPr lang="en-US" sz="2800"/>
              <a:t>Open Word to use as a whiteboard.</a:t>
            </a:r>
          </a:p>
          <a:p>
            <a:pPr>
              <a:lnSpc>
                <a:spcPct val="90000"/>
              </a:lnSpc>
            </a:pPr>
            <a:r>
              <a:rPr lang="en-US" sz="2800"/>
              <a:t>Incorporate interactivity: prepare for use with SmartBoard.</a:t>
            </a:r>
          </a:p>
          <a:p>
            <a:pPr>
              <a:lnSpc>
                <a:spcPct val="90000"/>
              </a:lnSpc>
            </a:pPr>
            <a:r>
              <a:rPr lang="en-US" sz="2800"/>
              <a:t>Build in flexibility (vs. linear presentation).</a:t>
            </a:r>
          </a:p>
        </p:txBody>
      </p:sp>
      <p:pic>
        <p:nvPicPr>
          <p:cNvPr id="200708" name="Picture 4" descr="j0308890"/>
          <p:cNvPicPr>
            <a:picLocks noChangeAspect="1" noChangeArrowheads="1"/>
          </p:cNvPicPr>
          <p:nvPr/>
        </p:nvPicPr>
        <p:blipFill>
          <a:blip r:embed="rId3"/>
          <a:srcRect/>
          <a:stretch>
            <a:fillRect/>
          </a:stretch>
        </p:blipFill>
        <p:spPr bwMode="auto">
          <a:xfrm>
            <a:off x="6096000" y="4800600"/>
            <a:ext cx="2743200" cy="181451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a:t>Create an action button</a:t>
            </a:r>
          </a:p>
        </p:txBody>
      </p:sp>
      <p:sp>
        <p:nvSpPr>
          <p:cNvPr id="168963" name="Rectangle 3"/>
          <p:cNvSpPr>
            <a:spLocks noGrp="1" noChangeArrowheads="1"/>
          </p:cNvSpPr>
          <p:nvPr>
            <p:ph type="body" idx="1"/>
          </p:nvPr>
        </p:nvSpPr>
        <p:spPr>
          <a:xfrm>
            <a:off x="609600" y="1828800"/>
            <a:ext cx="7848600" cy="2895600"/>
          </a:xfrm>
        </p:spPr>
        <p:txBody>
          <a:bodyPr/>
          <a:lstStyle/>
          <a:p>
            <a:pPr marL="609600" indent="-609600">
              <a:buFontTx/>
              <a:buAutoNum type="arabicPeriod"/>
            </a:pPr>
            <a:r>
              <a:rPr lang="en-US" sz="2800" dirty="0"/>
              <a:t>From the insert tab, select </a:t>
            </a:r>
            <a:r>
              <a:rPr lang="en-US" sz="2800" i="1" dirty="0"/>
              <a:t>shapes</a:t>
            </a:r>
            <a:r>
              <a:rPr lang="en-US" sz="2800" dirty="0"/>
              <a:t> from the illustrations group.</a:t>
            </a:r>
          </a:p>
          <a:p>
            <a:pPr marL="609600" indent="-609600">
              <a:buFontTx/>
              <a:buAutoNum type="arabicPeriod"/>
            </a:pPr>
            <a:r>
              <a:rPr lang="en-US" sz="2800" dirty="0"/>
              <a:t>Select action buttons from the bottom of the dialog.</a:t>
            </a:r>
          </a:p>
          <a:p>
            <a:pPr marL="609600" indent="-609600">
              <a:buFontTx/>
              <a:buAutoNum type="arabicPeriod"/>
            </a:pPr>
            <a:r>
              <a:rPr lang="en-US" sz="2800" dirty="0"/>
              <a:t>Select button type.</a:t>
            </a:r>
          </a:p>
          <a:p>
            <a:pPr marL="990600" lvl="1" indent="-533400">
              <a:buFontTx/>
              <a:buChar char="•"/>
            </a:pPr>
            <a:r>
              <a:rPr lang="en-US" sz="2400" i="1" dirty="0"/>
              <a:t>Suggestion</a:t>
            </a:r>
            <a:r>
              <a:rPr lang="en-US" sz="2400" dirty="0"/>
              <a:t>: Use the custom button. You can type a description on it.</a:t>
            </a:r>
          </a:p>
          <a:p>
            <a:pPr marL="609600" indent="-609600">
              <a:buFontTx/>
              <a:buAutoNum type="arabicPeriod"/>
            </a:pPr>
            <a:r>
              <a:rPr lang="en-US" sz="2800" dirty="0"/>
              <a:t>Click and drag on the slide to create button.</a:t>
            </a:r>
          </a:p>
          <a:p>
            <a:pPr marL="609600" indent="-609600">
              <a:buFontTx/>
              <a:buAutoNum type="arabicPeriod"/>
            </a:pPr>
            <a:r>
              <a:rPr lang="en-US" sz="2800" dirty="0"/>
              <a:t>Specify </a:t>
            </a:r>
            <a:r>
              <a:rPr lang="en-US" sz="2800" i="1" dirty="0"/>
              <a:t>action settings</a:t>
            </a:r>
            <a:r>
              <a:rPr lang="en-US" sz="2800" dirty="0"/>
              <a:t> to make the button 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a:t>Navigate to Another Slide</a:t>
            </a:r>
          </a:p>
        </p:txBody>
      </p:sp>
      <p:sp>
        <p:nvSpPr>
          <p:cNvPr id="177155" name="Rectangle 3"/>
          <p:cNvSpPr>
            <a:spLocks noGrp="1" noChangeArrowheads="1"/>
          </p:cNvSpPr>
          <p:nvPr>
            <p:ph type="body" idx="1"/>
          </p:nvPr>
        </p:nvSpPr>
        <p:spPr>
          <a:xfrm>
            <a:off x="685800" y="1981200"/>
            <a:ext cx="7772400" cy="1447800"/>
          </a:xfrm>
        </p:spPr>
        <p:txBody>
          <a:bodyPr/>
          <a:lstStyle/>
          <a:p>
            <a:pPr>
              <a:lnSpc>
                <a:spcPct val="80000"/>
              </a:lnSpc>
            </a:pPr>
            <a:r>
              <a:rPr lang="en-US" sz="2800"/>
              <a:t>You can make action buttons navigate to a particular slide within the current presentation.</a:t>
            </a:r>
          </a:p>
          <a:p>
            <a:pPr lvl="1">
              <a:lnSpc>
                <a:spcPct val="80000"/>
              </a:lnSpc>
            </a:pPr>
            <a:r>
              <a:rPr lang="en-US" sz="2400"/>
              <a:t>Next slide, previous slide, first slide, last slide, particular slide, last slide viewed.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a:t>Navigate to Another Slide</a:t>
            </a:r>
          </a:p>
        </p:txBody>
      </p:sp>
      <p:sp>
        <p:nvSpPr>
          <p:cNvPr id="177155" name="Rectangle 3"/>
          <p:cNvSpPr>
            <a:spLocks noGrp="1" noChangeArrowheads="1"/>
          </p:cNvSpPr>
          <p:nvPr>
            <p:ph type="body" idx="1"/>
          </p:nvPr>
        </p:nvSpPr>
        <p:spPr>
          <a:xfrm>
            <a:off x="685800" y="1981200"/>
            <a:ext cx="7772400" cy="1447800"/>
          </a:xfrm>
        </p:spPr>
        <p:txBody>
          <a:bodyPr/>
          <a:lstStyle/>
          <a:p>
            <a:pPr>
              <a:lnSpc>
                <a:spcPct val="80000"/>
              </a:lnSpc>
            </a:pPr>
            <a:r>
              <a:rPr lang="en-US" sz="2800" dirty="0"/>
              <a:t>Review with students: You can create an action button to navigate to a particular slide to allow students to review a previous topic. Then, place a “return” button so you can quickly return.</a:t>
            </a:r>
          </a:p>
        </p:txBody>
      </p:sp>
    </p:spTree>
    <p:extLst>
      <p:ext uri="{BB962C8B-B14F-4D97-AF65-F5344CB8AC3E}">
        <p14:creationId xmlns:p14="http://schemas.microsoft.com/office/powerpoint/2010/main" val="2238847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dirty="0"/>
              <a:t>Navigate to Web Site</a:t>
            </a:r>
          </a:p>
        </p:txBody>
      </p:sp>
      <p:sp>
        <p:nvSpPr>
          <p:cNvPr id="177155" name="Rectangle 3"/>
          <p:cNvSpPr>
            <a:spLocks noGrp="1" noChangeArrowheads="1"/>
          </p:cNvSpPr>
          <p:nvPr>
            <p:ph type="body" idx="1"/>
          </p:nvPr>
        </p:nvSpPr>
        <p:spPr>
          <a:xfrm>
            <a:off x="685800" y="1981200"/>
            <a:ext cx="7772400" cy="1447800"/>
          </a:xfrm>
        </p:spPr>
        <p:txBody>
          <a:bodyPr/>
          <a:lstStyle/>
          <a:p>
            <a:pPr>
              <a:lnSpc>
                <a:spcPct val="80000"/>
              </a:lnSpc>
            </a:pPr>
            <a:r>
              <a:rPr lang="en-US" sz="2800" dirty="0"/>
              <a:t>You can navigate to a particular URL.</a:t>
            </a:r>
          </a:p>
        </p:txBody>
      </p:sp>
    </p:spTree>
    <p:extLst>
      <p:ext uri="{BB962C8B-B14F-4D97-AF65-F5344CB8AC3E}">
        <p14:creationId xmlns:p14="http://schemas.microsoft.com/office/powerpoint/2010/main" val="986331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a:t>Change settings after-the-fact</a:t>
            </a:r>
          </a:p>
        </p:txBody>
      </p:sp>
      <p:sp>
        <p:nvSpPr>
          <p:cNvPr id="178179" name="Rectangle 3"/>
          <p:cNvSpPr>
            <a:spLocks noGrp="1" noChangeArrowheads="1"/>
          </p:cNvSpPr>
          <p:nvPr>
            <p:ph type="body" idx="1"/>
          </p:nvPr>
        </p:nvSpPr>
        <p:spPr>
          <a:xfrm>
            <a:off x="685800" y="1828800"/>
            <a:ext cx="7772400" cy="1905000"/>
          </a:xfrm>
        </p:spPr>
        <p:txBody>
          <a:bodyPr/>
          <a:lstStyle/>
          <a:p>
            <a:pPr>
              <a:lnSpc>
                <a:spcPct val="90000"/>
              </a:lnSpc>
            </a:pPr>
            <a:r>
              <a:rPr lang="en-US" dirty="0"/>
              <a:t>You can change the action settings of a button “after-the-fact.” Select </a:t>
            </a:r>
            <a:r>
              <a:rPr lang="en-US" i="1" dirty="0"/>
              <a:t>insert—action </a:t>
            </a:r>
            <a:r>
              <a:rPr lang="en-US" dirty="0"/>
              <a:t>OR right-click the button (not text) and select </a:t>
            </a:r>
            <a:r>
              <a:rPr lang="en-US" i="1" dirty="0"/>
              <a:t>edit hyperlink</a:t>
            </a:r>
            <a:r>
              <a:rPr lang="en-US" dirty="0"/>
              <a:t>.</a:t>
            </a:r>
          </a:p>
        </p:txBody>
      </p:sp>
      <p:sp>
        <p:nvSpPr>
          <p:cNvPr id="178182" name="AutoShape 6">
            <a:hlinkClick r:id="rId2" highlightClick="1"/>
          </p:cNvPr>
          <p:cNvSpPr>
            <a:spLocks noChangeArrowheads="1"/>
          </p:cNvSpPr>
          <p:nvPr/>
        </p:nvSpPr>
        <p:spPr bwMode="auto">
          <a:xfrm>
            <a:off x="2895600" y="4038600"/>
            <a:ext cx="3505200" cy="838200"/>
          </a:xfrm>
          <a:prstGeom prst="actionButtonBlank">
            <a:avLst/>
          </a:prstGeom>
          <a:solidFill>
            <a:srgbClr val="FFFF99"/>
          </a:solidFill>
          <a:ln w="19050">
            <a:solidFill>
              <a:schemeClr val="tx1"/>
            </a:solidFill>
            <a:miter lim="800000"/>
            <a:headEnd/>
            <a:tailEnd/>
          </a:ln>
          <a:effectLst/>
        </p:spPr>
        <p:txBody>
          <a:bodyPr wrap="none" anchor="ctr"/>
          <a:lstStyle/>
          <a:p>
            <a:pPr algn="ctr"/>
            <a:r>
              <a:rPr lang="en-US"/>
              <a:t>Misericordia Home Page</a:t>
            </a:r>
          </a:p>
        </p:txBody>
      </p:sp>
      <p:sp>
        <p:nvSpPr>
          <p:cNvPr id="6" name="Text Box 4"/>
          <p:cNvSpPr txBox="1">
            <a:spLocks noChangeArrowheads="1"/>
          </p:cNvSpPr>
          <p:nvPr/>
        </p:nvSpPr>
        <p:spPr bwMode="auto">
          <a:xfrm>
            <a:off x="1295400" y="5257800"/>
            <a:ext cx="6400800" cy="1382713"/>
          </a:xfrm>
          <a:prstGeom prst="rect">
            <a:avLst/>
          </a:prstGeom>
          <a:noFill/>
          <a:ln w="9525">
            <a:solidFill>
              <a:schemeClr val="tx1"/>
            </a:solidFill>
            <a:miter lim="800000"/>
            <a:headEnd/>
            <a:tailEnd/>
          </a:ln>
          <a:effectLst/>
        </p:spPr>
        <p:txBody>
          <a:bodyPr>
            <a:spAutoFit/>
          </a:bodyPr>
          <a:lstStyle/>
          <a:p>
            <a:pPr>
              <a:spcBef>
                <a:spcPct val="50000"/>
              </a:spcBef>
            </a:pPr>
            <a:r>
              <a:rPr lang="en-US" sz="2800" b="1" dirty="0">
                <a:solidFill>
                  <a:srgbClr val="FF0000"/>
                </a:solidFill>
              </a:rPr>
              <a:t>Careful:</a:t>
            </a:r>
            <a:r>
              <a:rPr lang="en-US" sz="2800" dirty="0"/>
              <a:t> When changing button settings “after-the-fact,” make the </a:t>
            </a:r>
            <a:r>
              <a:rPr lang="en-US" sz="2800" i="1" dirty="0"/>
              <a:t>button</a:t>
            </a:r>
            <a:r>
              <a:rPr lang="en-US" sz="2800" dirty="0"/>
              <a:t> hot, </a:t>
            </a:r>
            <a:r>
              <a:rPr lang="en-US" sz="2800" u="sng" dirty="0"/>
              <a:t>not</a:t>
            </a:r>
            <a:r>
              <a:rPr lang="en-US" sz="2800" dirty="0"/>
              <a:t> the </a:t>
            </a:r>
            <a:r>
              <a:rPr lang="en-US" sz="2800" i="1" dirty="0"/>
              <a:t>text</a:t>
            </a:r>
            <a:r>
              <a:rPr lang="en-US" sz="2800" dirty="0"/>
              <a:t> on the button!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descr="Wide upward diagonal"/>
          <p:cNvSpPr>
            <a:spLocks noGrp="1" noChangeArrowheads="1"/>
          </p:cNvSpPr>
          <p:nvPr>
            <p:ph type="title"/>
          </p:nvPr>
        </p:nvSpPr>
        <p:spPr>
          <a:pattFill prst="wdUpDiag">
            <a:fgClr>
              <a:srgbClr val="FFFF99"/>
            </a:fgClr>
            <a:bgClr>
              <a:schemeClr val="tx1"/>
            </a:bgClr>
          </a:pattFill>
        </p:spPr>
        <p:txBody>
          <a:bodyPr/>
          <a:lstStyle/>
          <a:p>
            <a:r>
              <a:rPr lang="en-US">
                <a:solidFill>
                  <a:srgbClr val="FF0000"/>
                </a:solidFill>
              </a:rPr>
              <a:t>Caution</a:t>
            </a:r>
          </a:p>
        </p:txBody>
      </p:sp>
      <p:sp>
        <p:nvSpPr>
          <p:cNvPr id="179203" name="AutoShape 3">
            <a:hlinkClick r:id="" action="ppaction://hlinkshowjump?jump=previousslide" highlightClick="1"/>
          </p:cNvPr>
          <p:cNvSpPr>
            <a:spLocks noChangeArrowheads="1"/>
          </p:cNvSpPr>
          <p:nvPr/>
        </p:nvSpPr>
        <p:spPr bwMode="auto">
          <a:xfrm>
            <a:off x="609600" y="5029200"/>
            <a:ext cx="45720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t>Button navigates to previous slide.</a:t>
            </a:r>
          </a:p>
        </p:txBody>
      </p:sp>
      <p:sp>
        <p:nvSpPr>
          <p:cNvPr id="179204" name="Text Box 4"/>
          <p:cNvSpPr txBox="1">
            <a:spLocks noChangeArrowheads="1"/>
          </p:cNvSpPr>
          <p:nvPr/>
        </p:nvSpPr>
        <p:spPr bwMode="auto">
          <a:xfrm>
            <a:off x="1143000" y="1981200"/>
            <a:ext cx="6400800" cy="1382713"/>
          </a:xfrm>
          <a:prstGeom prst="rect">
            <a:avLst/>
          </a:prstGeom>
          <a:noFill/>
          <a:ln w="9525">
            <a:solidFill>
              <a:schemeClr val="tx1"/>
            </a:solidFill>
            <a:miter lim="800000"/>
            <a:headEnd/>
            <a:tailEnd/>
          </a:ln>
          <a:effectLst/>
        </p:spPr>
        <p:txBody>
          <a:bodyPr>
            <a:spAutoFit/>
          </a:bodyPr>
          <a:lstStyle/>
          <a:p>
            <a:pPr>
              <a:spcBef>
                <a:spcPct val="50000"/>
              </a:spcBef>
            </a:pPr>
            <a:r>
              <a:rPr lang="en-US" sz="2800" b="1" dirty="0">
                <a:solidFill>
                  <a:srgbClr val="FF0000"/>
                </a:solidFill>
              </a:rPr>
              <a:t>Careful:</a:t>
            </a:r>
            <a:r>
              <a:rPr lang="en-US" sz="2800" dirty="0"/>
              <a:t> When changing button settings “after-the-fact,” make the </a:t>
            </a:r>
            <a:r>
              <a:rPr lang="en-US" sz="2800" i="1" dirty="0"/>
              <a:t>button</a:t>
            </a:r>
            <a:r>
              <a:rPr lang="en-US" sz="2800" dirty="0"/>
              <a:t> hot, </a:t>
            </a:r>
            <a:r>
              <a:rPr lang="en-US" sz="2800" u="sng" dirty="0"/>
              <a:t>not</a:t>
            </a:r>
            <a:r>
              <a:rPr lang="en-US" sz="2800" dirty="0"/>
              <a:t> the </a:t>
            </a:r>
            <a:r>
              <a:rPr lang="en-US" sz="2800" i="1" dirty="0"/>
              <a:t>text</a:t>
            </a:r>
            <a:r>
              <a:rPr lang="en-US" sz="2800" dirty="0"/>
              <a:t> on the button!</a:t>
            </a:r>
          </a:p>
        </p:txBody>
      </p:sp>
      <p:sp>
        <p:nvSpPr>
          <p:cNvPr id="179205" name="Text Box 5"/>
          <p:cNvSpPr txBox="1">
            <a:spLocks noChangeArrowheads="1"/>
          </p:cNvSpPr>
          <p:nvPr/>
        </p:nvSpPr>
        <p:spPr bwMode="auto">
          <a:xfrm>
            <a:off x="3505200" y="838200"/>
            <a:ext cx="2133600" cy="701675"/>
          </a:xfrm>
          <a:prstGeom prst="rect">
            <a:avLst/>
          </a:prstGeom>
          <a:solidFill>
            <a:schemeClr val="bg1"/>
          </a:solidFill>
          <a:ln w="9525">
            <a:noFill/>
            <a:miter lim="800000"/>
            <a:headEnd/>
            <a:tailEnd/>
          </a:ln>
          <a:effectLst/>
        </p:spPr>
        <p:txBody>
          <a:bodyPr>
            <a:spAutoFit/>
          </a:bodyPr>
          <a:lstStyle/>
          <a:p>
            <a:pPr>
              <a:spcBef>
                <a:spcPct val="50000"/>
              </a:spcBef>
            </a:pPr>
            <a:r>
              <a:rPr lang="en-US" sz="4000">
                <a:solidFill>
                  <a:srgbClr val="FF0000"/>
                </a:solidFill>
              </a:rPr>
              <a:t> Caution</a:t>
            </a:r>
          </a:p>
        </p:txBody>
      </p:sp>
      <p:sp>
        <p:nvSpPr>
          <p:cNvPr id="179207" name="AutoShape 7">
            <a:hlinkClick r:id="" action="ppaction://noaction" highlightClick="1"/>
          </p:cNvPr>
          <p:cNvSpPr>
            <a:spLocks noChangeArrowheads="1"/>
          </p:cNvSpPr>
          <p:nvPr/>
        </p:nvSpPr>
        <p:spPr bwMode="auto">
          <a:xfrm>
            <a:off x="609600" y="3962400"/>
            <a:ext cx="45720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hlinkClick r:id="" action="ppaction://hlinkshowjump?jump=previousslide"/>
              </a:rPr>
              <a:t>Text is hot, not the button.</a:t>
            </a:r>
            <a:endParaRPr lang="en-US"/>
          </a:p>
        </p:txBody>
      </p:sp>
      <p:sp>
        <p:nvSpPr>
          <p:cNvPr id="179208" name="AutoShape 8">
            <a:hlinkClick r:id="" action="ppaction://noaction" highlightClick="1"/>
          </p:cNvPr>
          <p:cNvSpPr>
            <a:spLocks noChangeArrowheads="1"/>
          </p:cNvSpPr>
          <p:nvPr/>
        </p:nvSpPr>
        <p:spPr bwMode="auto">
          <a:xfrm>
            <a:off x="6096000" y="4038600"/>
            <a:ext cx="2590800" cy="1752600"/>
          </a:xfrm>
          <a:prstGeom prst="actionButtonBlank">
            <a:avLst/>
          </a:prstGeom>
          <a:solidFill>
            <a:srgbClr val="99FF99"/>
          </a:solidFill>
          <a:ln w="9525">
            <a:solidFill>
              <a:schemeClr val="tx1"/>
            </a:solidFill>
            <a:miter lim="800000"/>
            <a:headEnd/>
            <a:tailEnd/>
          </a:ln>
          <a:effectLst/>
        </p:spPr>
        <p:txBody>
          <a:bodyPr wrap="none" anchor="ctr"/>
          <a:lstStyle/>
          <a:p>
            <a:pPr algn="ctr"/>
            <a:r>
              <a:rPr lang="en-US"/>
              <a:t>Experiment with</a:t>
            </a:r>
          </a:p>
          <a:p>
            <a:pPr algn="ctr"/>
            <a:r>
              <a:rPr lang="en-US"/>
              <a:t>this button.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Open a Word Document</a:t>
            </a:r>
          </a:p>
        </p:txBody>
      </p:sp>
      <p:sp>
        <p:nvSpPr>
          <p:cNvPr id="140291" name="Rectangle 3"/>
          <p:cNvSpPr>
            <a:spLocks noGrp="1" noChangeArrowheads="1"/>
          </p:cNvSpPr>
          <p:nvPr>
            <p:ph type="body" idx="1"/>
          </p:nvPr>
        </p:nvSpPr>
        <p:spPr>
          <a:xfrm>
            <a:off x="685800" y="1981200"/>
            <a:ext cx="7772400" cy="1295400"/>
          </a:xfrm>
        </p:spPr>
        <p:txBody>
          <a:bodyPr/>
          <a:lstStyle/>
          <a:p>
            <a:r>
              <a:rPr lang="en-US" sz="2800"/>
              <a:t>You can make an action button open a Word document or any other data file located on the PC.</a:t>
            </a:r>
          </a:p>
        </p:txBody>
      </p:sp>
      <p:sp>
        <p:nvSpPr>
          <p:cNvPr id="140292" name="AutoShape 4">
            <a:hlinkClick r:id="" action="ppaction://noaction" highlightClick="1"/>
          </p:cNvPr>
          <p:cNvSpPr>
            <a:spLocks noChangeArrowheads="1"/>
          </p:cNvSpPr>
          <p:nvPr/>
        </p:nvSpPr>
        <p:spPr bwMode="auto">
          <a:xfrm>
            <a:off x="2362200" y="3352800"/>
            <a:ext cx="42672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t>Open a Word Document</a:t>
            </a:r>
          </a:p>
        </p:txBody>
      </p:sp>
      <p:sp>
        <p:nvSpPr>
          <p:cNvPr id="5" name="TextBox 4"/>
          <p:cNvSpPr txBox="1"/>
          <p:nvPr/>
        </p:nvSpPr>
        <p:spPr>
          <a:xfrm>
            <a:off x="838200" y="4953000"/>
            <a:ext cx="7620000" cy="1569660"/>
          </a:xfrm>
          <a:prstGeom prst="rect">
            <a:avLst/>
          </a:prstGeom>
          <a:solidFill>
            <a:srgbClr val="FFFF00"/>
          </a:solidFill>
          <a:scene3d>
            <a:camera prst="orthographicFront"/>
            <a:lightRig rig="threePt" dir="t"/>
          </a:scene3d>
          <a:sp3d>
            <a:bevelT prst="relaxedInset"/>
          </a:sp3d>
        </p:spPr>
        <p:txBody>
          <a:bodyPr wrap="square" rtlCol="0">
            <a:spAutoFit/>
          </a:bodyPr>
          <a:lstStyle/>
          <a:p>
            <a:r>
              <a:rPr lang="en-US" b="1" u="sng" dirty="0"/>
              <a:t>Take the document with you:</a:t>
            </a:r>
            <a:r>
              <a:rPr lang="en-US" dirty="0"/>
              <a:t> Make a folder and place documents and other resources in it before linking to them. Otherwise you will link to “my documents” on your hard drive, and you will not have those resources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a:t>Open Another PowerPoint File</a:t>
            </a:r>
          </a:p>
        </p:txBody>
      </p:sp>
      <p:sp>
        <p:nvSpPr>
          <p:cNvPr id="180227" name="Rectangle 3"/>
          <p:cNvSpPr>
            <a:spLocks noGrp="1" noChangeArrowheads="1"/>
          </p:cNvSpPr>
          <p:nvPr>
            <p:ph type="body" idx="1"/>
          </p:nvPr>
        </p:nvSpPr>
        <p:spPr>
          <a:xfrm>
            <a:off x="685800" y="1981200"/>
            <a:ext cx="7772400" cy="1295400"/>
          </a:xfrm>
        </p:spPr>
        <p:txBody>
          <a:bodyPr/>
          <a:lstStyle/>
          <a:p>
            <a:r>
              <a:rPr lang="en-US"/>
              <a:t>If you open another PP presentation, you can specify which slide to open to start.</a:t>
            </a:r>
          </a:p>
        </p:txBody>
      </p:sp>
      <p:sp>
        <p:nvSpPr>
          <p:cNvPr id="180228" name="AutoShape 4">
            <a:hlinkClick r:id="" action="ppaction://noaction" highlightClick="1"/>
          </p:cNvPr>
          <p:cNvSpPr>
            <a:spLocks noChangeArrowheads="1"/>
          </p:cNvSpPr>
          <p:nvPr/>
        </p:nvSpPr>
        <p:spPr bwMode="auto">
          <a:xfrm>
            <a:off x="2362200" y="3657600"/>
            <a:ext cx="42672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t>Open another PowerPoint file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4" name="Rectangle 4"/>
          <p:cNvSpPr>
            <a:spLocks noGrp="1" noChangeArrowheads="1"/>
          </p:cNvSpPr>
          <p:nvPr>
            <p:ph type="title"/>
          </p:nvPr>
        </p:nvSpPr>
        <p:spPr/>
        <p:txBody>
          <a:bodyPr/>
          <a:lstStyle/>
          <a:p>
            <a:r>
              <a:rPr lang="en-US" dirty="0"/>
              <a:t>Link to a Video</a:t>
            </a:r>
          </a:p>
        </p:txBody>
      </p:sp>
      <p:sp>
        <p:nvSpPr>
          <p:cNvPr id="204806" name="Rectangle 6"/>
          <p:cNvSpPr>
            <a:spLocks noChangeArrowheads="1"/>
          </p:cNvSpPr>
          <p:nvPr/>
        </p:nvSpPr>
        <p:spPr bwMode="auto">
          <a:xfrm>
            <a:off x="609600" y="1981200"/>
            <a:ext cx="7848600" cy="1752600"/>
          </a:xfrm>
          <a:prstGeom prst="rect">
            <a:avLst/>
          </a:prstGeom>
          <a:noFill/>
          <a:ln w="9525">
            <a:noFill/>
            <a:miter lim="800000"/>
            <a:headEnd/>
            <a:tailEnd/>
          </a:ln>
          <a:effectLst/>
        </p:spPr>
        <p:txBody>
          <a:bodyPr/>
          <a:lstStyle/>
          <a:p>
            <a:pPr marL="342900" indent="-342900">
              <a:spcBef>
                <a:spcPct val="20000"/>
              </a:spcBef>
              <a:buFontTx/>
              <a:buChar char="•"/>
            </a:pPr>
            <a:r>
              <a:rPr lang="en-US" sz="3200" dirty="0"/>
              <a:t>Navigate YouTube or </a:t>
            </a:r>
            <a:r>
              <a:rPr lang="en-US" sz="3200" dirty="0" err="1"/>
              <a:t>TeacherTube</a:t>
            </a:r>
            <a:r>
              <a:rPr lang="en-US" sz="3200" dirty="0"/>
              <a:t> (or other video site).</a:t>
            </a:r>
          </a:p>
          <a:p>
            <a:pPr marL="342900" indent="-342900">
              <a:spcBef>
                <a:spcPct val="20000"/>
              </a:spcBef>
              <a:buFontTx/>
              <a:buChar char="•"/>
            </a:pPr>
            <a:r>
              <a:rPr lang="en-US" sz="3200" dirty="0"/>
              <a:t>Find a video and copy its URL.</a:t>
            </a:r>
          </a:p>
          <a:p>
            <a:pPr marL="342900" indent="-342900">
              <a:spcBef>
                <a:spcPct val="20000"/>
              </a:spcBef>
              <a:buFontTx/>
              <a:buChar char="•"/>
            </a:pPr>
            <a:r>
              <a:rPr lang="en-US" sz="3200" dirty="0"/>
              <a:t>Create an action button and paste in the URL.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4" name="Rectangle 4"/>
          <p:cNvSpPr>
            <a:spLocks noGrp="1" noChangeArrowheads="1"/>
          </p:cNvSpPr>
          <p:nvPr>
            <p:ph type="title"/>
          </p:nvPr>
        </p:nvSpPr>
        <p:spPr/>
        <p:txBody>
          <a:bodyPr/>
          <a:lstStyle/>
          <a:p>
            <a:r>
              <a:rPr lang="en-US" dirty="0"/>
              <a:t>Embed a Video</a:t>
            </a:r>
          </a:p>
        </p:txBody>
      </p:sp>
      <p:sp>
        <p:nvSpPr>
          <p:cNvPr id="4" name="Content Placeholder 3">
            <a:extLst>
              <a:ext uri="{FF2B5EF4-FFF2-40B4-BE49-F238E27FC236}">
                <a16:creationId xmlns:a16="http://schemas.microsoft.com/office/drawing/2014/main" id="{20404708-50F6-250B-56C0-927A6FC6E14F}"/>
              </a:ext>
            </a:extLst>
          </p:cNvPr>
          <p:cNvSpPr>
            <a:spLocks noGrp="1"/>
          </p:cNvSpPr>
          <p:nvPr>
            <p:ph idx="1"/>
          </p:nvPr>
        </p:nvSpPr>
        <p:spPr/>
        <p:txBody>
          <a:bodyPr/>
          <a:lstStyle/>
          <a:p>
            <a:r>
              <a:rPr lang="en-US" dirty="0"/>
              <a:t>Latest – embedding a video on a slide.</a:t>
            </a:r>
          </a:p>
          <a:p>
            <a:r>
              <a:rPr lang="en-US" dirty="0"/>
              <a:t>Select </a:t>
            </a:r>
            <a:r>
              <a:rPr lang="en-US" i="1" dirty="0"/>
              <a:t>insert—video</a:t>
            </a:r>
            <a:r>
              <a:rPr lang="en-US" dirty="0"/>
              <a:t>.</a:t>
            </a:r>
          </a:p>
        </p:txBody>
      </p:sp>
      <p:pic>
        <p:nvPicPr>
          <p:cNvPr id="3" name="Picture 2">
            <a:extLst>
              <a:ext uri="{FF2B5EF4-FFF2-40B4-BE49-F238E27FC236}">
                <a16:creationId xmlns:a16="http://schemas.microsoft.com/office/drawing/2014/main" id="{DEDB1C66-6925-6665-DD32-D01B789147A5}"/>
              </a:ext>
            </a:extLst>
          </p:cNvPr>
          <p:cNvPicPr>
            <a:picLocks noChangeAspect="1"/>
          </p:cNvPicPr>
          <p:nvPr/>
        </p:nvPicPr>
        <p:blipFill rotWithShape="1">
          <a:blip r:embed="rId2"/>
          <a:srcRect l="10833" t="10001" r="10833" b="17407"/>
          <a:stretch/>
        </p:blipFill>
        <p:spPr>
          <a:xfrm>
            <a:off x="1371600" y="3056107"/>
            <a:ext cx="6400800" cy="3336588"/>
          </a:xfrm>
          <a:prstGeom prst="rect">
            <a:avLst/>
          </a:prstGeom>
        </p:spPr>
      </p:pic>
    </p:spTree>
    <p:extLst>
      <p:ext uri="{BB962C8B-B14F-4D97-AF65-F5344CB8AC3E}">
        <p14:creationId xmlns:p14="http://schemas.microsoft.com/office/powerpoint/2010/main" val="2890288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A8635-DEB5-10CE-69E3-F9F72FBE3C65}"/>
              </a:ext>
            </a:extLst>
          </p:cNvPr>
          <p:cNvSpPr>
            <a:spLocks noGrp="1"/>
          </p:cNvSpPr>
          <p:nvPr>
            <p:ph type="title"/>
          </p:nvPr>
        </p:nvSpPr>
        <p:spPr/>
        <p:txBody>
          <a:bodyPr/>
          <a:lstStyle/>
          <a:p>
            <a:r>
              <a:rPr lang="en-US" dirty="0"/>
              <a:t>Embed a Video</a:t>
            </a:r>
          </a:p>
        </p:txBody>
      </p:sp>
    </p:spTree>
    <p:extLst>
      <p:ext uri="{BB962C8B-B14F-4D97-AF65-F5344CB8AC3E}">
        <p14:creationId xmlns:p14="http://schemas.microsoft.com/office/powerpoint/2010/main" val="3785094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A8635-DEB5-10CE-69E3-F9F72FBE3C65}"/>
              </a:ext>
            </a:extLst>
          </p:cNvPr>
          <p:cNvSpPr>
            <a:spLocks noGrp="1"/>
          </p:cNvSpPr>
          <p:nvPr>
            <p:ph type="title"/>
          </p:nvPr>
        </p:nvSpPr>
        <p:spPr/>
        <p:txBody>
          <a:bodyPr/>
          <a:lstStyle/>
          <a:p>
            <a:r>
              <a:rPr lang="en-US" dirty="0"/>
              <a:t>Google Slides: Embed a Video</a:t>
            </a:r>
          </a:p>
        </p:txBody>
      </p:sp>
      <p:pic>
        <p:nvPicPr>
          <p:cNvPr id="3" name="Picture 2">
            <a:extLst>
              <a:ext uri="{FF2B5EF4-FFF2-40B4-BE49-F238E27FC236}">
                <a16:creationId xmlns:a16="http://schemas.microsoft.com/office/drawing/2014/main" id="{569BF88E-9636-24DE-27DE-C998424C5E0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600" y="2123768"/>
            <a:ext cx="7848600" cy="4114800"/>
          </a:xfrm>
          <a:prstGeom prst="rect">
            <a:avLst/>
          </a:prstGeom>
        </p:spPr>
      </p:pic>
      <p:sp>
        <p:nvSpPr>
          <p:cNvPr id="4" name="Rectangle 3">
            <a:extLst>
              <a:ext uri="{FF2B5EF4-FFF2-40B4-BE49-F238E27FC236}">
                <a16:creationId xmlns:a16="http://schemas.microsoft.com/office/drawing/2014/main" id="{6F49AFBF-5E5B-3937-8762-370477C34F3A}"/>
              </a:ext>
            </a:extLst>
          </p:cNvPr>
          <p:cNvSpPr/>
          <p:nvPr/>
        </p:nvSpPr>
        <p:spPr>
          <a:xfrm>
            <a:off x="2286000" y="3276600"/>
            <a:ext cx="685800" cy="228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1067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Play a Sound</a:t>
            </a:r>
          </a:p>
        </p:txBody>
      </p:sp>
      <p:sp>
        <p:nvSpPr>
          <p:cNvPr id="144387" name="Rectangle 3"/>
          <p:cNvSpPr>
            <a:spLocks noGrp="1" noChangeArrowheads="1"/>
          </p:cNvSpPr>
          <p:nvPr>
            <p:ph type="body" idx="1"/>
          </p:nvPr>
        </p:nvSpPr>
        <p:spPr>
          <a:xfrm>
            <a:off x="685800" y="1981200"/>
            <a:ext cx="7772400" cy="1295400"/>
          </a:xfrm>
        </p:spPr>
        <p:txBody>
          <a:bodyPr/>
          <a:lstStyle/>
          <a:p>
            <a:r>
              <a:rPr lang="en-US"/>
              <a:t>You can make an action button play a sound.</a:t>
            </a:r>
          </a:p>
        </p:txBody>
      </p:sp>
      <p:sp>
        <p:nvSpPr>
          <p:cNvPr id="144388" name="AutoShape 4">
            <a:hlinkClick r:id="" action="ppaction://noaction" highlightClick="1"/>
          </p:cNvPr>
          <p:cNvSpPr>
            <a:spLocks noChangeArrowheads="1"/>
          </p:cNvSpPr>
          <p:nvPr/>
        </p:nvSpPr>
        <p:spPr bwMode="auto">
          <a:xfrm>
            <a:off x="2362200" y="3657600"/>
            <a:ext cx="42672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t>Hear a sound played.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Sound Effects</a:t>
            </a:r>
          </a:p>
        </p:txBody>
      </p:sp>
      <p:sp>
        <p:nvSpPr>
          <p:cNvPr id="3" name="Content Placeholder 2"/>
          <p:cNvSpPr>
            <a:spLocks noGrp="1"/>
          </p:cNvSpPr>
          <p:nvPr>
            <p:ph idx="1"/>
          </p:nvPr>
        </p:nvSpPr>
        <p:spPr>
          <a:xfrm>
            <a:off x="685800" y="1981200"/>
            <a:ext cx="7772400" cy="2438400"/>
          </a:xfrm>
        </p:spPr>
        <p:txBody>
          <a:bodyPr/>
          <a:lstStyle/>
          <a:p>
            <a:r>
              <a:rPr lang="en-US" dirty="0"/>
              <a:t>You can prepare sound effects into your presentations to keep your class lively and to encourage students. </a:t>
            </a:r>
          </a:p>
        </p:txBody>
      </p:sp>
      <p:sp>
        <p:nvSpPr>
          <p:cNvPr id="4" name="Action Button: Custom 3">
            <a:hlinkClick r:id="" action="ppaction://noaction" highlightClick="1"/>
          </p:cNvPr>
          <p:cNvSpPr/>
          <p:nvPr/>
        </p:nvSpPr>
        <p:spPr>
          <a:xfrm>
            <a:off x="681087" y="5334000"/>
            <a:ext cx="1676400" cy="609600"/>
          </a:xfrm>
          <a:prstGeom prst="actionButtonBlank">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Crickets</a:t>
            </a:r>
          </a:p>
        </p:txBody>
      </p:sp>
      <p:sp>
        <p:nvSpPr>
          <p:cNvPr id="5" name="Action Button: Custom 4">
            <a:hlinkClick r:id="" action="ppaction://noaction" highlightClick="1"/>
          </p:cNvPr>
          <p:cNvSpPr/>
          <p:nvPr/>
        </p:nvSpPr>
        <p:spPr>
          <a:xfrm>
            <a:off x="7010400" y="5410200"/>
            <a:ext cx="1676400" cy="609600"/>
          </a:xfrm>
          <a:prstGeom prst="actionButtonBlank">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Applause</a:t>
            </a:r>
          </a:p>
        </p:txBody>
      </p:sp>
      <p:sp>
        <p:nvSpPr>
          <p:cNvPr id="6" name="Action Button: Blank 5">
            <a:hlinkClick r:id="" action="ppaction://noaction" highlightClick="1"/>
            <a:extLst>
              <a:ext uri="{FF2B5EF4-FFF2-40B4-BE49-F238E27FC236}">
                <a16:creationId xmlns:a16="http://schemas.microsoft.com/office/drawing/2014/main" id="{009D263A-60E7-4CDE-AA55-E681810BFE3D}"/>
              </a:ext>
            </a:extLst>
          </p:cNvPr>
          <p:cNvSpPr/>
          <p:nvPr/>
        </p:nvSpPr>
        <p:spPr>
          <a:xfrm>
            <a:off x="681087" y="6115639"/>
            <a:ext cx="457200" cy="4572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C</a:t>
            </a:r>
            <a:endParaRPr lang="en-ZM" dirty="0">
              <a:solidFill>
                <a:srgbClr val="FFFF00"/>
              </a:solidFill>
            </a:endParaRPr>
          </a:p>
        </p:txBody>
      </p:sp>
      <p:sp>
        <p:nvSpPr>
          <p:cNvPr id="7" name="Action Button: Blank 6">
            <a:hlinkClick r:id="" action="ppaction://noaction" highlightClick="1"/>
            <a:extLst>
              <a:ext uri="{FF2B5EF4-FFF2-40B4-BE49-F238E27FC236}">
                <a16:creationId xmlns:a16="http://schemas.microsoft.com/office/drawing/2014/main" id="{37C3A5F8-E177-418E-8554-C7539838D19D}"/>
              </a:ext>
            </a:extLst>
          </p:cNvPr>
          <p:cNvSpPr/>
          <p:nvPr/>
        </p:nvSpPr>
        <p:spPr>
          <a:xfrm>
            <a:off x="8229600" y="6238188"/>
            <a:ext cx="457200" cy="4572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A</a:t>
            </a:r>
            <a:endParaRPr lang="en-ZM" dirty="0">
              <a:solidFill>
                <a:srgbClr val="FFFF00"/>
              </a:solidFill>
            </a:endParaRPr>
          </a:p>
        </p:txBody>
      </p:sp>
      <p:sp>
        <p:nvSpPr>
          <p:cNvPr id="8" name="Action Button: Custom 3">
            <a:hlinkClick r:id="" action="ppaction://noaction" highlightClick="1"/>
            <a:extLst>
              <a:ext uri="{FF2B5EF4-FFF2-40B4-BE49-F238E27FC236}">
                <a16:creationId xmlns:a16="http://schemas.microsoft.com/office/drawing/2014/main" id="{FA5878F6-293B-42DF-8391-042FADB773CB}"/>
              </a:ext>
            </a:extLst>
          </p:cNvPr>
          <p:cNvSpPr/>
          <p:nvPr/>
        </p:nvSpPr>
        <p:spPr>
          <a:xfrm>
            <a:off x="3962400" y="5334000"/>
            <a:ext cx="1676400" cy="609600"/>
          </a:xfrm>
          <a:prstGeom prst="actionButtonBlank">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Boing</a:t>
            </a:r>
          </a:p>
        </p:txBody>
      </p:sp>
    </p:spTree>
    <p:extLst>
      <p:ext uri="{BB962C8B-B14F-4D97-AF65-F5344CB8AC3E}">
        <p14:creationId xmlns:p14="http://schemas.microsoft.com/office/powerpoint/2010/main" val="3967832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“Mouse over” buttons</a:t>
            </a:r>
          </a:p>
        </p:txBody>
      </p:sp>
      <p:sp>
        <p:nvSpPr>
          <p:cNvPr id="150531" name="Rectangle 3"/>
          <p:cNvSpPr>
            <a:spLocks noGrp="1" noChangeArrowheads="1"/>
          </p:cNvSpPr>
          <p:nvPr>
            <p:ph type="body" idx="1"/>
          </p:nvPr>
        </p:nvSpPr>
        <p:spPr>
          <a:xfrm>
            <a:off x="685800" y="1981200"/>
            <a:ext cx="7772400" cy="1524000"/>
          </a:xfrm>
        </p:spPr>
        <p:txBody>
          <a:bodyPr/>
          <a:lstStyle/>
          <a:p>
            <a:pPr>
              <a:lnSpc>
                <a:spcPct val="90000"/>
              </a:lnSpc>
            </a:pPr>
            <a:r>
              <a:rPr lang="en-US" sz="2800"/>
              <a:t>You can assign an action setting to a button to occur when the student/teacher rolls the mouse over the button. (The button can still have another action setting to occur when the button is pressed.)</a:t>
            </a:r>
          </a:p>
        </p:txBody>
      </p:sp>
      <p:sp>
        <p:nvSpPr>
          <p:cNvPr id="150533" name="AutoShape 5">
            <a:hlinkClick r:id="" action="ppaction://noaction" highlightClick="1"/>
          </p:cNvPr>
          <p:cNvSpPr>
            <a:spLocks noChangeArrowheads="1"/>
          </p:cNvSpPr>
          <p:nvPr/>
        </p:nvSpPr>
        <p:spPr bwMode="auto">
          <a:xfrm>
            <a:off x="2362200" y="4038600"/>
            <a:ext cx="42672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t>Roll over this button with mouse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“Mouse over” objects</a:t>
            </a:r>
          </a:p>
        </p:txBody>
      </p:sp>
      <p:sp>
        <p:nvSpPr>
          <p:cNvPr id="152579" name="Rectangle 3"/>
          <p:cNvSpPr>
            <a:spLocks noGrp="1" noChangeArrowheads="1"/>
          </p:cNvSpPr>
          <p:nvPr>
            <p:ph type="body" idx="1"/>
          </p:nvPr>
        </p:nvSpPr>
        <p:spPr>
          <a:xfrm>
            <a:off x="685800" y="1981200"/>
            <a:ext cx="7772400" cy="1524000"/>
          </a:xfrm>
        </p:spPr>
        <p:txBody>
          <a:bodyPr/>
          <a:lstStyle/>
          <a:p>
            <a:pPr>
              <a:lnSpc>
                <a:spcPct val="90000"/>
              </a:lnSpc>
            </a:pPr>
            <a:r>
              <a:rPr lang="en-US"/>
              <a:t>Action settings don’t only apply to buttons. They can be applied to graphics or text boxes, too!</a:t>
            </a:r>
          </a:p>
        </p:txBody>
      </p:sp>
      <p:sp>
        <p:nvSpPr>
          <p:cNvPr id="152582" name="Text Box 6"/>
          <p:cNvSpPr txBox="1">
            <a:spLocks noChangeArrowheads="1"/>
          </p:cNvSpPr>
          <p:nvPr/>
        </p:nvSpPr>
        <p:spPr bwMode="auto">
          <a:xfrm>
            <a:off x="1752600" y="4191000"/>
            <a:ext cx="3429000" cy="519113"/>
          </a:xfrm>
          <a:prstGeom prst="rect">
            <a:avLst/>
          </a:prstGeom>
          <a:noFill/>
          <a:ln w="9525">
            <a:noFill/>
            <a:miter lim="800000"/>
            <a:headEnd/>
            <a:tailEnd/>
          </a:ln>
          <a:effectLst/>
        </p:spPr>
        <p:txBody>
          <a:bodyPr>
            <a:spAutoFit/>
          </a:bodyPr>
          <a:lstStyle/>
          <a:p>
            <a:pPr>
              <a:spcBef>
                <a:spcPct val="50000"/>
              </a:spcBef>
            </a:pPr>
            <a:r>
              <a:rPr lang="en-US" sz="2800" dirty="0"/>
              <a:t>Text box mouse over.</a:t>
            </a:r>
          </a:p>
        </p:txBody>
      </p:sp>
      <p:pic>
        <p:nvPicPr>
          <p:cNvPr id="152583" name="Picture 7" descr="j0187743"/>
          <p:cNvPicPr>
            <a:picLocks noChangeAspect="1" noChangeArrowheads="1"/>
          </p:cNvPicPr>
          <p:nvPr/>
        </p:nvPicPr>
        <p:blipFill>
          <a:blip r:embed="rId2"/>
          <a:srcRect/>
          <a:stretch>
            <a:fillRect/>
          </a:stretch>
        </p:blipFill>
        <p:spPr bwMode="auto">
          <a:xfrm>
            <a:off x="5562600" y="3657600"/>
            <a:ext cx="1776413" cy="18256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“Mouse over” objects</a:t>
            </a:r>
          </a:p>
        </p:txBody>
      </p:sp>
      <p:sp>
        <p:nvSpPr>
          <p:cNvPr id="152579" name="Rectangle 3"/>
          <p:cNvSpPr>
            <a:spLocks noGrp="1" noChangeArrowheads="1"/>
          </p:cNvSpPr>
          <p:nvPr>
            <p:ph type="body" idx="1"/>
          </p:nvPr>
        </p:nvSpPr>
        <p:spPr>
          <a:xfrm>
            <a:off x="685800" y="1981200"/>
            <a:ext cx="7772400" cy="1524000"/>
          </a:xfrm>
        </p:spPr>
        <p:txBody>
          <a:bodyPr/>
          <a:lstStyle/>
          <a:p>
            <a:pPr>
              <a:lnSpc>
                <a:spcPct val="90000"/>
              </a:lnSpc>
            </a:pPr>
            <a:r>
              <a:rPr lang="en-US" dirty="0"/>
              <a:t>A space object that survives its passage through the earth's atmosphere such that part of it strikes the ground.</a:t>
            </a:r>
          </a:p>
        </p:txBody>
      </p:sp>
      <p:sp>
        <p:nvSpPr>
          <p:cNvPr id="152582" name="Text Box 6"/>
          <p:cNvSpPr txBox="1">
            <a:spLocks noChangeArrowheads="1"/>
          </p:cNvSpPr>
          <p:nvPr/>
        </p:nvSpPr>
        <p:spPr bwMode="auto">
          <a:xfrm>
            <a:off x="1676400" y="5105400"/>
            <a:ext cx="1295400" cy="519113"/>
          </a:xfrm>
          <a:prstGeom prst="rect">
            <a:avLst/>
          </a:prstGeom>
          <a:noFill/>
          <a:ln w="9525">
            <a:noFill/>
            <a:miter lim="800000"/>
            <a:headEnd/>
            <a:tailEnd/>
          </a:ln>
          <a:effectLst/>
        </p:spPr>
        <p:txBody>
          <a:bodyPr wrap="square">
            <a:spAutoFit/>
          </a:bodyPr>
          <a:lstStyle/>
          <a:p>
            <a:pPr>
              <a:spcBef>
                <a:spcPct val="50000"/>
              </a:spcBef>
            </a:pPr>
            <a:r>
              <a:rPr lang="en-US" sz="2800" dirty="0"/>
              <a:t>meteor</a:t>
            </a:r>
          </a:p>
        </p:txBody>
      </p:sp>
      <p:sp>
        <p:nvSpPr>
          <p:cNvPr id="6" name="Text Box 6">
            <a:extLst>
              <a:ext uri="{FF2B5EF4-FFF2-40B4-BE49-F238E27FC236}">
                <a16:creationId xmlns:a16="http://schemas.microsoft.com/office/drawing/2014/main" id="{4D2FCDDD-9020-45A0-B267-E2B429542F44}"/>
              </a:ext>
            </a:extLst>
          </p:cNvPr>
          <p:cNvSpPr txBox="1">
            <a:spLocks noChangeArrowheads="1"/>
          </p:cNvSpPr>
          <p:nvPr/>
        </p:nvSpPr>
        <p:spPr bwMode="auto">
          <a:xfrm>
            <a:off x="3886200" y="5105400"/>
            <a:ext cx="1600200" cy="519113"/>
          </a:xfrm>
          <a:prstGeom prst="rect">
            <a:avLst/>
          </a:prstGeom>
          <a:noFill/>
          <a:ln w="9525">
            <a:noFill/>
            <a:miter lim="800000"/>
            <a:headEnd/>
            <a:tailEnd/>
          </a:ln>
          <a:effectLst/>
        </p:spPr>
        <p:txBody>
          <a:bodyPr wrap="square">
            <a:spAutoFit/>
          </a:bodyPr>
          <a:lstStyle/>
          <a:p>
            <a:pPr>
              <a:spcBef>
                <a:spcPct val="50000"/>
              </a:spcBef>
            </a:pPr>
            <a:r>
              <a:rPr lang="en-US" sz="2800" dirty="0"/>
              <a:t>meteorite</a:t>
            </a:r>
          </a:p>
        </p:txBody>
      </p:sp>
      <p:sp>
        <p:nvSpPr>
          <p:cNvPr id="7" name="Text Box 6">
            <a:extLst>
              <a:ext uri="{FF2B5EF4-FFF2-40B4-BE49-F238E27FC236}">
                <a16:creationId xmlns:a16="http://schemas.microsoft.com/office/drawing/2014/main" id="{C5EBE931-A3CE-475B-9AF1-351C0703E1A8}"/>
              </a:ext>
            </a:extLst>
          </p:cNvPr>
          <p:cNvSpPr txBox="1">
            <a:spLocks noChangeArrowheads="1"/>
          </p:cNvSpPr>
          <p:nvPr/>
        </p:nvSpPr>
        <p:spPr bwMode="auto">
          <a:xfrm>
            <a:off x="6096000" y="5105400"/>
            <a:ext cx="1752600" cy="523220"/>
          </a:xfrm>
          <a:prstGeom prst="rect">
            <a:avLst/>
          </a:prstGeom>
          <a:noFill/>
          <a:ln w="9525">
            <a:noFill/>
            <a:miter lim="800000"/>
            <a:headEnd/>
            <a:tailEnd/>
          </a:ln>
          <a:effectLst/>
        </p:spPr>
        <p:txBody>
          <a:bodyPr wrap="square">
            <a:spAutoFit/>
          </a:bodyPr>
          <a:lstStyle/>
          <a:p>
            <a:pPr>
              <a:spcBef>
                <a:spcPct val="50000"/>
              </a:spcBef>
            </a:pPr>
            <a:r>
              <a:rPr lang="en-US" sz="2800" dirty="0"/>
              <a:t>meteoroid</a:t>
            </a:r>
          </a:p>
        </p:txBody>
      </p:sp>
      <p:sp>
        <p:nvSpPr>
          <p:cNvPr id="2" name="TextBox 1">
            <a:extLst>
              <a:ext uri="{FF2B5EF4-FFF2-40B4-BE49-F238E27FC236}">
                <a16:creationId xmlns:a16="http://schemas.microsoft.com/office/drawing/2014/main" id="{7684833C-66F5-4674-9346-FDE657A50864}"/>
              </a:ext>
            </a:extLst>
          </p:cNvPr>
          <p:cNvSpPr txBox="1"/>
          <p:nvPr/>
        </p:nvSpPr>
        <p:spPr>
          <a:xfrm>
            <a:off x="1066800" y="3657600"/>
            <a:ext cx="6172200" cy="954107"/>
          </a:xfrm>
          <a:prstGeom prst="rect">
            <a:avLst/>
          </a:prstGeom>
          <a:noFill/>
        </p:spPr>
        <p:txBody>
          <a:bodyPr wrap="square" rtlCol="0">
            <a:spAutoFit/>
          </a:bodyPr>
          <a:lstStyle/>
          <a:p>
            <a:r>
              <a:rPr lang="en-US" sz="2800" dirty="0">
                <a:solidFill>
                  <a:srgbClr val="FF0000"/>
                </a:solidFill>
              </a:rPr>
              <a:t>Select the correct vocabulary word below:</a:t>
            </a:r>
            <a:endParaRPr lang="en-ZM" sz="2800" dirty="0">
              <a:solidFill>
                <a:srgbClr val="FF0000"/>
              </a:solidFill>
            </a:endParaRPr>
          </a:p>
        </p:txBody>
      </p:sp>
    </p:spTree>
    <p:extLst>
      <p:ext uri="{BB962C8B-B14F-4D97-AF65-F5344CB8AC3E}">
        <p14:creationId xmlns:p14="http://schemas.microsoft.com/office/powerpoint/2010/main" val="2958217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t>“Mouse over” objects</a:t>
            </a:r>
          </a:p>
        </p:txBody>
      </p:sp>
      <p:pic>
        <p:nvPicPr>
          <p:cNvPr id="153614" name="Picture 14" descr="j0297215">
            <a:hlinkClick r:id="rId2" action="ppaction://hlinksldjump"/>
          </p:cNvPr>
          <p:cNvPicPr>
            <a:picLocks noChangeAspect="1" noChangeArrowheads="1"/>
          </p:cNvPicPr>
          <p:nvPr/>
        </p:nvPicPr>
        <p:blipFill>
          <a:blip r:embed="rId3"/>
          <a:srcRect/>
          <a:stretch>
            <a:fillRect/>
          </a:stretch>
        </p:blipFill>
        <p:spPr bwMode="auto">
          <a:xfrm>
            <a:off x="3657600" y="3657600"/>
            <a:ext cx="2057400" cy="1216025"/>
          </a:xfrm>
          <a:prstGeom prst="rect">
            <a:avLst/>
          </a:prstGeom>
          <a:noFill/>
        </p:spPr>
      </p:pic>
      <p:pic>
        <p:nvPicPr>
          <p:cNvPr id="153615" name="Picture 15" descr="j0195576"/>
          <p:cNvPicPr>
            <a:picLocks noChangeAspect="1" noChangeArrowheads="1"/>
          </p:cNvPicPr>
          <p:nvPr/>
        </p:nvPicPr>
        <p:blipFill>
          <a:blip r:embed="rId4"/>
          <a:srcRect/>
          <a:stretch>
            <a:fillRect/>
          </a:stretch>
        </p:blipFill>
        <p:spPr bwMode="auto">
          <a:xfrm>
            <a:off x="762000" y="3657600"/>
            <a:ext cx="2133600" cy="1228725"/>
          </a:xfrm>
          <a:prstGeom prst="rect">
            <a:avLst/>
          </a:prstGeom>
          <a:noFill/>
        </p:spPr>
      </p:pic>
      <p:pic>
        <p:nvPicPr>
          <p:cNvPr id="153616" name="Picture 16" descr="j0299493">
            <a:hlinkClick r:id="rId5" action="ppaction://hlinksldjump"/>
          </p:cNvPr>
          <p:cNvPicPr>
            <a:picLocks noChangeAspect="1" noChangeArrowheads="1"/>
          </p:cNvPicPr>
          <p:nvPr/>
        </p:nvPicPr>
        <p:blipFill>
          <a:blip r:embed="rId6"/>
          <a:srcRect/>
          <a:stretch>
            <a:fillRect/>
          </a:stretch>
        </p:blipFill>
        <p:spPr bwMode="auto">
          <a:xfrm>
            <a:off x="6400800" y="3581400"/>
            <a:ext cx="1524000" cy="1346200"/>
          </a:xfrm>
          <a:prstGeom prst="rect">
            <a:avLst/>
          </a:prstGeom>
          <a:noFill/>
        </p:spPr>
      </p:pic>
      <p:sp>
        <p:nvSpPr>
          <p:cNvPr id="153617" name="Text Box 17"/>
          <p:cNvSpPr txBox="1">
            <a:spLocks noChangeArrowheads="1"/>
          </p:cNvSpPr>
          <p:nvPr/>
        </p:nvSpPr>
        <p:spPr bwMode="auto">
          <a:xfrm>
            <a:off x="1676400" y="1905000"/>
            <a:ext cx="6324600" cy="1190625"/>
          </a:xfrm>
          <a:prstGeom prst="rect">
            <a:avLst/>
          </a:prstGeom>
          <a:noFill/>
          <a:ln w="9525">
            <a:noFill/>
            <a:miter lim="800000"/>
            <a:headEnd/>
            <a:tailEnd/>
          </a:ln>
          <a:effectLst/>
        </p:spPr>
        <p:txBody>
          <a:bodyPr>
            <a:spAutoFit/>
          </a:bodyPr>
          <a:lstStyle/>
          <a:p>
            <a:pPr>
              <a:spcBef>
                <a:spcPct val="50000"/>
              </a:spcBef>
            </a:pPr>
            <a:r>
              <a:rPr lang="en-US" sz="3600"/>
              <a:t>Pick the farm animal that gives us milk.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t>Feedback Screen</a:t>
            </a:r>
          </a:p>
        </p:txBody>
      </p:sp>
      <p:sp>
        <p:nvSpPr>
          <p:cNvPr id="211971" name="Rectangle 3"/>
          <p:cNvSpPr>
            <a:spLocks noChangeArrowheads="1"/>
          </p:cNvSpPr>
          <p:nvPr/>
        </p:nvSpPr>
        <p:spPr bwMode="auto">
          <a:xfrm>
            <a:off x="685800" y="1981200"/>
            <a:ext cx="7924800" cy="1752600"/>
          </a:xfrm>
          <a:prstGeom prst="rect">
            <a:avLst/>
          </a:prstGeom>
          <a:noFill/>
          <a:ln w="9525">
            <a:noFill/>
            <a:miter lim="800000"/>
            <a:headEnd/>
            <a:tailEnd/>
          </a:ln>
          <a:effectLst/>
        </p:spPr>
        <p:txBody>
          <a:bodyPr/>
          <a:lstStyle/>
          <a:p>
            <a:pPr marL="342900" indent="-342900">
              <a:spcBef>
                <a:spcPct val="20000"/>
              </a:spcBef>
            </a:pPr>
            <a:r>
              <a:rPr lang="en-US" sz="3200" dirty="0">
                <a:solidFill>
                  <a:srgbClr val="FF0066"/>
                </a:solidFill>
              </a:rPr>
              <a:t>INCORRECT. </a:t>
            </a:r>
            <a:r>
              <a:rPr lang="en-US" sz="3200" dirty="0"/>
              <a:t>These animals do not give us milk to drink. Please try again.</a:t>
            </a:r>
          </a:p>
        </p:txBody>
      </p:sp>
      <p:sp>
        <p:nvSpPr>
          <p:cNvPr id="211972" name="AutoShape 4">
            <a:hlinkClick r:id="" action="ppaction://hlinkshowjump?jump=previousslide" highlightClick="1"/>
          </p:cNvPr>
          <p:cNvSpPr>
            <a:spLocks noChangeArrowheads="1"/>
          </p:cNvSpPr>
          <p:nvPr/>
        </p:nvSpPr>
        <p:spPr bwMode="auto">
          <a:xfrm>
            <a:off x="5105400" y="5943600"/>
            <a:ext cx="3581400" cy="6096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sz="2800" dirty="0">
                <a:latin typeface="Arial" charset="0"/>
                <a:cs typeface="Arial" charset="0"/>
              </a:rPr>
              <a:t>Try Again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46575"/>
            <a:ext cx="3409950" cy="1343025"/>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6300" y="4343400"/>
            <a:ext cx="3409950" cy="1343025"/>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r="32588"/>
          <a:stretch/>
        </p:blipFill>
        <p:spPr>
          <a:xfrm>
            <a:off x="6832600" y="4343400"/>
            <a:ext cx="2298700" cy="1343025"/>
          </a:xfrm>
          <a:prstGeom prst="rect">
            <a:avLst/>
          </a:prstGeom>
        </p:spPr>
      </p:pic>
      <p:pic>
        <p:nvPicPr>
          <p:cNvPr id="8" name="Picture 15" descr="j0195576"/>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762000" y="4181475"/>
            <a:ext cx="2133600" cy="1228725"/>
          </a:xfrm>
          <a:prstGeom prst="rect">
            <a:avLst/>
          </a:prstGeom>
          <a:noFill/>
        </p:spPr>
      </p:pic>
      <p:pic>
        <p:nvPicPr>
          <p:cNvPr id="9" name="Picture 16" descr="j0299493"/>
          <p:cNvPicPr>
            <a:picLocks noChangeAspect="1" noChangeArrowheads="1"/>
          </p:cNvPicPr>
          <p:nvPr/>
        </p:nvPicPr>
        <p:blipFill>
          <a:blip r:embed="rId4"/>
          <a:srcRect/>
          <a:stretch>
            <a:fillRect/>
          </a:stretch>
        </p:blipFill>
        <p:spPr bwMode="auto">
          <a:xfrm>
            <a:off x="6400800" y="4064000"/>
            <a:ext cx="1524000" cy="1346200"/>
          </a:xfrm>
          <a:prstGeom prst="rect">
            <a:avLst/>
          </a:prstGeom>
          <a:noFill/>
        </p:spPr>
      </p:pic>
      <p:pic>
        <p:nvPicPr>
          <p:cNvPr id="2" name="Picture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0600" y="3665537"/>
            <a:ext cx="2143125" cy="2143125"/>
          </a:xfrm>
          <a:prstGeom prst="rect">
            <a:avLst/>
          </a:prstGeom>
        </p:spPr>
      </p:pic>
      <p:pic>
        <p:nvPicPr>
          <p:cNvPr id="11" name="Picture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19800" y="3657600"/>
            <a:ext cx="2143125" cy="214312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en-US"/>
              <a:t>Feedback Screen</a:t>
            </a:r>
          </a:p>
        </p:txBody>
      </p:sp>
      <p:sp>
        <p:nvSpPr>
          <p:cNvPr id="212995" name="Rectangle 3"/>
          <p:cNvSpPr>
            <a:spLocks noChangeArrowheads="1"/>
          </p:cNvSpPr>
          <p:nvPr/>
        </p:nvSpPr>
        <p:spPr bwMode="auto">
          <a:xfrm>
            <a:off x="685800" y="1981200"/>
            <a:ext cx="7924800" cy="1752600"/>
          </a:xfrm>
          <a:prstGeom prst="rect">
            <a:avLst/>
          </a:prstGeom>
          <a:noFill/>
          <a:ln w="9525">
            <a:noFill/>
            <a:miter lim="800000"/>
            <a:headEnd/>
            <a:tailEnd/>
          </a:ln>
          <a:effectLst/>
        </p:spPr>
        <p:txBody>
          <a:bodyPr/>
          <a:lstStyle/>
          <a:p>
            <a:pPr marL="342900" indent="-342900">
              <a:spcBef>
                <a:spcPct val="20000"/>
              </a:spcBef>
            </a:pPr>
            <a:r>
              <a:rPr lang="en-US" sz="3200" dirty="0">
                <a:solidFill>
                  <a:srgbClr val="00B050"/>
                </a:solidFill>
              </a:rPr>
              <a:t>CORRECT</a:t>
            </a:r>
            <a:r>
              <a:rPr lang="en-US" sz="3200" dirty="0">
                <a:solidFill>
                  <a:srgbClr val="FF0066"/>
                </a:solidFill>
              </a:rPr>
              <a:t>. </a:t>
            </a:r>
            <a:r>
              <a:rPr lang="en-US" sz="3200" dirty="0"/>
              <a:t>A cow provides milk.</a:t>
            </a:r>
            <a:br>
              <a:rPr lang="en-US" sz="3200" dirty="0"/>
            </a:br>
            <a:r>
              <a:rPr lang="en-US" sz="3200" dirty="0"/>
              <a:t>Good job!</a:t>
            </a:r>
          </a:p>
        </p:txBody>
      </p:sp>
      <p:sp>
        <p:nvSpPr>
          <p:cNvPr id="212996" name="AutoShape 4">
            <a:hlinkClick r:id="" action="ppaction://hlinkshowjump?jump=nextslide" highlightClick="1"/>
          </p:cNvPr>
          <p:cNvSpPr>
            <a:spLocks noChangeArrowheads="1"/>
          </p:cNvSpPr>
          <p:nvPr/>
        </p:nvSpPr>
        <p:spPr bwMode="auto">
          <a:xfrm>
            <a:off x="5029200" y="5867400"/>
            <a:ext cx="3581400" cy="6096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sz="2800">
                <a:latin typeface="Arial" charset="0"/>
                <a:cs typeface="Arial" charset="0"/>
              </a:rPr>
              <a:t>Continue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46575"/>
            <a:ext cx="3409950" cy="1343025"/>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6300" y="4343400"/>
            <a:ext cx="3409950" cy="1343025"/>
          </a:xfrm>
          <a:prstGeom prst="rect">
            <a:avLst/>
          </a:prstGeo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32588"/>
          <a:stretch/>
        </p:blipFill>
        <p:spPr>
          <a:xfrm>
            <a:off x="6832600" y="4343400"/>
            <a:ext cx="2298700" cy="1343025"/>
          </a:xfrm>
          <a:prstGeom prst="rect">
            <a:avLst/>
          </a:prstGeom>
        </p:spPr>
      </p:pic>
      <p:pic>
        <p:nvPicPr>
          <p:cNvPr id="1026" name="Picture 2" descr="C:\Documents and Settings\ADMIN\Local Settings\Temporary Internet Files\Content.IE5\RR6SAYN5\821272[1].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7299" b="16878"/>
          <a:stretch/>
        </p:blipFill>
        <p:spPr bwMode="auto">
          <a:xfrm>
            <a:off x="3162300" y="3657600"/>
            <a:ext cx="30099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Documents and Settings\ADMIN\Local Settings\Temporary Internet Files\Content.IE5\63A0P41X\Milk-Carton-Bottle-5149-medium[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900" y="1731606"/>
            <a:ext cx="1627800" cy="20021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AEBFE-5CAF-AD7C-5E37-E86163AD7DEE}"/>
              </a:ext>
            </a:extLst>
          </p:cNvPr>
          <p:cNvSpPr>
            <a:spLocks noGrp="1"/>
          </p:cNvSpPr>
          <p:nvPr>
            <p:ph type="title"/>
          </p:nvPr>
        </p:nvSpPr>
        <p:spPr/>
        <p:txBody>
          <a:bodyPr/>
          <a:lstStyle/>
          <a:p>
            <a:r>
              <a:rPr lang="en-US" dirty="0"/>
              <a:t>Shapes and Links</a:t>
            </a:r>
            <a:br>
              <a:rPr lang="en-US" dirty="0"/>
            </a:br>
            <a:r>
              <a:rPr lang="en-US" dirty="0"/>
              <a:t>in Google Slides</a:t>
            </a:r>
          </a:p>
        </p:txBody>
      </p:sp>
      <p:pic>
        <p:nvPicPr>
          <p:cNvPr id="5" name="Picture 4">
            <a:extLst>
              <a:ext uri="{FF2B5EF4-FFF2-40B4-BE49-F238E27FC236}">
                <a16:creationId xmlns:a16="http://schemas.microsoft.com/office/drawing/2014/main" id="{9695F99B-376B-D2D5-F837-201DC37F3A9E}"/>
              </a:ext>
            </a:extLst>
          </p:cNvPr>
          <p:cNvPicPr>
            <a:picLocks noChangeAspect="1"/>
          </p:cNvPicPr>
          <p:nvPr/>
        </p:nvPicPr>
        <p:blipFill rotWithShape="1">
          <a:blip r:embed="rId2"/>
          <a:srcRect t="12963" r="14166" b="7037"/>
          <a:stretch/>
        </p:blipFill>
        <p:spPr>
          <a:xfrm>
            <a:off x="990600" y="2123768"/>
            <a:ext cx="7848600" cy="4114800"/>
          </a:xfrm>
          <a:prstGeom prst="rect">
            <a:avLst/>
          </a:prstGeom>
        </p:spPr>
      </p:pic>
      <p:sp>
        <p:nvSpPr>
          <p:cNvPr id="6" name="Rectangle: Rounded Corners 5">
            <a:extLst>
              <a:ext uri="{FF2B5EF4-FFF2-40B4-BE49-F238E27FC236}">
                <a16:creationId xmlns:a16="http://schemas.microsoft.com/office/drawing/2014/main" id="{E708E828-D648-2E63-2ECF-F849E8763BEB}"/>
              </a:ext>
            </a:extLst>
          </p:cNvPr>
          <p:cNvSpPr/>
          <p:nvPr/>
        </p:nvSpPr>
        <p:spPr>
          <a:xfrm>
            <a:off x="2209800" y="3505200"/>
            <a:ext cx="1066800" cy="3048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061A206F-80B9-66FC-631A-0D96F5FC6DCE}"/>
              </a:ext>
            </a:extLst>
          </p:cNvPr>
          <p:cNvSpPr/>
          <p:nvPr/>
        </p:nvSpPr>
        <p:spPr>
          <a:xfrm>
            <a:off x="2209800" y="5638800"/>
            <a:ext cx="1066800" cy="3048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3400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B925-753B-9CB6-CB02-57F41C7DAE67}"/>
              </a:ext>
            </a:extLst>
          </p:cNvPr>
          <p:cNvSpPr>
            <a:spLocks noGrp="1"/>
          </p:cNvSpPr>
          <p:nvPr>
            <p:ph type="title"/>
          </p:nvPr>
        </p:nvSpPr>
        <p:spPr/>
        <p:txBody>
          <a:bodyPr/>
          <a:lstStyle/>
          <a:p>
            <a:r>
              <a:rPr lang="en-US" dirty="0"/>
              <a:t>Rollover Graphic/Information</a:t>
            </a:r>
          </a:p>
        </p:txBody>
      </p:sp>
      <p:pic>
        <p:nvPicPr>
          <p:cNvPr id="4" name="Picture 3" descr="A statue of liberty in the water&#10;&#10;Description automatically generated">
            <a:extLst>
              <a:ext uri="{FF2B5EF4-FFF2-40B4-BE49-F238E27FC236}">
                <a16:creationId xmlns:a16="http://schemas.microsoft.com/office/drawing/2014/main" id="{5FCACF4D-5DBD-0424-7862-64357E3D279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057400" y="2178410"/>
            <a:ext cx="4838347" cy="4069990"/>
          </a:xfrm>
          <a:prstGeom prst="rect">
            <a:avLst/>
          </a:prstGeom>
        </p:spPr>
      </p:pic>
      <p:sp>
        <p:nvSpPr>
          <p:cNvPr id="5" name="TextBox 4">
            <a:extLst>
              <a:ext uri="{FF2B5EF4-FFF2-40B4-BE49-F238E27FC236}">
                <a16:creationId xmlns:a16="http://schemas.microsoft.com/office/drawing/2014/main" id="{0FF5C679-6E6F-9E44-19DF-7A44961989C8}"/>
              </a:ext>
            </a:extLst>
          </p:cNvPr>
          <p:cNvSpPr txBox="1"/>
          <p:nvPr/>
        </p:nvSpPr>
        <p:spPr>
          <a:xfrm>
            <a:off x="2057400" y="6386898"/>
            <a:ext cx="4838347" cy="230832"/>
          </a:xfrm>
          <a:prstGeom prst="rect">
            <a:avLst/>
          </a:prstGeom>
          <a:noFill/>
        </p:spPr>
        <p:txBody>
          <a:bodyPr wrap="square" rtlCol="0">
            <a:spAutoFit/>
          </a:bodyPr>
          <a:lstStyle/>
          <a:p>
            <a:r>
              <a:rPr lang="en-US" sz="900">
                <a:hlinkClick r:id="rId3" tooltip="https://commons.wikimedia.org/wiki/File:0327New_York_City_Statue_of_Liberty.JP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862475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B925-753B-9CB6-CB02-57F41C7DAE67}"/>
              </a:ext>
            </a:extLst>
          </p:cNvPr>
          <p:cNvSpPr>
            <a:spLocks noGrp="1"/>
          </p:cNvSpPr>
          <p:nvPr>
            <p:ph type="title"/>
          </p:nvPr>
        </p:nvSpPr>
        <p:spPr/>
        <p:txBody>
          <a:bodyPr/>
          <a:lstStyle/>
          <a:p>
            <a:r>
              <a:rPr lang="en-US" dirty="0"/>
              <a:t>Rollover Graphic/Information</a:t>
            </a:r>
          </a:p>
        </p:txBody>
      </p:sp>
      <p:sp>
        <p:nvSpPr>
          <p:cNvPr id="3" name="TextBox 2">
            <a:extLst>
              <a:ext uri="{FF2B5EF4-FFF2-40B4-BE49-F238E27FC236}">
                <a16:creationId xmlns:a16="http://schemas.microsoft.com/office/drawing/2014/main" id="{12B4900B-BFAC-C328-5DAC-5ADAE6C5B8CB}"/>
              </a:ext>
            </a:extLst>
          </p:cNvPr>
          <p:cNvSpPr txBox="1"/>
          <p:nvPr/>
        </p:nvSpPr>
        <p:spPr>
          <a:xfrm>
            <a:off x="2019653" y="2178410"/>
            <a:ext cx="4838347" cy="3785652"/>
          </a:xfrm>
          <a:prstGeom prst="rect">
            <a:avLst/>
          </a:prstGeom>
          <a:noFill/>
        </p:spPr>
        <p:txBody>
          <a:bodyPr wrap="square" rtlCol="0">
            <a:spAutoFit/>
          </a:bodyPr>
          <a:lstStyle/>
          <a:p>
            <a:r>
              <a:rPr lang="en-US" b="0" i="0" dirty="0">
                <a:solidFill>
                  <a:srgbClr val="212529"/>
                </a:solidFill>
                <a:effectLst/>
                <a:latin typeface="Helvetica Neue"/>
              </a:rPr>
              <a:t>"The Statue of Liberty Enlightening the World" was a gift of friendship from the people of France to the United States and is recognized as a universal symbol of freedom and democracy. The Statue of Liberty was dedicated on October 28, 1886.  It was designated as a National Monument in 1924.</a:t>
            </a:r>
            <a:endParaRPr lang="en-US" dirty="0"/>
          </a:p>
        </p:txBody>
      </p:sp>
    </p:spTree>
    <p:extLst>
      <p:ext uri="{BB962C8B-B14F-4D97-AF65-F5344CB8AC3E}">
        <p14:creationId xmlns:p14="http://schemas.microsoft.com/office/powerpoint/2010/main" val="2966813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t>Compare: Triggered Animations</a:t>
            </a:r>
          </a:p>
        </p:txBody>
      </p:sp>
      <p:sp>
        <p:nvSpPr>
          <p:cNvPr id="202756" name="Text Box 4"/>
          <p:cNvSpPr txBox="1">
            <a:spLocks noChangeArrowheads="1"/>
          </p:cNvSpPr>
          <p:nvPr/>
        </p:nvSpPr>
        <p:spPr bwMode="auto">
          <a:xfrm>
            <a:off x="1219200" y="1905000"/>
            <a:ext cx="6781800" cy="1190625"/>
          </a:xfrm>
          <a:prstGeom prst="rect">
            <a:avLst/>
          </a:prstGeom>
          <a:noFill/>
          <a:ln w="9525">
            <a:noFill/>
            <a:miter lim="800000"/>
            <a:headEnd/>
            <a:tailEnd/>
          </a:ln>
          <a:effectLst/>
        </p:spPr>
        <p:txBody>
          <a:bodyPr>
            <a:spAutoFit/>
          </a:bodyPr>
          <a:lstStyle/>
          <a:p>
            <a:pPr>
              <a:spcBef>
                <a:spcPct val="50000"/>
              </a:spcBef>
            </a:pPr>
            <a:r>
              <a:rPr lang="en-US" sz="3600"/>
              <a:t>Which of the following is the correct chemical formula for water?</a:t>
            </a:r>
          </a:p>
        </p:txBody>
      </p:sp>
      <p:sp>
        <p:nvSpPr>
          <p:cNvPr id="202757" name="Text Box 5"/>
          <p:cNvSpPr txBox="1">
            <a:spLocks noChangeArrowheads="1"/>
          </p:cNvSpPr>
          <p:nvPr/>
        </p:nvSpPr>
        <p:spPr bwMode="auto">
          <a:xfrm>
            <a:off x="1676400" y="3733800"/>
            <a:ext cx="990600" cy="641350"/>
          </a:xfrm>
          <a:prstGeom prst="rect">
            <a:avLst/>
          </a:prstGeom>
          <a:noFill/>
          <a:ln w="9525">
            <a:noFill/>
            <a:miter lim="800000"/>
            <a:headEnd/>
            <a:tailEnd/>
          </a:ln>
          <a:effectLst/>
        </p:spPr>
        <p:txBody>
          <a:bodyPr>
            <a:spAutoFit/>
          </a:bodyPr>
          <a:lstStyle/>
          <a:p>
            <a:pPr>
              <a:spcBef>
                <a:spcPct val="50000"/>
              </a:spcBef>
            </a:pPr>
            <a:r>
              <a:rPr lang="en-US" sz="3600"/>
              <a:t>HO</a:t>
            </a:r>
          </a:p>
        </p:txBody>
      </p:sp>
      <p:sp>
        <p:nvSpPr>
          <p:cNvPr id="202758" name="Text Box 6"/>
          <p:cNvSpPr txBox="1">
            <a:spLocks noChangeArrowheads="1"/>
          </p:cNvSpPr>
          <p:nvPr/>
        </p:nvSpPr>
        <p:spPr bwMode="auto">
          <a:xfrm>
            <a:off x="3886200" y="3733800"/>
            <a:ext cx="1143000" cy="641350"/>
          </a:xfrm>
          <a:prstGeom prst="rect">
            <a:avLst/>
          </a:prstGeom>
          <a:noFill/>
          <a:ln w="9525">
            <a:noFill/>
            <a:miter lim="800000"/>
            <a:headEnd/>
            <a:tailEnd/>
          </a:ln>
          <a:effectLst/>
        </p:spPr>
        <p:txBody>
          <a:bodyPr>
            <a:spAutoFit/>
          </a:bodyPr>
          <a:lstStyle/>
          <a:p>
            <a:pPr>
              <a:spcBef>
                <a:spcPct val="50000"/>
              </a:spcBef>
            </a:pPr>
            <a:r>
              <a:rPr lang="en-US" sz="3600"/>
              <a:t>H</a:t>
            </a:r>
            <a:r>
              <a:rPr lang="en-US" sz="3600" baseline="-25000"/>
              <a:t>2</a:t>
            </a:r>
            <a:r>
              <a:rPr lang="en-US" sz="3600"/>
              <a:t>O</a:t>
            </a:r>
          </a:p>
        </p:txBody>
      </p:sp>
      <p:sp>
        <p:nvSpPr>
          <p:cNvPr id="202759" name="Text Box 7"/>
          <p:cNvSpPr txBox="1">
            <a:spLocks noChangeArrowheads="1"/>
          </p:cNvSpPr>
          <p:nvPr/>
        </p:nvSpPr>
        <p:spPr bwMode="auto">
          <a:xfrm>
            <a:off x="5943600" y="3733800"/>
            <a:ext cx="1219200" cy="641350"/>
          </a:xfrm>
          <a:prstGeom prst="rect">
            <a:avLst/>
          </a:prstGeom>
          <a:noFill/>
          <a:ln w="9525">
            <a:noFill/>
            <a:miter lim="800000"/>
            <a:headEnd/>
            <a:tailEnd/>
          </a:ln>
          <a:effectLst/>
        </p:spPr>
        <p:txBody>
          <a:bodyPr>
            <a:spAutoFit/>
          </a:bodyPr>
          <a:lstStyle/>
          <a:p>
            <a:pPr>
              <a:spcBef>
                <a:spcPct val="50000"/>
              </a:spcBef>
            </a:pPr>
            <a:r>
              <a:rPr lang="en-US" sz="3600"/>
              <a:t>H</a:t>
            </a:r>
            <a:r>
              <a:rPr lang="en-US" sz="3600" baseline="-25000"/>
              <a:t>2</a:t>
            </a:r>
            <a:r>
              <a:rPr lang="en-US" sz="3600"/>
              <a:t>O</a:t>
            </a:r>
            <a:r>
              <a:rPr lang="en-US" sz="3600" baseline="-25000"/>
              <a:t>2</a:t>
            </a:r>
          </a:p>
        </p:txBody>
      </p:sp>
      <p:sp>
        <p:nvSpPr>
          <p:cNvPr id="202760" name="Text Box 8"/>
          <p:cNvSpPr txBox="1">
            <a:spLocks noChangeArrowheads="1"/>
          </p:cNvSpPr>
          <p:nvPr/>
        </p:nvSpPr>
        <p:spPr bwMode="auto">
          <a:xfrm>
            <a:off x="3733800" y="4953000"/>
            <a:ext cx="1447800" cy="457200"/>
          </a:xfrm>
          <a:prstGeom prst="rect">
            <a:avLst/>
          </a:prstGeom>
          <a:noFill/>
          <a:ln w="9525">
            <a:noFill/>
            <a:miter lim="800000"/>
            <a:headEnd/>
            <a:tailEnd/>
          </a:ln>
          <a:effectLst/>
        </p:spPr>
        <p:txBody>
          <a:bodyPr>
            <a:spAutoFit/>
          </a:bodyPr>
          <a:lstStyle/>
          <a:p>
            <a:pPr>
              <a:spcBef>
                <a:spcPct val="50000"/>
              </a:spcBef>
            </a:pPr>
            <a:r>
              <a:rPr lang="en-US" b="1">
                <a:solidFill>
                  <a:srgbClr val="CC0000"/>
                </a:solidFill>
              </a:rPr>
              <a:t>Correct!</a:t>
            </a:r>
          </a:p>
        </p:txBody>
      </p:sp>
      <p:sp>
        <p:nvSpPr>
          <p:cNvPr id="202761" name="Text Box 9"/>
          <p:cNvSpPr txBox="1">
            <a:spLocks noChangeArrowheads="1"/>
          </p:cNvSpPr>
          <p:nvPr/>
        </p:nvSpPr>
        <p:spPr bwMode="auto">
          <a:xfrm>
            <a:off x="5791200" y="4953000"/>
            <a:ext cx="1524000" cy="457200"/>
          </a:xfrm>
          <a:prstGeom prst="rect">
            <a:avLst/>
          </a:prstGeom>
          <a:noFill/>
          <a:ln w="9525">
            <a:noFill/>
            <a:miter lim="800000"/>
            <a:headEnd/>
            <a:tailEnd/>
          </a:ln>
          <a:effectLst/>
        </p:spPr>
        <p:txBody>
          <a:bodyPr>
            <a:spAutoFit/>
          </a:bodyPr>
          <a:lstStyle/>
          <a:p>
            <a:pPr>
              <a:spcBef>
                <a:spcPct val="50000"/>
              </a:spcBef>
            </a:pPr>
            <a:r>
              <a:rPr lang="en-US"/>
              <a:t>Try again!</a:t>
            </a:r>
          </a:p>
        </p:txBody>
      </p:sp>
      <p:sp>
        <p:nvSpPr>
          <p:cNvPr id="202762" name="Text Box 10"/>
          <p:cNvSpPr txBox="1">
            <a:spLocks noChangeArrowheads="1"/>
          </p:cNvSpPr>
          <p:nvPr/>
        </p:nvSpPr>
        <p:spPr bwMode="auto">
          <a:xfrm>
            <a:off x="1295400" y="4953000"/>
            <a:ext cx="1524000" cy="457200"/>
          </a:xfrm>
          <a:prstGeom prst="rect">
            <a:avLst/>
          </a:prstGeom>
          <a:noFill/>
          <a:ln w="9525">
            <a:noFill/>
            <a:miter lim="800000"/>
            <a:headEnd/>
            <a:tailEnd/>
          </a:ln>
          <a:effectLst/>
        </p:spPr>
        <p:txBody>
          <a:bodyPr>
            <a:spAutoFit/>
          </a:bodyPr>
          <a:lstStyle/>
          <a:p>
            <a:pPr>
              <a:spcBef>
                <a:spcPct val="50000"/>
              </a:spcBef>
            </a:pPr>
            <a:r>
              <a:rPr lang="en-US"/>
              <a:t>Try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84322" name="Rectangle 2"/>
          <p:cNvSpPr>
            <a:spLocks noGrp="1" noChangeArrowheads="1"/>
          </p:cNvSpPr>
          <p:nvPr>
            <p:ph type="ctrTitle"/>
          </p:nvPr>
        </p:nvSpPr>
        <p:spPr>
          <a:xfrm>
            <a:off x="685800" y="2286000"/>
            <a:ext cx="7772400" cy="1143000"/>
          </a:xfrm>
        </p:spPr>
        <p:txBody>
          <a:bodyPr/>
          <a:lstStyle/>
          <a:p>
            <a:r>
              <a:rPr lang="en-US"/>
              <a:t>Working with</a:t>
            </a:r>
            <a:br>
              <a:rPr lang="en-US"/>
            </a:br>
            <a:r>
              <a:rPr lang="en-US"/>
              <a:t>Invisible Action Buttons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t>Creating invisible action buttons</a:t>
            </a:r>
          </a:p>
        </p:txBody>
      </p:sp>
      <p:sp>
        <p:nvSpPr>
          <p:cNvPr id="158723" name="Rectangle 3"/>
          <p:cNvSpPr>
            <a:spLocks noGrp="1" noChangeArrowheads="1"/>
          </p:cNvSpPr>
          <p:nvPr>
            <p:ph type="body" idx="1"/>
          </p:nvPr>
        </p:nvSpPr>
        <p:spPr>
          <a:xfrm>
            <a:off x="685800" y="1981200"/>
            <a:ext cx="7772400" cy="2057400"/>
          </a:xfrm>
        </p:spPr>
        <p:txBody>
          <a:bodyPr/>
          <a:lstStyle/>
          <a:p>
            <a:pPr>
              <a:lnSpc>
                <a:spcPct val="90000"/>
              </a:lnSpc>
            </a:pPr>
            <a:r>
              <a:rPr lang="en-US" sz="2800"/>
              <a:t>You can create invisible action buttons to create ultimate interactivity in the classroom. If used with a “SmartBoard,” students can touch the image projected onto the board to interact with the slide show.</a:t>
            </a:r>
          </a:p>
        </p:txBody>
      </p:sp>
      <p:sp>
        <p:nvSpPr>
          <p:cNvPr id="158724" name="AutoShape 4">
            <a:hlinkClick r:id="" action="ppaction://noaction" highlightClick="1"/>
          </p:cNvPr>
          <p:cNvSpPr>
            <a:spLocks noChangeArrowheads="1"/>
          </p:cNvSpPr>
          <p:nvPr/>
        </p:nvSpPr>
        <p:spPr bwMode="auto">
          <a:xfrm>
            <a:off x="2438400" y="4876800"/>
            <a:ext cx="4267200" cy="838200"/>
          </a:xfrm>
          <a:prstGeom prst="actionButtonBlank">
            <a:avLst/>
          </a:prstGeom>
          <a:solidFill>
            <a:srgbClr val="FFFF99"/>
          </a:solidFill>
          <a:ln w="9525">
            <a:solidFill>
              <a:schemeClr val="tx1"/>
            </a:solidFill>
            <a:miter lim="800000"/>
            <a:headEnd/>
            <a:tailEnd/>
          </a:ln>
          <a:effectLst/>
        </p:spPr>
        <p:txBody>
          <a:bodyPr wrap="none" anchor="ctr"/>
          <a:lstStyle/>
          <a:p>
            <a:pPr algn="ctr"/>
            <a:r>
              <a:rPr lang="en-US"/>
              <a:t>Make this button invisible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685800" y="381000"/>
            <a:ext cx="7772400" cy="990600"/>
          </a:xfrm>
        </p:spPr>
        <p:txBody>
          <a:bodyPr/>
          <a:lstStyle/>
          <a:p>
            <a:r>
              <a:rPr lang="en-US" sz="4000" dirty="0"/>
              <a:t>Creating hot spots</a:t>
            </a:r>
            <a:br>
              <a:rPr lang="en-US" sz="4000" dirty="0"/>
            </a:br>
            <a:r>
              <a:rPr lang="en-US" sz="4000" dirty="0"/>
              <a:t>using invisible buttons </a:t>
            </a:r>
          </a:p>
        </p:txBody>
      </p:sp>
      <p:pic>
        <p:nvPicPr>
          <p:cNvPr id="154627" name="Picture 3" descr="WORLD2"/>
          <p:cNvPicPr>
            <a:picLocks noChangeAspect="1" noChangeArrowheads="1"/>
          </p:cNvPicPr>
          <p:nvPr/>
        </p:nvPicPr>
        <p:blipFill>
          <a:blip r:embed="rId2"/>
          <a:srcRect/>
          <a:stretch>
            <a:fillRect/>
          </a:stretch>
        </p:blipFill>
        <p:spPr bwMode="auto">
          <a:xfrm>
            <a:off x="1295400" y="2590800"/>
            <a:ext cx="6705600" cy="3840163"/>
          </a:xfrm>
          <a:prstGeom prst="rect">
            <a:avLst/>
          </a:prstGeom>
          <a:noFill/>
        </p:spPr>
      </p:pic>
      <p:sp>
        <p:nvSpPr>
          <p:cNvPr id="154628" name="Text Box 4"/>
          <p:cNvSpPr txBox="1">
            <a:spLocks noChangeArrowheads="1"/>
          </p:cNvSpPr>
          <p:nvPr/>
        </p:nvSpPr>
        <p:spPr bwMode="auto">
          <a:xfrm>
            <a:off x="1371600" y="1524000"/>
            <a:ext cx="7010400" cy="588963"/>
          </a:xfrm>
          <a:prstGeom prst="rect">
            <a:avLst/>
          </a:prstGeom>
          <a:noFill/>
          <a:ln w="9525">
            <a:solidFill>
              <a:schemeClr val="tx1"/>
            </a:solidFill>
            <a:miter lim="800000"/>
            <a:headEnd/>
            <a:tailEnd/>
          </a:ln>
          <a:effectLst/>
        </p:spPr>
        <p:txBody>
          <a:bodyPr>
            <a:spAutoFit/>
          </a:bodyPr>
          <a:lstStyle/>
          <a:p>
            <a:pPr>
              <a:spcBef>
                <a:spcPct val="50000"/>
              </a:spcBef>
            </a:pPr>
            <a:r>
              <a:rPr lang="en-US" sz="3200">
                <a:solidFill>
                  <a:schemeClr val="tx2"/>
                </a:solidFill>
              </a:rPr>
              <a:t>Click a continent to learn more about it:</a:t>
            </a:r>
          </a:p>
        </p:txBody>
      </p:sp>
      <p:sp>
        <p:nvSpPr>
          <p:cNvPr id="2" name="Rectangle 1">
            <a:extLst>
              <a:ext uri="{FF2B5EF4-FFF2-40B4-BE49-F238E27FC236}">
                <a16:creationId xmlns:a16="http://schemas.microsoft.com/office/drawing/2014/main" id="{E9D4C1E8-6162-BFCA-A737-C57FC2332C91}"/>
              </a:ext>
            </a:extLst>
          </p:cNvPr>
          <p:cNvSpPr/>
          <p:nvPr/>
        </p:nvSpPr>
        <p:spPr>
          <a:xfrm>
            <a:off x="2286000" y="4495800"/>
            <a:ext cx="1676400" cy="19351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8F7E02A-AF42-0251-0096-C01BBFBE046C}"/>
              </a:ext>
            </a:extLst>
          </p:cNvPr>
          <p:cNvSpPr/>
          <p:nvPr/>
        </p:nvSpPr>
        <p:spPr>
          <a:xfrm>
            <a:off x="1295400" y="2895600"/>
            <a:ext cx="2133600" cy="1600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1346246-F0A3-E6A2-BEE1-5BE3E8E74C7E}"/>
              </a:ext>
            </a:extLst>
          </p:cNvPr>
          <p:cNvSpPr/>
          <p:nvPr/>
        </p:nvSpPr>
        <p:spPr>
          <a:xfrm>
            <a:off x="4038600" y="4114800"/>
            <a:ext cx="1600200" cy="1828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FFCC"/>
            </a:gs>
            <a:gs pos="100000">
              <a:srgbClr val="CCFFCC">
                <a:gamma/>
                <a:shade val="56078"/>
                <a:invGamma/>
              </a:srgbClr>
            </a:gs>
          </a:gsLst>
          <a:lin ang="5400000" scaled="1"/>
        </a:gra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t>Learn About North America</a:t>
            </a:r>
          </a:p>
        </p:txBody>
      </p:sp>
      <p:sp>
        <p:nvSpPr>
          <p:cNvPr id="155651" name="Rectangle 3"/>
          <p:cNvSpPr>
            <a:spLocks noGrp="1" noChangeArrowheads="1"/>
          </p:cNvSpPr>
          <p:nvPr>
            <p:ph type="body" idx="1"/>
          </p:nvPr>
        </p:nvSpPr>
        <p:spPr>
          <a:xfrm>
            <a:off x="685800" y="1981200"/>
            <a:ext cx="7772400" cy="1447800"/>
          </a:xfrm>
        </p:spPr>
        <p:txBody>
          <a:bodyPr/>
          <a:lstStyle/>
          <a:p>
            <a:r>
              <a:rPr lang="en-US"/>
              <a:t>Information about North America would appear here.</a:t>
            </a:r>
          </a:p>
        </p:txBody>
      </p:sp>
      <p:sp>
        <p:nvSpPr>
          <p:cNvPr id="2" name="Action Button: Return 1">
            <a:hlinkClick r:id="" action="ppaction://hlinkshowjump?jump=lastslideviewed" highlightClick="1"/>
            <a:extLst>
              <a:ext uri="{FF2B5EF4-FFF2-40B4-BE49-F238E27FC236}">
                <a16:creationId xmlns:a16="http://schemas.microsoft.com/office/drawing/2014/main" id="{EABD17ED-3EBB-6F15-D7A9-EDF390186E37}"/>
              </a:ext>
            </a:extLst>
          </p:cNvPr>
          <p:cNvSpPr/>
          <p:nvPr/>
        </p:nvSpPr>
        <p:spPr>
          <a:xfrm>
            <a:off x="7620000" y="5943600"/>
            <a:ext cx="1066800" cy="685800"/>
          </a:xfrm>
          <a:prstGeom prst="actionButtonRetur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FFCC"/>
            </a:gs>
            <a:gs pos="100000">
              <a:srgbClr val="CCFFCC">
                <a:gamma/>
                <a:shade val="56078"/>
                <a:invGamma/>
              </a:srgbClr>
            </a:gs>
          </a:gsLst>
          <a:lin ang="5400000" scaled="1"/>
        </a:gra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t>Learn About South America</a:t>
            </a:r>
          </a:p>
        </p:txBody>
      </p:sp>
      <p:sp>
        <p:nvSpPr>
          <p:cNvPr id="156676" name="Rectangle 4"/>
          <p:cNvSpPr>
            <a:spLocks noGrp="1" noChangeArrowheads="1"/>
          </p:cNvSpPr>
          <p:nvPr>
            <p:ph type="body" idx="1"/>
          </p:nvPr>
        </p:nvSpPr>
        <p:spPr>
          <a:xfrm>
            <a:off x="685800" y="1981200"/>
            <a:ext cx="7772400" cy="1295400"/>
          </a:xfrm>
        </p:spPr>
        <p:txBody>
          <a:bodyPr/>
          <a:lstStyle/>
          <a:p>
            <a:r>
              <a:rPr lang="en-US"/>
              <a:t>Information about South America would appear here.</a:t>
            </a:r>
          </a:p>
        </p:txBody>
      </p:sp>
      <p:sp>
        <p:nvSpPr>
          <p:cNvPr id="2" name="Action Button: Return 1">
            <a:hlinkClick r:id="" action="ppaction://hlinkshowjump?jump=lastslideviewed" highlightClick="1"/>
            <a:extLst>
              <a:ext uri="{FF2B5EF4-FFF2-40B4-BE49-F238E27FC236}">
                <a16:creationId xmlns:a16="http://schemas.microsoft.com/office/drawing/2014/main" id="{12E3FD2B-5583-81BA-0B14-72C885F53437}"/>
              </a:ext>
            </a:extLst>
          </p:cNvPr>
          <p:cNvSpPr/>
          <p:nvPr/>
        </p:nvSpPr>
        <p:spPr>
          <a:xfrm>
            <a:off x="7620000" y="5943600"/>
            <a:ext cx="1066800" cy="685800"/>
          </a:xfrm>
          <a:prstGeom prst="actionButtonRetur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FFCC"/>
            </a:gs>
            <a:gs pos="100000">
              <a:srgbClr val="CCFFCC">
                <a:gamma/>
                <a:shade val="56078"/>
                <a:invGamma/>
              </a:srgbClr>
            </a:gs>
          </a:gsLst>
          <a:lin ang="5400000" scaled="1"/>
        </a:gra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t>Learn About Africa</a:t>
            </a:r>
          </a:p>
        </p:txBody>
      </p:sp>
      <p:sp>
        <p:nvSpPr>
          <p:cNvPr id="157699" name="Rectangle 3"/>
          <p:cNvSpPr>
            <a:spLocks noGrp="1" noChangeArrowheads="1"/>
          </p:cNvSpPr>
          <p:nvPr>
            <p:ph type="body" idx="1"/>
          </p:nvPr>
        </p:nvSpPr>
        <p:spPr>
          <a:xfrm>
            <a:off x="685800" y="1981200"/>
            <a:ext cx="7772400" cy="1371600"/>
          </a:xfrm>
        </p:spPr>
        <p:txBody>
          <a:bodyPr/>
          <a:lstStyle/>
          <a:p>
            <a:r>
              <a:rPr lang="en-US"/>
              <a:t>Information about Africa would appear here.</a:t>
            </a:r>
          </a:p>
        </p:txBody>
      </p:sp>
      <p:sp>
        <p:nvSpPr>
          <p:cNvPr id="2" name="Action Button: Return 1">
            <a:hlinkClick r:id="" action="ppaction://hlinkshowjump?jump=lastslideviewed" highlightClick="1"/>
            <a:extLst>
              <a:ext uri="{FF2B5EF4-FFF2-40B4-BE49-F238E27FC236}">
                <a16:creationId xmlns:a16="http://schemas.microsoft.com/office/drawing/2014/main" id="{3ADCE338-F700-73C5-D812-3B3E355E20E7}"/>
              </a:ext>
            </a:extLst>
          </p:cNvPr>
          <p:cNvSpPr/>
          <p:nvPr/>
        </p:nvSpPr>
        <p:spPr>
          <a:xfrm>
            <a:off x="7620000" y="5943600"/>
            <a:ext cx="1066800" cy="685800"/>
          </a:xfrm>
          <a:prstGeom prst="actionButtonRetur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89444" name="Rectangle 4"/>
          <p:cNvSpPr>
            <a:spLocks noGrp="1" noChangeArrowheads="1"/>
          </p:cNvSpPr>
          <p:nvPr>
            <p:ph type="title"/>
          </p:nvPr>
        </p:nvSpPr>
        <p:spPr/>
        <p:txBody>
          <a:bodyPr/>
          <a:lstStyle/>
          <a:p>
            <a:r>
              <a:rPr lang="en-US" sz="4000"/>
              <a:t>Do we need invisible</a:t>
            </a:r>
            <a:br>
              <a:rPr lang="en-US" sz="4000"/>
            </a:br>
            <a:r>
              <a:rPr lang="en-US" sz="4000"/>
              <a:t>action buttons here?</a:t>
            </a:r>
          </a:p>
        </p:txBody>
      </p:sp>
      <p:sp>
        <p:nvSpPr>
          <p:cNvPr id="189447" name="Text Box 7"/>
          <p:cNvSpPr txBox="1">
            <a:spLocks noChangeArrowheads="1"/>
          </p:cNvSpPr>
          <p:nvPr/>
        </p:nvSpPr>
        <p:spPr bwMode="auto">
          <a:xfrm>
            <a:off x="990600" y="1981200"/>
            <a:ext cx="6858000" cy="1076325"/>
          </a:xfrm>
          <a:prstGeom prst="rect">
            <a:avLst/>
          </a:prstGeom>
          <a:noFill/>
          <a:ln w="9525">
            <a:solidFill>
              <a:schemeClr val="tx1"/>
            </a:solidFill>
            <a:miter lim="800000"/>
            <a:headEnd/>
            <a:tailEnd/>
          </a:ln>
          <a:effectLst/>
        </p:spPr>
        <p:txBody>
          <a:bodyPr>
            <a:spAutoFit/>
          </a:bodyPr>
          <a:lstStyle/>
          <a:p>
            <a:pPr>
              <a:spcBef>
                <a:spcPct val="50000"/>
              </a:spcBef>
            </a:pPr>
            <a:r>
              <a:rPr lang="en-US" sz="3200">
                <a:solidFill>
                  <a:schemeClr val="tx2"/>
                </a:solidFill>
              </a:rPr>
              <a:t>Click a PC key below to learn more about its function:</a:t>
            </a:r>
          </a:p>
        </p:txBody>
      </p:sp>
      <p:pic>
        <p:nvPicPr>
          <p:cNvPr id="2050" name="Picture 2" descr="C:\Documents and Settings\ADMIN\Local Settings\Temporary Internet Files\Content.IE5\3A44ZDUU\MC90043470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3810000"/>
            <a:ext cx="1914525" cy="19462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t="58704" r="39544"/>
          <a:stretch/>
        </p:blipFill>
        <p:spPr>
          <a:xfrm>
            <a:off x="3657600" y="3587969"/>
            <a:ext cx="4648200" cy="239033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91491" name="Rectangle 3"/>
          <p:cNvSpPr>
            <a:spLocks noGrp="1" noChangeArrowheads="1"/>
          </p:cNvSpPr>
          <p:nvPr>
            <p:ph type="title"/>
          </p:nvPr>
        </p:nvSpPr>
        <p:spPr/>
        <p:txBody>
          <a:bodyPr/>
          <a:lstStyle/>
          <a:p>
            <a:r>
              <a:rPr lang="en-US" dirty="0"/>
              <a:t>The “Control” Key</a:t>
            </a:r>
          </a:p>
        </p:txBody>
      </p:sp>
      <p:sp>
        <p:nvSpPr>
          <p:cNvPr id="191492" name="Rectangle 4"/>
          <p:cNvSpPr>
            <a:spLocks noGrp="1" noChangeArrowheads="1"/>
          </p:cNvSpPr>
          <p:nvPr>
            <p:ph type="body" idx="1"/>
          </p:nvPr>
        </p:nvSpPr>
        <p:spPr/>
        <p:txBody>
          <a:bodyPr/>
          <a:lstStyle/>
          <a:p>
            <a:r>
              <a:rPr lang="en-US" dirty="0"/>
              <a:t>The </a:t>
            </a:r>
            <a:r>
              <a:rPr lang="en-US" b="1" dirty="0"/>
              <a:t>Control key</a:t>
            </a:r>
            <a:r>
              <a:rPr lang="en-US" dirty="0"/>
              <a:t> is a modifier key which, when pressed in conjunction with another key, performs a special operation (for example, Ctrl + C ). Similar to the Shift key, the Control key rarely performs any function when pressed by itself.</a:t>
            </a:r>
          </a:p>
        </p:txBody>
      </p:sp>
      <p:sp>
        <p:nvSpPr>
          <p:cNvPr id="2" name="Action Button: Return 1">
            <a:hlinkClick r:id="" action="ppaction://hlinkshowjump?jump=lastslideviewed" highlightClick="1"/>
            <a:extLst>
              <a:ext uri="{FF2B5EF4-FFF2-40B4-BE49-F238E27FC236}">
                <a16:creationId xmlns:a16="http://schemas.microsoft.com/office/drawing/2014/main" id="{6BF69DB1-BE78-0509-E4C2-552F7E251A4A}"/>
              </a:ext>
            </a:extLst>
          </p:cNvPr>
          <p:cNvSpPr/>
          <p:nvPr/>
        </p:nvSpPr>
        <p:spPr>
          <a:xfrm>
            <a:off x="7696200" y="6019800"/>
            <a:ext cx="990600" cy="609600"/>
          </a:xfrm>
          <a:prstGeom prst="actionButtonRetur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a:t>Creating hot spots</a:t>
            </a:r>
            <a:br>
              <a:rPr lang="en-US" dirty="0"/>
            </a:br>
            <a:r>
              <a:rPr lang="en-US" dirty="0"/>
              <a:t>using invisible buttons</a:t>
            </a:r>
          </a:p>
        </p:txBody>
      </p:sp>
      <p:pic>
        <p:nvPicPr>
          <p:cNvPr id="1026" name="Picture 2" descr="C:\Documents and Settings\ADMIN\Local Settings\Temporary Internet Files\Content.IE5\63A0P41X\MC9002925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1752600"/>
            <a:ext cx="3124200" cy="49903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1905000"/>
            <a:ext cx="3048000" cy="1569660"/>
          </a:xfrm>
          <a:prstGeom prst="rect">
            <a:avLst/>
          </a:prstGeom>
          <a:noFill/>
          <a:ln>
            <a:solidFill>
              <a:schemeClr val="tx1"/>
            </a:solidFill>
          </a:ln>
        </p:spPr>
        <p:txBody>
          <a:bodyPr wrap="square" rtlCol="0">
            <a:spAutoFit/>
          </a:bodyPr>
          <a:lstStyle/>
          <a:p>
            <a:r>
              <a:rPr lang="en-US" dirty="0"/>
              <a:t>Click on a hot spot on the microscope graphic to learn more about parts of a microscope.</a:t>
            </a:r>
          </a:p>
        </p:txBody>
      </p:sp>
      <p:sp>
        <p:nvSpPr>
          <p:cNvPr id="3" name="Rectangle 2">
            <a:extLst>
              <a:ext uri="{FF2B5EF4-FFF2-40B4-BE49-F238E27FC236}">
                <a16:creationId xmlns:a16="http://schemas.microsoft.com/office/drawing/2014/main" id="{4D8BA901-C304-B991-514F-13767CFFA654}"/>
              </a:ext>
            </a:extLst>
          </p:cNvPr>
          <p:cNvSpPr/>
          <p:nvPr/>
        </p:nvSpPr>
        <p:spPr>
          <a:xfrm>
            <a:off x="1056968" y="3886200"/>
            <a:ext cx="1676400" cy="1371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8548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Microscopes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383" t="3151" r="2500" b="2498"/>
          <a:stretch/>
        </p:blipFill>
        <p:spPr>
          <a:xfrm>
            <a:off x="596900" y="2159000"/>
            <a:ext cx="3886200" cy="3810000"/>
          </a:xfrm>
          <a:prstGeom prst="rect">
            <a:avLst/>
          </a:prstGeom>
        </p:spPr>
      </p:pic>
      <p:sp>
        <p:nvSpPr>
          <p:cNvPr id="6" name="TextBox 5"/>
          <p:cNvSpPr txBox="1"/>
          <p:nvPr/>
        </p:nvSpPr>
        <p:spPr>
          <a:xfrm>
            <a:off x="4800600" y="2286000"/>
            <a:ext cx="3581400" cy="1569660"/>
          </a:xfrm>
          <a:prstGeom prst="rect">
            <a:avLst/>
          </a:prstGeom>
          <a:noFill/>
        </p:spPr>
        <p:txBody>
          <a:bodyPr wrap="square" rtlCol="0">
            <a:spAutoFit/>
          </a:bodyPr>
          <a:lstStyle/>
          <a:p>
            <a:r>
              <a:rPr lang="en-US" dirty="0"/>
              <a:t>The </a:t>
            </a:r>
            <a:r>
              <a:rPr lang="en-US" b="1" dirty="0"/>
              <a:t>objective</a:t>
            </a:r>
            <a:r>
              <a:rPr lang="en-US" dirty="0"/>
              <a:t> refers to the lenses that can be used to view the slide placed on the </a:t>
            </a:r>
            <a:r>
              <a:rPr lang="en-US" i="1" dirty="0"/>
              <a:t>stage</a:t>
            </a:r>
            <a:r>
              <a:rPr lang="en-US" dirty="0"/>
              <a:t>.</a:t>
            </a:r>
          </a:p>
        </p:txBody>
      </p:sp>
      <p:sp>
        <p:nvSpPr>
          <p:cNvPr id="2" name="Action Button: Return 1">
            <a:hlinkClick r:id="" action="ppaction://hlinkshowjump?jump=lastslideviewed" highlightClick="1"/>
            <a:extLst>
              <a:ext uri="{FF2B5EF4-FFF2-40B4-BE49-F238E27FC236}">
                <a16:creationId xmlns:a16="http://schemas.microsoft.com/office/drawing/2014/main" id="{E67C9D27-6483-D076-BDB1-0637C2661DD1}"/>
              </a:ext>
            </a:extLst>
          </p:cNvPr>
          <p:cNvSpPr/>
          <p:nvPr/>
        </p:nvSpPr>
        <p:spPr>
          <a:xfrm>
            <a:off x="7696200" y="6019800"/>
            <a:ext cx="990600" cy="609600"/>
          </a:xfrm>
          <a:prstGeom prst="actionButtonRetur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1884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14442-0F99-4E92-25A7-21AF21F06315}"/>
              </a:ext>
            </a:extLst>
          </p:cNvPr>
          <p:cNvSpPr>
            <a:spLocks noGrp="1"/>
          </p:cNvSpPr>
          <p:nvPr>
            <p:ph type="ctrTitle"/>
          </p:nvPr>
        </p:nvSpPr>
        <p:spPr/>
        <p:txBody>
          <a:bodyPr/>
          <a:lstStyle/>
          <a:p>
            <a:r>
              <a:rPr lang="en-US" dirty="0"/>
              <a:t>Adding Audio/Video to PowerPoint</a:t>
            </a:r>
          </a:p>
        </p:txBody>
      </p:sp>
      <p:sp>
        <p:nvSpPr>
          <p:cNvPr id="3" name="Subtitle 2">
            <a:extLst>
              <a:ext uri="{FF2B5EF4-FFF2-40B4-BE49-F238E27FC236}">
                <a16:creationId xmlns:a16="http://schemas.microsoft.com/office/drawing/2014/main" id="{B142A74F-399C-FDD5-7DA9-73E3BB8E832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70932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2FA940-51D2-60C5-64BC-B3DA91D4D05F}"/>
              </a:ext>
            </a:extLst>
          </p:cNvPr>
          <p:cNvSpPr>
            <a:spLocks noGrp="1"/>
          </p:cNvSpPr>
          <p:nvPr>
            <p:ph type="title"/>
          </p:nvPr>
        </p:nvSpPr>
        <p:spPr/>
        <p:txBody>
          <a:bodyPr/>
          <a:lstStyle/>
          <a:p>
            <a:r>
              <a:rPr lang="en-US" dirty="0"/>
              <a:t>Video Options</a:t>
            </a:r>
          </a:p>
        </p:txBody>
      </p:sp>
      <p:pic>
        <p:nvPicPr>
          <p:cNvPr id="7" name="Picture 6">
            <a:extLst>
              <a:ext uri="{FF2B5EF4-FFF2-40B4-BE49-F238E27FC236}">
                <a16:creationId xmlns:a16="http://schemas.microsoft.com/office/drawing/2014/main" id="{FE2DE281-6E6A-5E4C-BA97-DB07308652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2167235"/>
            <a:ext cx="8229600" cy="1261765"/>
          </a:xfrm>
          <a:prstGeom prst="rect">
            <a:avLst/>
          </a:prstGeom>
        </p:spPr>
      </p:pic>
    </p:spTree>
    <p:extLst>
      <p:ext uri="{BB962C8B-B14F-4D97-AF65-F5344CB8AC3E}">
        <p14:creationId xmlns:p14="http://schemas.microsoft.com/office/powerpoint/2010/main" val="857382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8DDDE-F3AF-76BB-2B11-BDB5EE3A3B90}"/>
              </a:ext>
            </a:extLst>
          </p:cNvPr>
          <p:cNvSpPr>
            <a:spLocks noGrp="1"/>
          </p:cNvSpPr>
          <p:nvPr>
            <p:ph type="title"/>
          </p:nvPr>
        </p:nvSpPr>
        <p:spPr/>
        <p:txBody>
          <a:bodyPr/>
          <a:lstStyle/>
          <a:p>
            <a:r>
              <a:rPr lang="en-US" dirty="0"/>
              <a:t>Recording Audio on Slides</a:t>
            </a:r>
          </a:p>
        </p:txBody>
      </p:sp>
      <p:pic>
        <p:nvPicPr>
          <p:cNvPr id="3" name="Picture 2">
            <a:extLst>
              <a:ext uri="{FF2B5EF4-FFF2-40B4-BE49-F238E27FC236}">
                <a16:creationId xmlns:a16="http://schemas.microsoft.com/office/drawing/2014/main" id="{6EC6BF0E-A22D-4D6F-E8A9-ABEA276C3367}"/>
              </a:ext>
            </a:extLst>
          </p:cNvPr>
          <p:cNvPicPr>
            <a:picLocks noChangeAspect="1"/>
          </p:cNvPicPr>
          <p:nvPr/>
        </p:nvPicPr>
        <p:blipFill>
          <a:blip r:embed="rId2"/>
          <a:stretch>
            <a:fillRect/>
          </a:stretch>
        </p:blipFill>
        <p:spPr>
          <a:xfrm>
            <a:off x="457200" y="2167235"/>
            <a:ext cx="8229600" cy="1261765"/>
          </a:xfrm>
          <a:prstGeom prst="rect">
            <a:avLst/>
          </a:prstGeom>
        </p:spPr>
      </p:pic>
      <p:sp>
        <p:nvSpPr>
          <p:cNvPr id="4" name="Rectangle 3">
            <a:extLst>
              <a:ext uri="{FF2B5EF4-FFF2-40B4-BE49-F238E27FC236}">
                <a16:creationId xmlns:a16="http://schemas.microsoft.com/office/drawing/2014/main" id="{5B9A7222-A533-F8D0-D536-7A4AB50709E0}"/>
              </a:ext>
            </a:extLst>
          </p:cNvPr>
          <p:cNvSpPr/>
          <p:nvPr/>
        </p:nvSpPr>
        <p:spPr>
          <a:xfrm>
            <a:off x="1676399" y="2438401"/>
            <a:ext cx="1410929" cy="8381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8021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27BF9-0C07-91A4-6AAE-DF9868D423F0}"/>
              </a:ext>
            </a:extLst>
          </p:cNvPr>
          <p:cNvSpPr>
            <a:spLocks noGrp="1"/>
          </p:cNvSpPr>
          <p:nvPr>
            <p:ph type="title"/>
          </p:nvPr>
        </p:nvSpPr>
        <p:spPr/>
        <p:txBody>
          <a:bodyPr/>
          <a:lstStyle/>
          <a:p>
            <a:r>
              <a:rPr lang="en-US" dirty="0"/>
              <a:t>Recording a Video Cameo</a:t>
            </a:r>
          </a:p>
        </p:txBody>
      </p:sp>
      <p:pic>
        <p:nvPicPr>
          <p:cNvPr id="5" name="Picture 4">
            <a:extLst>
              <a:ext uri="{FF2B5EF4-FFF2-40B4-BE49-F238E27FC236}">
                <a16:creationId xmlns:a16="http://schemas.microsoft.com/office/drawing/2014/main" id="{89641528-3D65-6150-66B7-5CE323F3AC1A}"/>
              </a:ext>
            </a:extLst>
          </p:cNvPr>
          <p:cNvPicPr>
            <a:picLocks noChangeAspect="1"/>
          </p:cNvPicPr>
          <p:nvPr/>
        </p:nvPicPr>
        <p:blipFill>
          <a:blip r:embed="rId2"/>
          <a:stretch>
            <a:fillRect/>
          </a:stretch>
        </p:blipFill>
        <p:spPr>
          <a:xfrm>
            <a:off x="6019800" y="3962400"/>
            <a:ext cx="2619741" cy="2495898"/>
          </a:xfrm>
          <a:prstGeom prst="rect">
            <a:avLst/>
          </a:prstGeom>
        </p:spPr>
      </p:pic>
      <p:pic>
        <p:nvPicPr>
          <p:cNvPr id="6" name="Picture 5">
            <a:extLst>
              <a:ext uri="{FF2B5EF4-FFF2-40B4-BE49-F238E27FC236}">
                <a16:creationId xmlns:a16="http://schemas.microsoft.com/office/drawing/2014/main" id="{5E0293C5-3967-AD77-B566-8298ECD8B60D}"/>
              </a:ext>
            </a:extLst>
          </p:cNvPr>
          <p:cNvPicPr>
            <a:picLocks noChangeAspect="1"/>
          </p:cNvPicPr>
          <p:nvPr/>
        </p:nvPicPr>
        <p:blipFill>
          <a:blip r:embed="rId3"/>
          <a:stretch>
            <a:fillRect/>
          </a:stretch>
        </p:blipFill>
        <p:spPr>
          <a:xfrm>
            <a:off x="457200" y="2167235"/>
            <a:ext cx="8229600" cy="1261765"/>
          </a:xfrm>
          <a:prstGeom prst="rect">
            <a:avLst/>
          </a:prstGeom>
        </p:spPr>
      </p:pic>
      <p:sp>
        <p:nvSpPr>
          <p:cNvPr id="7" name="Rectangle 6">
            <a:extLst>
              <a:ext uri="{FF2B5EF4-FFF2-40B4-BE49-F238E27FC236}">
                <a16:creationId xmlns:a16="http://schemas.microsoft.com/office/drawing/2014/main" id="{DCCF6AB5-0996-0DC2-71B9-698E7E4E20EE}"/>
              </a:ext>
            </a:extLst>
          </p:cNvPr>
          <p:cNvSpPr/>
          <p:nvPr/>
        </p:nvSpPr>
        <p:spPr>
          <a:xfrm>
            <a:off x="457200" y="2438400"/>
            <a:ext cx="1219200" cy="126176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968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8DDDE-F3AF-76BB-2B11-BDB5EE3A3B90}"/>
              </a:ext>
            </a:extLst>
          </p:cNvPr>
          <p:cNvSpPr>
            <a:spLocks noGrp="1"/>
          </p:cNvSpPr>
          <p:nvPr>
            <p:ph type="title"/>
          </p:nvPr>
        </p:nvSpPr>
        <p:spPr/>
        <p:txBody>
          <a:bodyPr/>
          <a:lstStyle/>
          <a:p>
            <a:r>
              <a:rPr lang="en-US" dirty="0"/>
              <a:t>Screen Recording</a:t>
            </a:r>
          </a:p>
        </p:txBody>
      </p:sp>
      <p:pic>
        <p:nvPicPr>
          <p:cNvPr id="3" name="Picture 2">
            <a:extLst>
              <a:ext uri="{FF2B5EF4-FFF2-40B4-BE49-F238E27FC236}">
                <a16:creationId xmlns:a16="http://schemas.microsoft.com/office/drawing/2014/main" id="{6EC6BF0E-A22D-4D6F-E8A9-ABEA276C3367}"/>
              </a:ext>
            </a:extLst>
          </p:cNvPr>
          <p:cNvPicPr>
            <a:picLocks noChangeAspect="1"/>
          </p:cNvPicPr>
          <p:nvPr/>
        </p:nvPicPr>
        <p:blipFill>
          <a:blip r:embed="rId2"/>
          <a:stretch>
            <a:fillRect/>
          </a:stretch>
        </p:blipFill>
        <p:spPr>
          <a:xfrm>
            <a:off x="457200" y="1752600"/>
            <a:ext cx="8229600" cy="1261765"/>
          </a:xfrm>
          <a:prstGeom prst="rect">
            <a:avLst/>
          </a:prstGeom>
        </p:spPr>
      </p:pic>
      <p:sp>
        <p:nvSpPr>
          <p:cNvPr id="4" name="Rectangle 3">
            <a:extLst>
              <a:ext uri="{FF2B5EF4-FFF2-40B4-BE49-F238E27FC236}">
                <a16:creationId xmlns:a16="http://schemas.microsoft.com/office/drawing/2014/main" id="{5B9A7222-A533-F8D0-D536-7A4AB50709E0}"/>
              </a:ext>
            </a:extLst>
          </p:cNvPr>
          <p:cNvSpPr/>
          <p:nvPr/>
        </p:nvSpPr>
        <p:spPr>
          <a:xfrm>
            <a:off x="3048001" y="2023766"/>
            <a:ext cx="685800" cy="8381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0351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CC9B-0EDD-F9FE-C06B-8F40C3DD0F9C}"/>
              </a:ext>
            </a:extLst>
          </p:cNvPr>
          <p:cNvSpPr>
            <a:spLocks noGrp="1"/>
          </p:cNvSpPr>
          <p:nvPr>
            <p:ph type="title"/>
          </p:nvPr>
        </p:nvSpPr>
        <p:spPr>
          <a:xfrm>
            <a:off x="685800" y="76200"/>
            <a:ext cx="7772400" cy="1143000"/>
          </a:xfrm>
        </p:spPr>
        <p:txBody>
          <a:bodyPr/>
          <a:lstStyle/>
          <a:p>
            <a:r>
              <a:rPr lang="en-US" dirty="0"/>
              <a:t>Saving a Video</a:t>
            </a:r>
          </a:p>
        </p:txBody>
      </p:sp>
      <p:pic>
        <p:nvPicPr>
          <p:cNvPr id="4" name="Picture 3">
            <a:extLst>
              <a:ext uri="{FF2B5EF4-FFF2-40B4-BE49-F238E27FC236}">
                <a16:creationId xmlns:a16="http://schemas.microsoft.com/office/drawing/2014/main" id="{2945216F-850E-993B-5054-82153747035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05000" y="1169376"/>
            <a:ext cx="5334000" cy="5231424"/>
          </a:xfrm>
          <a:prstGeom prst="rect">
            <a:avLst/>
          </a:prstGeom>
        </p:spPr>
      </p:pic>
      <p:sp>
        <p:nvSpPr>
          <p:cNvPr id="5" name="Rectangle 4">
            <a:extLst>
              <a:ext uri="{FF2B5EF4-FFF2-40B4-BE49-F238E27FC236}">
                <a16:creationId xmlns:a16="http://schemas.microsoft.com/office/drawing/2014/main" id="{3B6CFA73-4027-EFBA-9F78-D217EBD47CC8}"/>
              </a:ext>
            </a:extLst>
          </p:cNvPr>
          <p:cNvSpPr/>
          <p:nvPr/>
        </p:nvSpPr>
        <p:spPr>
          <a:xfrm>
            <a:off x="4648200" y="4419599"/>
            <a:ext cx="2819400" cy="30480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peech Bubble: Rectangle with Corners Rounded 2">
            <a:extLst>
              <a:ext uri="{FF2B5EF4-FFF2-40B4-BE49-F238E27FC236}">
                <a16:creationId xmlns:a16="http://schemas.microsoft.com/office/drawing/2014/main" id="{58A630B6-3446-7524-7CD8-4309E06D12DE}"/>
              </a:ext>
            </a:extLst>
          </p:cNvPr>
          <p:cNvSpPr/>
          <p:nvPr/>
        </p:nvSpPr>
        <p:spPr>
          <a:xfrm>
            <a:off x="2133600" y="5029200"/>
            <a:ext cx="2057400" cy="1371600"/>
          </a:xfrm>
          <a:prstGeom prst="wedgeRoundRectCallout">
            <a:avLst>
              <a:gd name="adj1" fmla="val 68974"/>
              <a:gd name="adj2" fmla="val -7871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Select save as an mpeg-4 video.</a:t>
            </a:r>
          </a:p>
        </p:txBody>
      </p:sp>
    </p:spTree>
    <p:extLst>
      <p:ext uri="{BB962C8B-B14F-4D97-AF65-F5344CB8AC3E}">
        <p14:creationId xmlns:p14="http://schemas.microsoft.com/office/powerpoint/2010/main" val="41775184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sz="4000"/>
              <a:t>Review:</a:t>
            </a:r>
            <a:br>
              <a:rPr lang="en-US" sz="4000"/>
            </a:br>
            <a:r>
              <a:rPr lang="en-US" sz="4000"/>
              <a:t>Action Buttons</a:t>
            </a:r>
          </a:p>
        </p:txBody>
      </p:sp>
      <p:sp>
        <p:nvSpPr>
          <p:cNvPr id="195587" name="Rectangle 3"/>
          <p:cNvSpPr>
            <a:spLocks noGrp="1" noChangeArrowheads="1"/>
          </p:cNvSpPr>
          <p:nvPr>
            <p:ph type="body" idx="1"/>
          </p:nvPr>
        </p:nvSpPr>
        <p:spPr/>
        <p:txBody>
          <a:bodyPr/>
          <a:lstStyle/>
          <a:p>
            <a:pPr>
              <a:lnSpc>
                <a:spcPct val="90000"/>
              </a:lnSpc>
            </a:pPr>
            <a:r>
              <a:rPr lang="en-US" dirty="0"/>
              <a:t>Action buttons:</a:t>
            </a:r>
          </a:p>
          <a:p>
            <a:pPr lvl="1">
              <a:lnSpc>
                <a:spcPct val="90000"/>
              </a:lnSpc>
            </a:pPr>
            <a:r>
              <a:rPr lang="en-US" dirty="0"/>
              <a:t>Navigate to a particular URL.</a:t>
            </a:r>
          </a:p>
          <a:p>
            <a:pPr lvl="1">
              <a:lnSpc>
                <a:spcPct val="90000"/>
              </a:lnSpc>
            </a:pPr>
            <a:r>
              <a:rPr lang="en-US" dirty="0"/>
              <a:t>Navigate to a particular slide.</a:t>
            </a:r>
          </a:p>
          <a:p>
            <a:pPr lvl="1">
              <a:lnSpc>
                <a:spcPct val="90000"/>
              </a:lnSpc>
            </a:pPr>
            <a:r>
              <a:rPr lang="en-US" dirty="0"/>
              <a:t>Open a file or program.</a:t>
            </a:r>
          </a:p>
          <a:p>
            <a:pPr lvl="1">
              <a:lnSpc>
                <a:spcPct val="90000"/>
              </a:lnSpc>
            </a:pPr>
            <a:r>
              <a:rPr lang="en-US" dirty="0"/>
              <a:t>Play a sound (mouse click OR mouse over).</a:t>
            </a:r>
          </a:p>
          <a:p>
            <a:pPr>
              <a:lnSpc>
                <a:spcPct val="90000"/>
              </a:lnSpc>
            </a:pPr>
            <a:r>
              <a:rPr lang="en-US" dirty="0"/>
              <a:t>Invisible action buttons</a:t>
            </a:r>
          </a:p>
          <a:p>
            <a:pPr>
              <a:lnSpc>
                <a:spcPct val="90000"/>
              </a:lnSpc>
            </a:pPr>
            <a:r>
              <a:rPr lang="en-US" dirty="0"/>
              <a:t>Apply action settings to other objects (graphics or text boxes).</a:t>
            </a:r>
          </a:p>
          <a:p>
            <a:pPr>
              <a:lnSpc>
                <a:spcPct val="90000"/>
              </a:lnSpc>
            </a:pPr>
            <a:r>
              <a:rPr lang="en-US" dirty="0"/>
              <a:t>Add audio or video, and save as a video.</a:t>
            </a:r>
          </a:p>
        </p:txBody>
      </p:sp>
    </p:spTree>
  </p:cSld>
  <p:clrMapOvr>
    <a:masterClrMapping/>
  </p:clrMapOvr>
</p:sld>
</file>

<file path=ppt/theme/theme1.xml><?xml version="1.0" encoding="utf-8"?>
<a:theme xmlns:a="http://schemas.openxmlformats.org/drawingml/2006/main" name="Default Design">
  <a:themeElements>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2601</TotalTime>
  <Words>1150</Words>
  <Application>Microsoft Office PowerPoint</Application>
  <PresentationFormat>Letter Paper (8.5x11 in)</PresentationFormat>
  <Paragraphs>134</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Helvetica Neue</vt:lpstr>
      <vt:lpstr>Times New Roman</vt:lpstr>
      <vt:lpstr>Default Design</vt:lpstr>
      <vt:lpstr>Using Action Buttons and Action Settings</vt:lpstr>
      <vt:lpstr>What can action buttons do?</vt:lpstr>
      <vt:lpstr>With action buttons you can…</vt:lpstr>
      <vt:lpstr>Create an action button</vt:lpstr>
      <vt:lpstr>Navigate to Another Slide</vt:lpstr>
      <vt:lpstr>Navigate to Another Slide</vt:lpstr>
      <vt:lpstr>Navigate to Web Site</vt:lpstr>
      <vt:lpstr>Change settings after-the-fact</vt:lpstr>
      <vt:lpstr>Caution</vt:lpstr>
      <vt:lpstr>Open a Word Document</vt:lpstr>
      <vt:lpstr>Open Another PowerPoint File</vt:lpstr>
      <vt:lpstr>Link to a Video</vt:lpstr>
      <vt:lpstr>Embed a Video</vt:lpstr>
      <vt:lpstr>Embed a Video</vt:lpstr>
      <vt:lpstr>Google Slides: Embed a Video</vt:lpstr>
      <vt:lpstr>Play a Sound</vt:lpstr>
      <vt:lpstr>Sound Effects</vt:lpstr>
      <vt:lpstr>“Mouse over” buttons</vt:lpstr>
      <vt:lpstr>“Mouse over” objects</vt:lpstr>
      <vt:lpstr>“Mouse over” objects</vt:lpstr>
      <vt:lpstr>“Mouse over” objects</vt:lpstr>
      <vt:lpstr>Feedback Screen</vt:lpstr>
      <vt:lpstr>Feedback Screen</vt:lpstr>
      <vt:lpstr>Shapes and Links in Google Slides</vt:lpstr>
      <vt:lpstr>Rollover Graphic/Information</vt:lpstr>
      <vt:lpstr>Rollover Graphic/Information</vt:lpstr>
      <vt:lpstr>Compare: Triggered Animations</vt:lpstr>
      <vt:lpstr>Working with Invisible Action Buttons</vt:lpstr>
      <vt:lpstr>Creating invisible action buttons</vt:lpstr>
      <vt:lpstr>Creating hot spots using invisible buttons </vt:lpstr>
      <vt:lpstr>Learn About North America</vt:lpstr>
      <vt:lpstr>Learn About South America</vt:lpstr>
      <vt:lpstr>Learn About Africa</vt:lpstr>
      <vt:lpstr>Do we need invisible action buttons here?</vt:lpstr>
      <vt:lpstr>The “Control” Key</vt:lpstr>
      <vt:lpstr>Creating hot spots using invisible buttons</vt:lpstr>
      <vt:lpstr>Microscopes</vt:lpstr>
      <vt:lpstr>Adding Audio/Video to PowerPoint</vt:lpstr>
      <vt:lpstr>Video Options</vt:lpstr>
      <vt:lpstr>Recording Audio on Slides</vt:lpstr>
      <vt:lpstr>Recording a Video Cameo</vt:lpstr>
      <vt:lpstr>Screen Recording</vt:lpstr>
      <vt:lpstr>Saving a Video</vt:lpstr>
      <vt:lpstr>Review: Action Buttons</vt:lpstr>
    </vt:vector>
  </TitlesOfParts>
  <Company>College Misericordia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Activity</dc:title>
  <dc:creator>Dr. Stephen L. Broskoske</dc:creator>
  <cp:lastModifiedBy>Steve_and_Kim Broskoske</cp:lastModifiedBy>
  <cp:revision>126</cp:revision>
  <dcterms:created xsi:type="dcterms:W3CDTF">1999-06-21T15:29:59Z</dcterms:created>
  <dcterms:modified xsi:type="dcterms:W3CDTF">2024-10-28T13:24:21Z</dcterms:modified>
</cp:coreProperties>
</file>