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2" r:id="rId3"/>
    <p:sldId id="263" r:id="rId4"/>
    <p:sldId id="261" r:id="rId5"/>
    <p:sldId id="283" r:id="rId6"/>
    <p:sldId id="266" r:id="rId7"/>
    <p:sldId id="273" r:id="rId8"/>
    <p:sldId id="269" r:id="rId9"/>
    <p:sldId id="270" r:id="rId10"/>
    <p:sldId id="281" r:id="rId11"/>
    <p:sldId id="282" r:id="rId12"/>
    <p:sldId id="284" r:id="rId13"/>
    <p:sldId id="274" r:id="rId14"/>
    <p:sldId id="264" r:id="rId15"/>
    <p:sldId id="256" r:id="rId16"/>
    <p:sldId id="257" r:id="rId17"/>
    <p:sldId id="279" r:id="rId18"/>
    <p:sldId id="289" r:id="rId19"/>
    <p:sldId id="280" r:id="rId20"/>
    <p:sldId id="258" r:id="rId21"/>
    <p:sldId id="285" r:id="rId22"/>
    <p:sldId id="288" r:id="rId23"/>
    <p:sldId id="287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DDDDDD"/>
    <a:srgbClr val="C3BE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4699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8D05B-2D8D-445F-B01D-277537170C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0BEA4-1DE0-4D00-91D8-A2F84E6B1B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0B4FC-9B4D-48A8-AB39-093FE78B94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2E835-8394-4E05-83BF-154F585AD9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8D779-A7B9-4D67-90D8-1C0D270C82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9AE98-6D1E-43F5-8F9B-C8F0E1334D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FC4E99-9FE6-45CB-AAE3-C90CFD9307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11EAD-D82B-4BBF-AF51-348A7C50AC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5D0D5-9899-44AA-8DF5-6FC74B8EB5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5732A-BF97-4CB0-88F7-FB7BE77A9C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B446-B3B9-458F-BB61-6DBC2B65F2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91F22536-2C3F-4DB3-9199-7C36F4B75737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1203E43F-34CD-4432-A8BC-53B7B4BB6906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84699DC3-7FBA-4D3B-88EE-430EA36730CA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27F75329-EF35-42B3-8869-DA295F73AC72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EA3899CE-B227-46F4-AD00-C6E947FAC64F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14763A5-DA7C-41D1-9E59-74F2D23736F1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2A207B87-F2E4-4C9D-AAE4-2B3DFB083B2A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4F4D6FA-9958-4AA9-8721-70F7BD8BAFE3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9D072644-9190-479B-B013-D617C9E867F9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29831BF-8161-454C-A767-D12A35BEE0ED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C2B27917-D370-415B-A93B-6681E5D5DE46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F4DA2C8-CC9F-4DC3-8469-EA9DBE5AB978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38921178-F9D5-4C80-AB81-E69D691B91EF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8DA032-FB30-4F85-9D7F-928A0FA0715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3C1452E8-FE01-4942-B0BF-7B8EACA2AB34}" type="slidenum">
              <a:rPr lang="en-US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yconet.wordpress.com/tag/servidor-ftp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sericordia.edu/users/ted121/resources/APAtemplate.do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Downloading Files Using FTP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Dr. Steve Broskoske</a:t>
            </a:r>
            <a:br>
              <a:rPr lang="en-US"/>
            </a:br>
            <a:r>
              <a:rPr lang="en-US"/>
              <a:t>Misericordia University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3B8EB-1CB7-4396-A76E-25CD7B71EF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715000" y="4736937"/>
            <a:ext cx="3149600" cy="21022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FTP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90800"/>
          </a:xfrm>
        </p:spPr>
        <p:txBody>
          <a:bodyPr/>
          <a:lstStyle/>
          <a:p>
            <a:r>
              <a:rPr lang="en-US" b="1" dirty="0"/>
              <a:t>What does FTP mean?</a:t>
            </a:r>
            <a:br>
              <a:rPr lang="en-US" dirty="0"/>
            </a:br>
            <a:r>
              <a:rPr lang="en-US" i="1" dirty="0"/>
              <a:t>FTP</a:t>
            </a:r>
            <a:r>
              <a:rPr lang="en-US" dirty="0"/>
              <a:t> stands for file transfer protocol. FTP refers to the ability to transfer files from a computer on the Internet (including the Cloud) to your device.</a:t>
            </a:r>
          </a:p>
        </p:txBody>
      </p:sp>
      <p:sp>
        <p:nvSpPr>
          <p:cNvPr id="2" name="Up Arrow 1"/>
          <p:cNvSpPr/>
          <p:nvPr/>
        </p:nvSpPr>
        <p:spPr>
          <a:xfrm>
            <a:off x="5105400" y="4800600"/>
            <a:ext cx="762000" cy="1752600"/>
          </a:xfrm>
          <a:prstGeom prst="upArrow">
            <a:avLst/>
          </a:prstGeom>
          <a:solidFill>
            <a:srgbClr val="FF9933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867400" y="480060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Upload</a:t>
            </a:r>
            <a:r>
              <a:rPr lang="en-US" dirty="0"/>
              <a:t>: Transfer files from your device to a server online or a cloud account.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4800600"/>
            <a:ext cx="289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Download</a:t>
            </a:r>
            <a:r>
              <a:rPr lang="en-US" dirty="0"/>
              <a:t>: Transfer files from a server online or a cloud account to your device.</a:t>
            </a:r>
          </a:p>
        </p:txBody>
      </p:sp>
      <p:sp>
        <p:nvSpPr>
          <p:cNvPr id="7" name="Up Arrow 6"/>
          <p:cNvSpPr/>
          <p:nvPr/>
        </p:nvSpPr>
        <p:spPr>
          <a:xfrm rot="10800000">
            <a:off x="762000" y="4800600"/>
            <a:ext cx="762000" cy="1752600"/>
          </a:xfrm>
          <a:prstGeom prst="upArrow">
            <a:avLst/>
          </a:prstGeom>
          <a:solidFill>
            <a:srgbClr val="FF9933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3124200"/>
            <a:ext cx="5715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Files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371600"/>
          </a:xfrm>
        </p:spPr>
        <p:txBody>
          <a:bodyPr/>
          <a:lstStyle/>
          <a:p>
            <a:r>
              <a:rPr lang="en-US" dirty="0"/>
              <a:t>How do you tell the difference between a standard link and a download link?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hlinkClick r:id="rId3"/>
              </a:rPr>
              <a:t>WordDocument.docx</a:t>
            </a:r>
            <a:r>
              <a:rPr lang="en-US" dirty="0"/>
              <a:t> (35 Kb)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07" y="3429000"/>
            <a:ext cx="619125" cy="5827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096000"/>
            <a:ext cx="76962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http://www.misericordia.edu/users/ted121/resources/APAtemplate.doc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57200" y="4931229"/>
            <a:ext cx="1981200" cy="631371"/>
          </a:xfrm>
          <a:prstGeom prst="wedgeRoundRectCallout">
            <a:avLst>
              <a:gd name="adj1" fmla="val -3816"/>
              <a:gd name="adj2" fmla="val -244273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An icon may be used.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667000" y="4876800"/>
            <a:ext cx="2209800" cy="631371"/>
          </a:xfrm>
          <a:prstGeom prst="wedgeRoundRectCallout">
            <a:avLst>
              <a:gd name="adj1" fmla="val -8250"/>
              <a:gd name="adj2" fmla="val -195997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Link may display filename.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486400" y="4931229"/>
            <a:ext cx="1600200" cy="631371"/>
          </a:xfrm>
          <a:prstGeom prst="wedgeRoundRectCallout">
            <a:avLst>
              <a:gd name="adj1" fmla="val -9311"/>
              <a:gd name="adj2" fmla="val -209790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File size may be shown.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7315200" y="2819400"/>
            <a:ext cx="1600200" cy="2209800"/>
          </a:xfrm>
          <a:prstGeom prst="wedgeRoundRectCallout">
            <a:avLst>
              <a:gd name="adj1" fmla="val -59651"/>
              <a:gd name="adj2" fmla="val 95875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File name will be displayed in bottom of browser.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752600"/>
          </a:xfrm>
        </p:spPr>
        <p:txBody>
          <a:bodyPr/>
          <a:lstStyle/>
          <a:p>
            <a:r>
              <a:rPr lang="en-US" sz="2800" dirty="0"/>
              <a:t>What does a Web page file look like?</a:t>
            </a:r>
          </a:p>
          <a:p>
            <a:pPr lvl="1"/>
            <a:r>
              <a:rPr lang="en-US" sz="2400" dirty="0"/>
              <a:t>Filename ends in .html OR .</a:t>
            </a:r>
            <a:r>
              <a:rPr lang="en-US" sz="2400" dirty="0" err="1"/>
              <a:t>htm</a:t>
            </a:r>
            <a:endParaRPr lang="en-US" sz="2400" dirty="0"/>
          </a:p>
          <a:p>
            <a:r>
              <a:rPr lang="en-US" sz="2800" dirty="0"/>
              <a:t>What do other files look like?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276600"/>
            <a:ext cx="3276600" cy="2743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filename.docx</a:t>
            </a:r>
          </a:p>
          <a:p>
            <a:pPr lvl="1"/>
            <a:r>
              <a:rPr lang="en-US" sz="2000" kern="0" dirty="0">
                <a:solidFill>
                  <a:srgbClr val="C00000"/>
                </a:solidFill>
              </a:rPr>
              <a:t>Word documents</a:t>
            </a:r>
          </a:p>
          <a:p>
            <a:r>
              <a:rPr lang="en-US" sz="2400" kern="0" dirty="0"/>
              <a:t>filename.xlsx</a:t>
            </a:r>
          </a:p>
          <a:p>
            <a:pPr lvl="1"/>
            <a:r>
              <a:rPr lang="en-US" sz="2000" kern="0" dirty="0">
                <a:solidFill>
                  <a:srgbClr val="C00000"/>
                </a:solidFill>
              </a:rPr>
              <a:t>Excel spreadsheets</a:t>
            </a:r>
          </a:p>
          <a:p>
            <a:r>
              <a:rPr lang="en-US" sz="2400" kern="0" dirty="0"/>
              <a:t>filename.pptx</a:t>
            </a:r>
          </a:p>
          <a:p>
            <a:pPr lvl="1"/>
            <a:r>
              <a:rPr lang="en-US" sz="2000" kern="0" dirty="0">
                <a:solidFill>
                  <a:srgbClr val="C00000"/>
                </a:solidFill>
              </a:rPr>
              <a:t>PowerPoint files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648200" y="3276600"/>
            <a:ext cx="3810000" cy="2743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err="1"/>
              <a:t>filname.mdbx</a:t>
            </a:r>
            <a:endParaRPr lang="en-US" sz="2400" kern="0" dirty="0"/>
          </a:p>
          <a:p>
            <a:pPr lvl="1"/>
            <a:r>
              <a:rPr lang="en-US" sz="2000" kern="0" dirty="0">
                <a:solidFill>
                  <a:srgbClr val="C00000"/>
                </a:solidFill>
              </a:rPr>
              <a:t>Access database files</a:t>
            </a:r>
          </a:p>
          <a:p>
            <a:r>
              <a:rPr lang="en-US" sz="2400" kern="0" dirty="0"/>
              <a:t>filename.jpg OR .gif</a:t>
            </a:r>
          </a:p>
          <a:p>
            <a:pPr lvl="1"/>
            <a:r>
              <a:rPr lang="en-US" sz="2000" kern="0" dirty="0">
                <a:solidFill>
                  <a:srgbClr val="C00000"/>
                </a:solidFill>
              </a:rPr>
              <a:t>graphics/pictures</a:t>
            </a:r>
          </a:p>
          <a:p>
            <a:r>
              <a:rPr lang="en-US" sz="2400" kern="0" dirty="0"/>
              <a:t>filename.wav</a:t>
            </a:r>
          </a:p>
          <a:p>
            <a:pPr lvl="1"/>
            <a:r>
              <a:rPr lang="en-US" sz="2000" kern="0" dirty="0">
                <a:solidFill>
                  <a:srgbClr val="C00000"/>
                </a:solidFill>
              </a:rPr>
              <a:t>sound file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7400" y="2209800"/>
            <a:ext cx="259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204413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/>
              <a:t>Understanding Digital Storage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Digital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to understand a little bit about digital storage.</a:t>
            </a:r>
          </a:p>
          <a:p>
            <a:r>
              <a:rPr lang="en-US" dirty="0"/>
              <a:t>Many e-mail clients, Web sites, and digital communication tools specify limits:</a:t>
            </a:r>
          </a:p>
          <a:p>
            <a:pPr lvl="1"/>
            <a:r>
              <a:rPr lang="en-US" sz="2400" dirty="0"/>
              <a:t>Amount of storage space allowed.</a:t>
            </a:r>
          </a:p>
          <a:p>
            <a:pPr lvl="1"/>
            <a:r>
              <a:rPr lang="en-US" sz="2400" dirty="0"/>
              <a:t>Maximum file size allowed to transfer/send/post.</a:t>
            </a:r>
          </a:p>
          <a:p>
            <a:pPr lvl="1"/>
            <a:r>
              <a:rPr lang="en-US" sz="2400" dirty="0"/>
              <a:t>Maximum file size allowed per attachment in e-mail.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Understanding Digital Storage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byte</a:t>
            </a:r>
            <a:r>
              <a:rPr lang="en-US" dirty="0"/>
              <a:t> (binary digit) of information is roughly the amount of storage needed to store 1 character when typing.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533400" y="3588447"/>
            <a:ext cx="7772400" cy="650875"/>
          </a:xfrm>
          <a:prstGeom prst="rect">
            <a:avLst/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>
            <a:spAutoFit/>
            <a:flatTx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3600" kern="1200">
                <a:solidFill>
                  <a:srgbClr val="FFFF99"/>
                </a:solidFill>
                <a:latin typeface="Times New Roman" pitchFamily="18" charset="0"/>
                <a:ea typeface="+mn-ea"/>
                <a:cs typeface="+mn-cs"/>
              </a:rPr>
              <a:t>The eager student arrived in class early.</a:t>
            </a:r>
            <a:r>
              <a:rPr lang="en-US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2247900" y="4747090"/>
            <a:ext cx="4343400" cy="1905000"/>
          </a:xfrm>
          <a:prstGeom prst="wedgeRectCallout">
            <a:avLst>
              <a:gd name="adj1" fmla="val 5014"/>
              <a:gd name="adj2" fmla="val -75065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This computer plain text file consists of approximately</a:t>
            </a:r>
            <a:br>
              <a:rPr lang="en-US" sz="2800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en-US" sz="2800" b="1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41 bytes </a:t>
            </a:r>
            <a:r>
              <a:rPr lang="en-US" sz="2800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of information, one byte for each character.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Understanding the</a:t>
            </a:r>
            <a:br>
              <a:rPr lang="en-US" dirty="0"/>
            </a:br>
            <a:r>
              <a:rPr lang="en-US" dirty="0"/>
              <a:t>Measurement System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Remember the Metric system?</a:t>
            </a:r>
          </a:p>
          <a:p>
            <a:pPr lvl="1" eaLnBrk="1" hangingPunct="1"/>
            <a:r>
              <a:rPr lang="en-US" dirty="0"/>
              <a:t>Kilo (means 1,000)</a:t>
            </a:r>
          </a:p>
          <a:p>
            <a:pPr lvl="1" eaLnBrk="1" hangingPunct="1"/>
            <a:r>
              <a:rPr lang="en-US" dirty="0"/>
              <a:t>Mega (means 1,000,000)</a:t>
            </a:r>
          </a:p>
          <a:p>
            <a:pPr lvl="1" eaLnBrk="1" hangingPunct="1"/>
            <a:r>
              <a:rPr lang="en-US" dirty="0"/>
              <a:t>Giga (means 1,000,000,000)</a:t>
            </a:r>
          </a:p>
          <a:p>
            <a:pPr eaLnBrk="1" hangingPunct="1"/>
            <a:r>
              <a:rPr lang="en-US" dirty="0"/>
              <a:t>And a newer one:</a:t>
            </a:r>
          </a:p>
          <a:p>
            <a:pPr lvl="1" eaLnBrk="1" hangingPunct="1"/>
            <a:r>
              <a:rPr lang="en-US" dirty="0" err="1"/>
              <a:t>Tera</a:t>
            </a:r>
            <a:r>
              <a:rPr lang="en-US" dirty="0"/>
              <a:t> (means 1,000,000,000,000)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Desktop Folder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/>
              <a:t>Where do downloaded files go?</a:t>
            </a:r>
          </a:p>
          <a:p>
            <a:pPr lvl="1"/>
            <a:r>
              <a:rPr lang="en-US" u="sng" dirty="0"/>
              <a:t>Left-click</a:t>
            </a:r>
            <a:r>
              <a:rPr lang="en-US" dirty="0"/>
              <a:t>: Download folder.</a:t>
            </a:r>
          </a:p>
          <a:p>
            <a:pPr lvl="1"/>
            <a:r>
              <a:rPr lang="en-US" u="sng" dirty="0"/>
              <a:t>Right-click</a:t>
            </a:r>
            <a:r>
              <a:rPr lang="en-US" dirty="0"/>
              <a:t>: Specify a location, such as a personal folder on the desktop, a stick, or cloud storage (such as </a:t>
            </a:r>
            <a:r>
              <a:rPr lang="en-US" dirty="0" err="1"/>
              <a:t>DropBox</a:t>
            </a:r>
            <a:r>
              <a:rPr lang="en-US" dirty="0"/>
              <a:t>).</a:t>
            </a:r>
          </a:p>
          <a:p>
            <a:r>
              <a:rPr lang="en-US" dirty="0"/>
              <a:t>Create a personal folder on desktop/stick/cloud:</a:t>
            </a:r>
          </a:p>
          <a:p>
            <a:pPr lvl="1"/>
            <a:r>
              <a:rPr lang="en-US" dirty="0"/>
              <a:t>Find a blank area on the desktop.</a:t>
            </a:r>
          </a:p>
          <a:p>
            <a:pPr lvl="1"/>
            <a:r>
              <a:rPr lang="en-US" dirty="0"/>
              <a:t>Right-click and select </a:t>
            </a:r>
            <a:r>
              <a:rPr lang="en-US" i="1" dirty="0"/>
              <a:t>new—folder</a:t>
            </a:r>
            <a:r>
              <a:rPr lang="en-US" dirty="0"/>
              <a:t>.</a:t>
            </a:r>
          </a:p>
        </p:txBody>
      </p:sp>
      <p:pic>
        <p:nvPicPr>
          <p:cNvPr id="1026" name="Picture 2" descr="C:\Users\sbroskos\AppData\Local\Microsoft\Windows\Temporary Internet Files\Content.IE5\IK7SR8PX\MC900433853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953000"/>
            <a:ext cx="1828572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644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Files on Lab 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sz="2800" dirty="0"/>
              <a:t>Computers in this lab will not purposely erase any files you save. Some labs and any devices you borrow from the library utilize a thaw drive.</a:t>
            </a:r>
          </a:p>
          <a:p>
            <a:r>
              <a:rPr lang="en-US" sz="2800" dirty="0"/>
              <a:t>You may want to purchase a USB thumb drive to save files you work on OR save to a cloud account (such as </a:t>
            </a:r>
            <a:r>
              <a:rPr lang="en-US" sz="2800" dirty="0" err="1"/>
              <a:t>DropBox</a:t>
            </a:r>
            <a:r>
              <a:rPr lang="en-US" sz="2800" dirty="0"/>
              <a:t> or Google Drive).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17571"/>
            <a:ext cx="2942476" cy="21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85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create a folder on desktop/stick/cloud.</a:t>
            </a:r>
          </a:p>
          <a:p>
            <a:r>
              <a:rPr lang="en-US" dirty="0"/>
              <a:t>Let’s download some files. </a:t>
            </a:r>
          </a:p>
        </p:txBody>
      </p:sp>
    </p:spTree>
    <p:extLst>
      <p:ext uri="{BB962C8B-B14F-4D97-AF65-F5344CB8AC3E}">
        <p14:creationId xmlns:p14="http://schemas.microsoft.com/office/powerpoint/2010/main" val="3560593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 Special File Types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Zip Files?</a:t>
            </a:r>
          </a:p>
        </p:txBody>
      </p:sp>
      <p:pic>
        <p:nvPicPr>
          <p:cNvPr id="13315" name="Picture 3" descr="bd00141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124200"/>
            <a:ext cx="2549525" cy="2590800"/>
          </a:xfrm>
          <a:prstGeom prst="rect">
            <a:avLst/>
          </a:prstGeom>
          <a:noFill/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69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To go on a trip, how do you prepare your clothes?</a:t>
            </a:r>
          </a:p>
        </p:txBody>
      </p:sp>
      <p:pic>
        <p:nvPicPr>
          <p:cNvPr id="13317" name="Picture 5" descr="bd05147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5356225"/>
            <a:ext cx="1219200" cy="792163"/>
          </a:xfrm>
          <a:prstGeom prst="rect">
            <a:avLst/>
          </a:prstGeom>
          <a:noFill/>
        </p:spPr>
      </p:pic>
      <p:pic>
        <p:nvPicPr>
          <p:cNvPr id="13318" name="Picture 6" descr="bd07442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2775" y="3276600"/>
            <a:ext cx="1439863" cy="2133600"/>
          </a:xfrm>
          <a:prstGeom prst="rect">
            <a:avLst/>
          </a:prstGeom>
          <a:noFill/>
        </p:spPr>
      </p:pic>
      <p:pic>
        <p:nvPicPr>
          <p:cNvPr id="13319" name="Picture 7" descr="bd07451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38850" y="2971800"/>
            <a:ext cx="922338" cy="2743200"/>
          </a:xfrm>
          <a:prstGeom prst="rect">
            <a:avLst/>
          </a:prstGeom>
          <a:noFill/>
        </p:spPr>
      </p:pic>
      <p:pic>
        <p:nvPicPr>
          <p:cNvPr id="13320" name="Picture 8" descr="bd07460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0400" y="5105400"/>
            <a:ext cx="1292225" cy="1111250"/>
          </a:xfrm>
          <a:prstGeom prst="rect">
            <a:avLst/>
          </a:prstGeom>
          <a:noFill/>
        </p:spPr>
      </p:pic>
      <p:pic>
        <p:nvPicPr>
          <p:cNvPr id="13321" name="Picture 9" descr="bd0745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67200" y="4387850"/>
            <a:ext cx="1066800" cy="887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Zip Files?</a:t>
            </a:r>
          </a:p>
        </p:txBody>
      </p:sp>
      <p:pic>
        <p:nvPicPr>
          <p:cNvPr id="2051" name="Picture 3" descr="FAMLY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209800"/>
            <a:ext cx="6096000" cy="4335463"/>
          </a:xfrm>
          <a:prstGeom prst="rect">
            <a:avLst/>
          </a:prstGeom>
          <a:noFill/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69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To go on a trip, how do you prepare your clothes?</a:t>
            </a: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6324600" y="3657600"/>
            <a:ext cx="2514600" cy="1981200"/>
          </a:xfrm>
          <a:prstGeom prst="wedgeRoundRectCallout">
            <a:avLst>
              <a:gd name="adj1" fmla="val -156250"/>
              <a:gd name="adj2" fmla="val 62819"/>
              <a:gd name="adj3" fmla="val 16667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A suitcase is a single, compact container that holds much material.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Zip Files?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09600" y="2819400"/>
            <a:ext cx="3962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&lt;"/>
            </a:pPr>
            <a:r>
              <a:rPr lang="en-US" dirty="0"/>
              <a:t> document.docx         57 Kb</a:t>
            </a:r>
          </a:p>
          <a:p>
            <a:pPr>
              <a:buFont typeface="Wingdings" pitchFamily="2" charset="2"/>
              <a:buChar char="&lt;"/>
            </a:pPr>
            <a:r>
              <a:rPr lang="en-US" dirty="0"/>
              <a:t> photo.gif                   96</a:t>
            </a:r>
          </a:p>
          <a:p>
            <a:pPr>
              <a:buFont typeface="Wingdings" pitchFamily="2" charset="2"/>
              <a:buChar char="&lt;"/>
            </a:pPr>
            <a:r>
              <a:rPr lang="en-US" dirty="0"/>
              <a:t> photo.jpg                256</a:t>
            </a:r>
          </a:p>
          <a:p>
            <a:pPr>
              <a:buFont typeface="Wingdings" pitchFamily="2" charset="2"/>
              <a:buChar char="&lt;"/>
            </a:pPr>
            <a:r>
              <a:rPr lang="en-US" dirty="0"/>
              <a:t> document.docx         92</a:t>
            </a:r>
          </a:p>
          <a:p>
            <a:pPr>
              <a:buFont typeface="Wingdings" pitchFamily="2" charset="2"/>
              <a:buChar char="&lt;"/>
            </a:pPr>
            <a:r>
              <a:rPr lang="en-US" dirty="0"/>
              <a:t> spreadsheet.xlsx     396</a:t>
            </a:r>
          </a:p>
          <a:p>
            <a:pPr>
              <a:buFont typeface="Wingdings" pitchFamily="2" charset="2"/>
              <a:buChar char="&lt;"/>
            </a:pPr>
            <a:r>
              <a:rPr lang="en-US" dirty="0"/>
              <a:t> powerpoint.pptx   2359</a:t>
            </a:r>
          </a:p>
          <a:p>
            <a:pPr>
              <a:spcBef>
                <a:spcPct val="50000"/>
              </a:spcBef>
            </a:pPr>
            <a:r>
              <a:rPr lang="en-US" b="1" dirty="0"/>
              <a:t>Total Size:</a:t>
            </a:r>
            <a:r>
              <a:rPr lang="en-US" dirty="0"/>
              <a:t>        </a:t>
            </a:r>
            <a:r>
              <a:rPr lang="en-US" b="1" dirty="0"/>
              <a:t>3,256 Kb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410200" y="5257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Total Size: 1,456 Kb</a:t>
            </a:r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05400" y="1905000"/>
            <a:ext cx="3505200" cy="3176588"/>
            <a:chOff x="3216" y="1632"/>
            <a:chExt cx="2208" cy="2001"/>
          </a:xfrm>
        </p:grpSpPr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3216" y="1920"/>
              <a:ext cx="2208" cy="1713"/>
            </a:xfrm>
            <a:prstGeom prst="rect">
              <a:avLst/>
            </a:prstGeom>
            <a:solidFill>
              <a:srgbClr val="FFFF99"/>
            </a:solidFill>
            <a:ln w="9525">
              <a:miter lim="800000"/>
              <a:headEnd/>
              <a:tailEnd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99"/>
              </a:extrusionClr>
            </a:sp3d>
          </p:spPr>
          <p:txBody>
            <a:bodyPr>
              <a:spAutoFit/>
              <a:flatTx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/>
                <a:t>       filename.zip</a:t>
              </a:r>
              <a:br>
                <a:rPr lang="en-US" sz="2800" dirty="0"/>
              </a:br>
              <a:r>
                <a:rPr lang="en-US" dirty="0"/>
                <a:t>document.docx</a:t>
              </a:r>
              <a:br>
                <a:rPr lang="en-US" dirty="0"/>
              </a:br>
              <a:r>
                <a:rPr lang="en-US" dirty="0"/>
                <a:t>photo.gif</a:t>
              </a:r>
              <a:br>
                <a:rPr lang="en-US" dirty="0"/>
              </a:br>
              <a:r>
                <a:rPr lang="en-US" dirty="0"/>
                <a:t>photo.jpg</a:t>
              </a:r>
              <a:br>
                <a:rPr lang="en-US" dirty="0"/>
              </a:br>
              <a:r>
                <a:rPr lang="en-US" dirty="0"/>
                <a:t>document.docx</a:t>
              </a:r>
              <a:br>
                <a:rPr lang="en-US" dirty="0"/>
              </a:br>
              <a:r>
                <a:rPr lang="en-US" dirty="0"/>
                <a:t>spreadsheet.xlsx</a:t>
              </a:r>
              <a:br>
                <a:rPr lang="en-US" dirty="0"/>
              </a:br>
              <a:r>
                <a:rPr lang="en-US" dirty="0"/>
                <a:t>powerpoint.pptx</a:t>
              </a:r>
            </a:p>
          </p:txBody>
        </p:sp>
        <p:sp>
          <p:nvSpPr>
            <p:cNvPr id="3079" name="Rectangle 7"/>
            <p:cNvSpPr>
              <a:spLocks noChangeArrowheads="1"/>
            </p:cNvSpPr>
            <p:nvPr/>
          </p:nvSpPr>
          <p:spPr bwMode="auto">
            <a:xfrm>
              <a:off x="4032" y="1632"/>
              <a:ext cx="528" cy="96"/>
            </a:xfrm>
            <a:prstGeom prst="rect">
              <a:avLst/>
            </a:prstGeom>
            <a:solidFill>
              <a:srgbClr val="C3BE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4032" y="1728"/>
              <a:ext cx="48" cy="144"/>
            </a:xfrm>
            <a:prstGeom prst="rect">
              <a:avLst/>
            </a:prstGeom>
            <a:solidFill>
              <a:srgbClr val="C3BE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4512" y="1728"/>
              <a:ext cx="48" cy="144"/>
            </a:xfrm>
            <a:prstGeom prst="rect">
              <a:avLst/>
            </a:prstGeom>
            <a:solidFill>
              <a:srgbClr val="C3BE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7" name="AutoShape 25"/>
          <p:cNvSpPr>
            <a:spLocks noChangeArrowheads="1"/>
          </p:cNvSpPr>
          <p:nvPr/>
        </p:nvSpPr>
        <p:spPr bwMode="auto">
          <a:xfrm rot="20933009">
            <a:off x="4572000" y="1676400"/>
            <a:ext cx="762000" cy="7620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zip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>
            <a:off x="4953000" y="2438400"/>
            <a:ext cx="152400" cy="2590800"/>
            <a:chOff x="3120" y="1488"/>
            <a:chExt cx="96" cy="1632"/>
          </a:xfrm>
        </p:grpSpPr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>
              <a:off x="3168" y="1488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>
              <a:off x="3120" y="2880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>
              <a:off x="3120" y="278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6" name="Line 14"/>
            <p:cNvSpPr>
              <a:spLocks noChangeShapeType="1"/>
            </p:cNvSpPr>
            <p:nvPr/>
          </p:nvSpPr>
          <p:spPr bwMode="auto">
            <a:xfrm>
              <a:off x="3120" y="268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Line 15"/>
            <p:cNvSpPr>
              <a:spLocks noChangeShapeType="1"/>
            </p:cNvSpPr>
            <p:nvPr/>
          </p:nvSpPr>
          <p:spPr bwMode="auto">
            <a:xfrm>
              <a:off x="3120" y="259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120" y="2496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120" y="2400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120" y="230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120" y="22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120" y="211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120" y="2016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Line 22"/>
            <p:cNvSpPr>
              <a:spLocks noChangeShapeType="1"/>
            </p:cNvSpPr>
            <p:nvPr/>
          </p:nvSpPr>
          <p:spPr bwMode="auto">
            <a:xfrm>
              <a:off x="3120" y="1920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Line 23"/>
            <p:cNvSpPr>
              <a:spLocks noChangeShapeType="1"/>
            </p:cNvSpPr>
            <p:nvPr/>
          </p:nvSpPr>
          <p:spPr bwMode="auto">
            <a:xfrm>
              <a:off x="3120" y="182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Line 24"/>
            <p:cNvSpPr>
              <a:spLocks noChangeShapeType="1"/>
            </p:cNvSpPr>
            <p:nvPr/>
          </p:nvSpPr>
          <p:spPr bwMode="auto">
            <a:xfrm>
              <a:off x="3120" y="2976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Line 26"/>
            <p:cNvSpPr>
              <a:spLocks noChangeShapeType="1"/>
            </p:cNvSpPr>
            <p:nvPr/>
          </p:nvSpPr>
          <p:spPr bwMode="auto">
            <a:xfrm>
              <a:off x="3120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Line 27"/>
            <p:cNvSpPr>
              <a:spLocks noChangeShapeType="1"/>
            </p:cNvSpPr>
            <p:nvPr/>
          </p:nvSpPr>
          <p:spPr bwMode="auto">
            <a:xfrm>
              <a:off x="3120" y="163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Line 28"/>
            <p:cNvSpPr>
              <a:spLocks noChangeShapeType="1"/>
            </p:cNvSpPr>
            <p:nvPr/>
          </p:nvSpPr>
          <p:spPr bwMode="auto">
            <a:xfrm>
              <a:off x="3120" y="1536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Rounded Rectangular Callout 31"/>
          <p:cNvSpPr/>
          <p:nvPr/>
        </p:nvSpPr>
        <p:spPr>
          <a:xfrm>
            <a:off x="1905000" y="5943600"/>
            <a:ext cx="2057400" cy="685800"/>
          </a:xfrm>
          <a:prstGeom prst="wedgeRoundRectCallout">
            <a:avLst>
              <a:gd name="adj1" fmla="val 10708"/>
              <a:gd name="adj2" fmla="val -90188"/>
              <a:gd name="adj3" fmla="val 16667"/>
            </a:avLst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Over 3 Mb.</a:t>
            </a:r>
          </a:p>
        </p:txBody>
      </p:sp>
      <p:sp>
        <p:nvSpPr>
          <p:cNvPr id="33" name="Rounded Rectangular Callout 32"/>
          <p:cNvSpPr/>
          <p:nvPr/>
        </p:nvSpPr>
        <p:spPr>
          <a:xfrm>
            <a:off x="6096000" y="5943600"/>
            <a:ext cx="2057400" cy="685800"/>
          </a:xfrm>
          <a:prstGeom prst="wedgeRoundRectCallout">
            <a:avLst>
              <a:gd name="adj1" fmla="val 10708"/>
              <a:gd name="adj2" fmla="val -90188"/>
              <a:gd name="adj3" fmla="val 16667"/>
            </a:avLst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Only 1½ Mb!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utoUpdateAnimBg="0"/>
      <p:bldP spid="3097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Unzip a File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Double-click the downloaded zip archive.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all of the files you wish to unpack from the zipped archive file (hold control or shift).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Extract</a:t>
            </a:r>
            <a:r>
              <a:rPr lang="en-US" dirty="0"/>
              <a:t> the files to a location you can locate.</a:t>
            </a:r>
          </a:p>
          <a:p>
            <a:pPr lvl="1"/>
            <a:r>
              <a:rPr lang="en-US" dirty="0"/>
              <a:t>Alternatively, you can also double-click on a single file to unpack it and view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Close the program.</a:t>
            </a:r>
          </a:p>
        </p:txBody>
      </p:sp>
    </p:spTree>
    <p:extLst>
      <p:ext uri="{BB962C8B-B14F-4D97-AF65-F5344CB8AC3E}">
        <p14:creationId xmlns:p14="http://schemas.microsoft.com/office/powerpoint/2010/main" val="1245188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5FEF5-BC81-4D37-A76B-305D214A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Email</a:t>
            </a:r>
            <a:br>
              <a:rPr lang="en-US" dirty="0"/>
            </a:br>
            <a:r>
              <a:rPr lang="en-US" dirty="0"/>
              <a:t>Attachments as a Zip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D0B975-5EA4-46D0-A3DF-EAC71B2452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20" t="11482" r="-187" b="9259"/>
          <a:stretch/>
        </p:blipFill>
        <p:spPr>
          <a:xfrm>
            <a:off x="2743200" y="2286000"/>
            <a:ext cx="5638800" cy="4076700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60E63A5-6E93-4911-BB29-2925D2053CD3}"/>
              </a:ext>
            </a:extLst>
          </p:cNvPr>
          <p:cNvSpPr/>
          <p:nvPr/>
        </p:nvSpPr>
        <p:spPr>
          <a:xfrm>
            <a:off x="381000" y="2895600"/>
            <a:ext cx="1981200" cy="2133600"/>
          </a:xfrm>
          <a:prstGeom prst="wedgeRoundRectCallout">
            <a:avLst>
              <a:gd name="adj1" fmla="val 69591"/>
              <a:gd name="adj2" fmla="val 27952"/>
              <a:gd name="adj3" fmla="val 16667"/>
            </a:avLst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Select </a:t>
            </a:r>
            <a:r>
              <a:rPr lang="en-US" i="1" dirty="0">
                <a:solidFill>
                  <a:schemeClr val="tx1"/>
                </a:solidFill>
              </a:rPr>
              <a:t>download all</a:t>
            </a:r>
            <a:r>
              <a:rPr lang="en-US" dirty="0">
                <a:solidFill>
                  <a:schemeClr val="tx1"/>
                </a:solidFill>
              </a:rPr>
              <a:t> to open attachments as a zip.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BF97271-3488-4479-8599-FB104AC27A44}"/>
              </a:ext>
            </a:extLst>
          </p:cNvPr>
          <p:cNvSpPr/>
          <p:nvPr/>
        </p:nvSpPr>
        <p:spPr>
          <a:xfrm>
            <a:off x="2819400" y="4475586"/>
            <a:ext cx="685800" cy="229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75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Create a Zipped Archive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Select 1 or more files (hold shift or control key while selecting to add more to the selection).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Right-click over the files and select: </a:t>
            </a:r>
            <a:r>
              <a:rPr lang="en-US" i="1" dirty="0"/>
              <a:t>send to--compressed file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Rename the zip archive file if desired.</a:t>
            </a:r>
          </a:p>
        </p:txBody>
      </p:sp>
      <p:pic>
        <p:nvPicPr>
          <p:cNvPr id="2050" name="Picture 2" descr="C:\Users\sbroskos\AppData\Local\Microsoft\Windows\Temporary Internet Files\Content.IE5\9DT77A1X\MM900284034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481" y="4895783"/>
            <a:ext cx="852488" cy="177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666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PDF Files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PDF file is a </a:t>
            </a:r>
            <a:r>
              <a:rPr lang="en-US" u="sng" dirty="0"/>
              <a:t>perfect</a:t>
            </a:r>
            <a:r>
              <a:rPr lang="en-US" dirty="0"/>
              <a:t> copy of original.</a:t>
            </a:r>
          </a:p>
          <a:p>
            <a:pPr>
              <a:lnSpc>
                <a:spcPct val="90000"/>
              </a:lnSpc>
            </a:pPr>
            <a:r>
              <a:rPr lang="en-US" dirty="0"/>
              <a:t>PDF’s are accepted by the government as </a:t>
            </a:r>
            <a:r>
              <a:rPr lang="en-US" i="1" dirty="0"/>
              <a:t>official</a:t>
            </a:r>
            <a:r>
              <a:rPr lang="en-US" dirty="0"/>
              <a:t> forms.</a:t>
            </a:r>
          </a:p>
          <a:p>
            <a:pPr>
              <a:lnSpc>
                <a:spcPct val="90000"/>
              </a:lnSpc>
            </a:pPr>
            <a:r>
              <a:rPr lang="en-US" dirty="0"/>
              <a:t>Read using free Adobe Acrobat</a:t>
            </a:r>
            <a:br>
              <a:rPr lang="en-US" dirty="0"/>
            </a:br>
            <a:r>
              <a:rPr lang="en-US" dirty="0"/>
              <a:t>reader.</a:t>
            </a:r>
          </a:p>
          <a:p>
            <a:pPr>
              <a:lnSpc>
                <a:spcPct val="90000"/>
              </a:lnSpc>
            </a:pPr>
            <a:r>
              <a:rPr lang="en-US" dirty="0"/>
              <a:t>Using PDF’s, you can read,</a:t>
            </a:r>
            <a:br>
              <a:rPr lang="en-US" dirty="0"/>
            </a:br>
            <a:r>
              <a:rPr lang="en-US" dirty="0"/>
              <a:t>copy, and print material.</a:t>
            </a:r>
          </a:p>
        </p:txBody>
      </p:sp>
      <p:pic>
        <p:nvPicPr>
          <p:cNvPr id="4100" name="Picture 4" descr="DESK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572000"/>
            <a:ext cx="2895600" cy="1766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PDF Files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You cannot change the contents of a PDF file.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Exception: Some PDF’s are designed to allow a user to complete a form and print it out, but you cannot save the contents of what you type.</a:t>
            </a:r>
          </a:p>
          <a:p>
            <a:pPr>
              <a:lnSpc>
                <a:spcPct val="90000"/>
              </a:lnSpc>
            </a:pPr>
            <a:r>
              <a:rPr lang="en-US" dirty="0"/>
              <a:t>You can sometimes copy and paste text material from a PDF, but you may lose the formatting (e.g., tables, columns, etc.).</a:t>
            </a:r>
          </a:p>
        </p:txBody>
      </p:sp>
    </p:spTree>
    <p:extLst>
      <p:ext uri="{BB962C8B-B14F-4D97-AF65-F5344CB8AC3E}">
        <p14:creationId xmlns:p14="http://schemas.microsoft.com/office/powerpoint/2010/main" val="1774438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Create a PDF?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you create a PDF vs. saving as a Word document?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Ensure that a document will appear and print exactly as the original.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Not allow anyone to change the contents of a document and re-save it.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4996543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Create a PDF File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0000" b="24814"/>
          <a:stretch/>
        </p:blipFill>
        <p:spPr>
          <a:xfrm>
            <a:off x="3581400" y="1847215"/>
            <a:ext cx="5181600" cy="438277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0F02DD3-82D6-45B5-87EE-64041D784A03}"/>
              </a:ext>
            </a:extLst>
          </p:cNvPr>
          <p:cNvSpPr/>
          <p:nvPr/>
        </p:nvSpPr>
        <p:spPr>
          <a:xfrm>
            <a:off x="685800" y="2133600"/>
            <a:ext cx="2514600" cy="2971801"/>
          </a:xfrm>
          <a:prstGeom prst="wedgeRoundRectCallout">
            <a:avLst>
              <a:gd name="adj1" fmla="val 77497"/>
              <a:gd name="adj2" fmla="val 23254"/>
              <a:gd name="adj3" fmla="val 16667"/>
            </a:avLst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Using Word, select </a:t>
            </a:r>
            <a:r>
              <a:rPr lang="en-US" sz="2800" i="1" dirty="0">
                <a:solidFill>
                  <a:schemeClr val="tx1"/>
                </a:solidFill>
              </a:rPr>
              <a:t>save as</a:t>
            </a:r>
            <a:r>
              <a:rPr lang="en-US" sz="2800" dirty="0">
                <a:solidFill>
                  <a:schemeClr val="tx1"/>
                </a:solidFill>
              </a:rPr>
              <a:t> and select PDF as the save file type.</a:t>
            </a:r>
          </a:p>
        </p:txBody>
      </p:sp>
    </p:spTree>
    <p:extLst>
      <p:ext uri="{BB962C8B-B14F-4D97-AF65-F5344CB8AC3E}">
        <p14:creationId xmlns:p14="http://schemas.microsoft.com/office/powerpoint/2010/main" val="30684141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953</Words>
  <Application>Microsoft Office PowerPoint</Application>
  <PresentationFormat>On-screen Show (4:3)</PresentationFormat>
  <Paragraphs>109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Times New Roman</vt:lpstr>
      <vt:lpstr>Wingdings</vt:lpstr>
      <vt:lpstr>Default Design</vt:lpstr>
      <vt:lpstr>1_Default Design</vt:lpstr>
      <vt:lpstr>Downloading Files Using FTP</vt:lpstr>
      <vt:lpstr>Introduction to FTP</vt:lpstr>
      <vt:lpstr>Downloading Files</vt:lpstr>
      <vt:lpstr>Downloading Files</vt:lpstr>
      <vt:lpstr>Understanding Digital Storage</vt:lpstr>
      <vt:lpstr>Understanding Digital Storage</vt:lpstr>
      <vt:lpstr>Understanding Digital Storage</vt:lpstr>
      <vt:lpstr>Understanding the Measurement System</vt:lpstr>
      <vt:lpstr>Creating a Desktop Folder</vt:lpstr>
      <vt:lpstr>Saving Files on Lab Computers</vt:lpstr>
      <vt:lpstr>TRY IT</vt:lpstr>
      <vt:lpstr>2 Special File Types</vt:lpstr>
      <vt:lpstr>What are Zip Files?</vt:lpstr>
      <vt:lpstr>What are Zip Files?</vt:lpstr>
      <vt:lpstr>What are Zip Files?</vt:lpstr>
      <vt:lpstr>To Unzip a File</vt:lpstr>
      <vt:lpstr>Downloading Email Attachments as a Zip</vt:lpstr>
      <vt:lpstr>To Create a Zipped Archive</vt:lpstr>
      <vt:lpstr>Working with PDF Files</vt:lpstr>
      <vt:lpstr>Working with PDF Files</vt:lpstr>
      <vt:lpstr>Why Create a PDF?</vt:lpstr>
      <vt:lpstr>How to Create a PDF File</vt:lpstr>
    </vt:vector>
  </TitlesOfParts>
  <Company>Personal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Downloading Files Using FTP</dc:title>
  <dc:creator>Dr. Stephen L. Broskoske</dc:creator>
  <cp:lastModifiedBy>Stephen Broskoske</cp:lastModifiedBy>
  <cp:revision>39</cp:revision>
  <dcterms:created xsi:type="dcterms:W3CDTF">2003-02-19T02:45:05Z</dcterms:created>
  <dcterms:modified xsi:type="dcterms:W3CDTF">2022-09-08T16:33:03Z</dcterms:modified>
</cp:coreProperties>
</file>