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av" ContentType="audio/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media/audio3.wav" ContentType="audio/x-wav"/>
  <Override PartName="/ppt/media/audio4.wav" ContentType="audio/x-wav"/>
  <Override PartName="/ppt/media/audio5.wav" ContentType="audio/x-wav"/>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audio6.wav" ContentType="audio/x-wav"/>
  <Override PartName="/ppt/media/audio8.wav" ContentType="audio/x-wav"/>
  <Override PartName="/ppt/media/audio9.wav" ContentType="audio/x-wav"/>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86" r:id="rId4"/>
    <p:sldMasterId id="2147483699" r:id="rId5"/>
    <p:sldMasterId id="2147483712" r:id="rId6"/>
  </p:sldMasterIdLst>
  <p:notesMasterIdLst>
    <p:notesMasterId r:id="rId32"/>
  </p:notesMasterIdLst>
  <p:handoutMasterIdLst>
    <p:handoutMasterId r:id="rId33"/>
  </p:handoutMasterIdLst>
  <p:sldIdLst>
    <p:sldId id="256" r:id="rId7"/>
    <p:sldId id="257" r:id="rId8"/>
    <p:sldId id="281" r:id="rId9"/>
    <p:sldId id="279" r:id="rId10"/>
    <p:sldId id="259" r:id="rId11"/>
    <p:sldId id="260" r:id="rId12"/>
    <p:sldId id="285" r:id="rId13"/>
    <p:sldId id="384" r:id="rId14"/>
    <p:sldId id="283" r:id="rId15"/>
    <p:sldId id="282" r:id="rId16"/>
    <p:sldId id="278" r:id="rId17"/>
    <p:sldId id="266" r:id="rId18"/>
    <p:sldId id="380" r:id="rId19"/>
    <p:sldId id="379" r:id="rId20"/>
    <p:sldId id="261" r:id="rId21"/>
    <p:sldId id="262" r:id="rId22"/>
    <p:sldId id="263" r:id="rId23"/>
    <p:sldId id="264" r:id="rId24"/>
    <p:sldId id="265" r:id="rId25"/>
    <p:sldId id="280" r:id="rId26"/>
    <p:sldId id="385" r:id="rId27"/>
    <p:sldId id="336" r:id="rId28"/>
    <p:sldId id="286" r:id="rId29"/>
    <p:sldId id="287" r:id="rId30"/>
    <p:sldId id="289" r:id="rId3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8A00"/>
    <a:srgbClr val="FF9900"/>
    <a:srgbClr val="FFCCFF"/>
    <a:srgbClr val="FFFF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711" autoAdjust="0"/>
  </p:normalViewPr>
  <p:slideViewPr>
    <p:cSldViewPr>
      <p:cViewPr varScale="1">
        <p:scale>
          <a:sx n="78" d="100"/>
          <a:sy n="78" d="100"/>
        </p:scale>
        <p:origin x="456"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790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53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53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233A8BD-5BD2-4EEC-A7B6-3C7A0D1A5046}" type="slidenum">
              <a:rPr lang="en-US"/>
              <a:pPr/>
              <a:t>‹#›</a:t>
            </a:fld>
            <a:endParaRPr lang="en-US"/>
          </a:p>
        </p:txBody>
      </p:sp>
    </p:spTree>
    <p:extLst>
      <p:ext uri="{BB962C8B-B14F-4D97-AF65-F5344CB8AC3E}">
        <p14:creationId xmlns:p14="http://schemas.microsoft.com/office/powerpoint/2010/main" val="134717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02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385D8E7-33B7-43CE-AA5B-6DCF0073CD8E}" type="slidenum">
              <a:rPr lang="en-US"/>
              <a:pPr/>
              <a:t>‹#›</a:t>
            </a:fld>
            <a:endParaRPr lang="en-US"/>
          </a:p>
        </p:txBody>
      </p:sp>
    </p:spTree>
    <p:extLst>
      <p:ext uri="{BB962C8B-B14F-4D97-AF65-F5344CB8AC3E}">
        <p14:creationId xmlns:p14="http://schemas.microsoft.com/office/powerpoint/2010/main" val="12352039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charset="0"/>
        <a:ea typeface="+mn-ea"/>
        <a:cs typeface="+mn-cs"/>
      </a:defRPr>
    </a:lvl1pPr>
    <a:lvl2pPr marL="457200" algn="l" rtl="0" fontAlgn="base">
      <a:spcBef>
        <a:spcPct val="30000"/>
      </a:spcBef>
      <a:spcAft>
        <a:spcPct val="0"/>
      </a:spcAft>
      <a:defRPr sz="1200" kern="1200">
        <a:solidFill>
          <a:schemeClr val="tx1"/>
        </a:solidFill>
        <a:latin typeface="Times New Roman" charset="0"/>
        <a:ea typeface="+mn-ea"/>
        <a:cs typeface="+mn-cs"/>
      </a:defRPr>
    </a:lvl2pPr>
    <a:lvl3pPr marL="914400" algn="l" rtl="0" fontAlgn="base">
      <a:spcBef>
        <a:spcPct val="30000"/>
      </a:spcBef>
      <a:spcAft>
        <a:spcPct val="0"/>
      </a:spcAft>
      <a:defRPr sz="1200" kern="1200">
        <a:solidFill>
          <a:schemeClr val="tx1"/>
        </a:solidFill>
        <a:latin typeface="Times New Roman" charset="0"/>
        <a:ea typeface="+mn-ea"/>
        <a:cs typeface="+mn-cs"/>
      </a:defRPr>
    </a:lvl3pPr>
    <a:lvl4pPr marL="1371600" algn="l" rtl="0" fontAlgn="base">
      <a:spcBef>
        <a:spcPct val="30000"/>
      </a:spcBef>
      <a:spcAft>
        <a:spcPct val="0"/>
      </a:spcAft>
      <a:defRPr sz="1200" kern="1200">
        <a:solidFill>
          <a:schemeClr val="tx1"/>
        </a:solidFill>
        <a:latin typeface="Times New Roman" charset="0"/>
        <a:ea typeface="+mn-ea"/>
        <a:cs typeface="+mn-cs"/>
      </a:defRPr>
    </a:lvl4pPr>
    <a:lvl5pPr marL="1828800" algn="l" rtl="0" fontAlgn="base">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216242-2D63-4BDF-B3EE-C9A0279F7618}" type="slidenum">
              <a:rPr lang="en-US">
                <a:solidFill>
                  <a:prstClr val="black"/>
                </a:solidFill>
              </a:rPr>
              <a:pPr/>
              <a:t>7</a:t>
            </a:fld>
            <a:endParaRPr lang="en-US">
              <a:solidFill>
                <a:prstClr val="black"/>
              </a:solidFill>
            </a:endParaRPr>
          </a:p>
        </p:txBody>
      </p:sp>
      <p:sp>
        <p:nvSpPr>
          <p:cNvPr id="26626" name="Rectangle 2"/>
          <p:cNvSpPr>
            <a:spLocks noGrp="1" noRot="1" noChangeAspect="1" noChangeArrowheads="1" noTextEdit="1"/>
          </p:cNvSpPr>
          <p:nvPr>
            <p:ph type="sldImg"/>
          </p:nvPr>
        </p:nvSpPr>
        <p:spPr bwMode="auto">
          <a:xfrm>
            <a:off x="1165225" y="693738"/>
            <a:ext cx="4527550" cy="3395662"/>
          </a:xfrm>
          <a:prstGeom prst="rect">
            <a:avLst/>
          </a:prstGeom>
          <a:solidFill>
            <a:srgbClr val="FFFFFF"/>
          </a:solidFill>
          <a:ln>
            <a:solidFill>
              <a:srgbClr val="000000"/>
            </a:solidFill>
            <a:miter lim="800000"/>
            <a:headEnd/>
            <a:tailEnd/>
          </a:ln>
        </p:spPr>
      </p:sp>
      <p:sp>
        <p:nvSpPr>
          <p:cNvPr id="26627" name="Rectangle 3"/>
          <p:cNvSpPr>
            <a:spLocks noGrp="1" noChangeArrowheads="1"/>
          </p:cNvSpPr>
          <p:nvPr>
            <p:ph type="body" idx="1"/>
          </p:nvPr>
        </p:nvSpPr>
        <p:spPr bwMode="auto">
          <a:xfrm>
            <a:off x="914400" y="4321175"/>
            <a:ext cx="5029200" cy="4167188"/>
          </a:xfrm>
          <a:prstGeom prst="rect">
            <a:avLst/>
          </a:prstGeom>
          <a:solidFill>
            <a:srgbClr val="FFFFFF"/>
          </a:solidFill>
          <a:ln>
            <a:solidFill>
              <a:srgbClr val="000000"/>
            </a:solidFill>
            <a:miter lim="800000"/>
            <a:headEnd/>
            <a:tailEnd/>
          </a:ln>
        </p:spPr>
        <p:txBody>
          <a:bodyPr/>
          <a:lstStyle/>
          <a:p>
            <a:endParaRPr lang="en-US"/>
          </a:p>
        </p:txBody>
      </p:sp>
    </p:spTree>
    <p:extLst>
      <p:ext uri="{BB962C8B-B14F-4D97-AF65-F5344CB8AC3E}">
        <p14:creationId xmlns:p14="http://schemas.microsoft.com/office/powerpoint/2010/main" val="1618432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19AC24-1A77-4569-A86C-B9C6D09F23E8}" type="slidenum">
              <a:rPr lang="en-US"/>
              <a:pPr/>
              <a:t>11</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59188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946413-CDF1-46AF-89C5-51924C6F18FA}" type="slidenum">
              <a:rPr lang="en-US"/>
              <a:pPr/>
              <a:t>12</a:t>
            </a:fld>
            <a:endParaRPr lang="en-US"/>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61806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4A8A37-BEBF-4D02-86E9-4F39DFA027DE}" type="slidenum">
              <a:rPr lang="en-US"/>
              <a:pPr/>
              <a:t>16</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r>
              <a:rPr lang="en-US"/>
              <a:t>In this area of the screen, a teacher can type out notes to be used when giving the presentation. The students will never see the notes. The instructor can print a slide with notes underneath, one piece of paper per slide. See the sample lecture notes below:</a:t>
            </a:r>
          </a:p>
          <a:p>
            <a:endParaRPr lang="en-US"/>
          </a:p>
          <a:p>
            <a:r>
              <a:rPr lang="en-US"/>
              <a:t>To enter editing mode, hit the ESC button.</a:t>
            </a:r>
          </a:p>
          <a:p>
            <a:endParaRPr lang="en-US"/>
          </a:p>
          <a:p>
            <a:r>
              <a:rPr lang="en-US"/>
              <a:t>Can drag border between windows to make notes area larger.</a:t>
            </a:r>
          </a:p>
          <a:p>
            <a:endParaRPr lang="en-US"/>
          </a:p>
          <a:p>
            <a:r>
              <a:rPr lang="en-US"/>
              <a:t>Can edit in this area like a word processor.</a:t>
            </a:r>
          </a:p>
        </p:txBody>
      </p:sp>
    </p:spTree>
    <p:extLst>
      <p:ext uri="{BB962C8B-B14F-4D97-AF65-F5344CB8AC3E}">
        <p14:creationId xmlns:p14="http://schemas.microsoft.com/office/powerpoint/2010/main" val="502586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BF6921-4ECE-4ED1-B7CF-1F18A7B23050}" type="slidenum">
              <a:rPr lang="en-US"/>
              <a:pPr/>
              <a:t>17</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26424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C31AC9-E51B-4337-AD39-7F3D4AC0165E}" type="slidenum">
              <a:rPr lang="en-US"/>
              <a:pPr/>
              <a:t>18</a:t>
            </a:fld>
            <a:endParaRPr lang="en-US"/>
          </a:p>
        </p:txBody>
      </p:sp>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60248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E0614E-75E2-47DA-977E-CB1B8D140D37}" type="slidenum">
              <a:rPr lang="en-US"/>
              <a:pPr/>
              <a:t>19</a:t>
            </a:fld>
            <a:endParaRPr lang="en-US"/>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43327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8FC6111-747E-43A9-8B5B-54B7EF4A5E4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5C27250-ACB9-427D-9033-B0C91808ED2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66AE160-8276-4160-BF0E-782B9D61262C}"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62E1526-6197-4C75-AF59-547599E2D290}"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A232CCE-6E65-42BB-A5A0-629B65435A0C}"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BF6CC94-585D-487A-AE1D-C86E112C94ED}"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A92AA28-08D5-4F95-AD97-6167069BEEC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41C43E7-1593-40C6-8188-995A6D566DB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4628A0D-3019-428E-9A33-887617DECFEB}"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CAAF4F3-F4F8-4E57-AF76-5E5E1F07728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538F468-6A14-4C54-B24B-B1AB39A41119}"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8BF74B0-C87F-4E3D-AFCE-4D6E77976D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31502797"/>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718ED2F-CB00-4768-8B77-721392E8A49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07997180"/>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E517A28-B083-4985-92CC-62E6A451EB0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51929698"/>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D12AA53-9819-4ED2-81C0-EA7034B5FA3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58204063"/>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D1879198-4F30-41D7-84FC-C7C91A072F7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0334914"/>
      </p:ext>
    </p:extLst>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71208B2C-020E-44E6-9D8F-FB6919339A7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94366749"/>
      </p:ext>
    </p:extLst>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D92AA4C-4D01-426E-95D8-B716EE11A07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77774359"/>
      </p:ext>
    </p:extLst>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7454D4B-B701-40A5-8554-04A006A176E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94144546"/>
      </p:ext>
    </p:extLst>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6CE0E1D-34A0-4E8E-9C19-9B00D2AB0D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6132094"/>
      </p:ext>
    </p:extLst>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B7948D7-9DAF-43D6-964C-52CD8903F9D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37765714"/>
      </p:ext>
    </p:extLst>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4AF743D-F83E-45F8-8A3A-6F62326CE81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11637938"/>
      </p:ext>
    </p:extLst>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886DCEA2-6639-4A0D-AA6F-B318D42A050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49936979"/>
      </p:ext>
    </p:extLst>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8BF74B0-C87F-4E3D-AFCE-4D6E77976D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71680282"/>
      </p:ext>
    </p:extLst>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718ED2F-CB00-4768-8B77-721392E8A49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58042681"/>
      </p:ext>
    </p:extLst>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E517A28-B083-4985-92CC-62E6A451EB0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98148894"/>
      </p:ext>
    </p:extLst>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D12AA53-9819-4ED2-81C0-EA7034B5FA3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13358856"/>
      </p:ext>
    </p:extLst>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D1879198-4F30-41D7-84FC-C7C91A072F7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70823315"/>
      </p:ext>
    </p:extLst>
  </p:cSld>
  <p:clrMapOvr>
    <a:masterClrMapping/>
  </p:clrMapOvr>
  <p:transition spd="slow"/>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71208B2C-020E-44E6-9D8F-FB6919339A7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60821824"/>
      </p:ext>
    </p:extLst>
  </p:cSld>
  <p:clrMapOvr>
    <a:masterClrMapping/>
  </p:clrMapOvr>
  <p:transition spd="slow"/>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D92AA4C-4D01-426E-95D8-B716EE11A07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55666101"/>
      </p:ext>
    </p:extLst>
  </p:cSld>
  <p:clrMapOvr>
    <a:masterClrMapping/>
  </p:clrMapOvr>
  <p:transition spd="slow"/>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7454D4B-B701-40A5-8554-04A006A176E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47132780"/>
      </p:ext>
    </p:extLst>
  </p:cSld>
  <p:clrMapOvr>
    <a:masterClrMapping/>
  </p:clrMapOvr>
  <p:transition spd="slow"/>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6CE0E1D-34A0-4E8E-9C19-9B00D2AB0D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05970879"/>
      </p:ext>
    </p:extLst>
  </p:cSld>
  <p:clrMapOvr>
    <a:masterClrMapping/>
  </p:clrMapOvr>
  <p:transition spd="slow"/>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B7948D7-9DAF-43D6-964C-52CD8903F9D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11294313"/>
      </p:ext>
    </p:extLst>
  </p:cSld>
  <p:clrMapOvr>
    <a:masterClrMapping/>
  </p:clrMapOvr>
  <p:transition spd="slow"/>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4AF743D-F83E-45F8-8A3A-6F62326CE81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96807374"/>
      </p:ext>
    </p:extLst>
  </p:cSld>
  <p:clrMapOvr>
    <a:masterClrMapping/>
  </p:clrMapOvr>
  <p:transition spd="slow"/>
</p:sldLayout>
</file>

<file path=ppt/slideLayouts/slideLayout3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886DCEA2-6639-4A0D-AA6F-B318D42A050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77843277"/>
      </p:ext>
    </p:extLst>
  </p:cSld>
  <p:clrMapOvr>
    <a:masterClrMapping/>
  </p:clrMapOvr>
  <p:transition spd="slow"/>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8BF74B0-C87F-4E3D-AFCE-4D6E77976D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67099382"/>
      </p:ext>
    </p:extLst>
  </p:cSld>
  <p:clrMapOvr>
    <a:masterClrMapping/>
  </p:clrMapOvr>
  <p:transition spd="slow"/>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718ED2F-CB00-4768-8B77-721392E8A49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70495280"/>
      </p:ext>
    </p:extLst>
  </p:cSld>
  <p:clrMapOvr>
    <a:masterClrMapping/>
  </p:clrMapOvr>
  <p:transition spd="slow"/>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E517A28-B083-4985-92CC-62E6A451EB0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75297113"/>
      </p:ext>
    </p:extLst>
  </p:cSld>
  <p:clrMapOvr>
    <a:masterClrMapping/>
  </p:clrMapOvr>
  <p:transition spd="slow"/>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D12AA53-9819-4ED2-81C0-EA7034B5FA3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36917354"/>
      </p:ext>
    </p:extLst>
  </p:cSld>
  <p:clrMapOvr>
    <a:masterClrMapping/>
  </p:clrMapOvr>
  <p:transition spd="slow"/>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D1879198-4F30-41D7-84FC-C7C91A072F7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20920374"/>
      </p:ext>
    </p:extLst>
  </p:cSld>
  <p:clrMapOvr>
    <a:masterClrMapping/>
  </p:clrMapOvr>
  <p:transition spd="slow"/>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71208B2C-020E-44E6-9D8F-FB6919339A7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71804765"/>
      </p:ext>
    </p:extLst>
  </p:cSld>
  <p:clrMapOvr>
    <a:masterClrMapping/>
  </p:clrMapOvr>
  <p:transition spd="slow"/>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D92AA4C-4D01-426E-95D8-B716EE11A07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87940214"/>
      </p:ext>
    </p:extLst>
  </p:cSld>
  <p:clrMapOvr>
    <a:masterClrMapping/>
  </p:clrMapOvr>
  <p:transition spd="slow"/>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7454D4B-B701-40A5-8554-04A006A176E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76216187"/>
      </p:ext>
    </p:extLst>
  </p:cSld>
  <p:clrMapOvr>
    <a:masterClrMapping/>
  </p:clrMapOvr>
  <p:transition spd="slow"/>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6CE0E1D-34A0-4E8E-9C19-9B00D2AB0D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88495816"/>
      </p:ext>
    </p:extLst>
  </p:cSld>
  <p:clrMapOvr>
    <a:masterClrMapping/>
  </p:clrMapOvr>
  <p:transition spd="slow"/>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B7948D7-9DAF-43D6-964C-52CD8903F9D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01990501"/>
      </p:ext>
    </p:extLst>
  </p:cSld>
  <p:clrMapOvr>
    <a:masterClrMapping/>
  </p:clrMapOvr>
  <p:transition spd="slow"/>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4AF743D-F83E-45F8-8A3A-6F62326CE81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09246650"/>
      </p:ext>
    </p:extLst>
  </p:cSld>
  <p:clrMapOvr>
    <a:masterClrMapping/>
  </p:clrMapOvr>
  <p:transition spd="slow"/>
</p:sldLayout>
</file>

<file path=ppt/slideLayouts/slideLayout4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886DCEA2-6639-4A0D-AA6F-B318D42A050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04528153"/>
      </p:ext>
    </p:extLst>
  </p:cSld>
  <p:clrMapOvr>
    <a:masterClrMapping/>
  </p:clrMapOvr>
  <p:transition spd="slow"/>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8BF74B0-C87F-4E3D-AFCE-4D6E77976D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55781373"/>
      </p:ext>
    </p:extLst>
  </p:cSld>
  <p:clrMapOvr>
    <a:masterClrMapping/>
  </p:clrMapOvr>
  <p:transition spd="slow"/>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718ED2F-CB00-4768-8B77-721392E8A49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07767575"/>
      </p:ext>
    </p:extLst>
  </p:cSld>
  <p:clrMapOvr>
    <a:masterClrMapping/>
  </p:clrMapOvr>
  <p:transition spd="slow"/>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E517A28-B083-4985-92CC-62E6A451EB0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68025949"/>
      </p:ext>
    </p:extLst>
  </p:cSld>
  <p:clrMapOvr>
    <a:masterClrMapping/>
  </p:clrMapOvr>
  <p:transition spd="slow"/>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D12AA53-9819-4ED2-81C0-EA7034B5FA3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66940196"/>
      </p:ext>
    </p:extLst>
  </p:cSld>
  <p:clrMapOvr>
    <a:masterClrMapping/>
  </p:clrMapOvr>
  <p:transition spd="slow"/>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D1879198-4F30-41D7-84FC-C7C91A072F7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7289489"/>
      </p:ext>
    </p:extLst>
  </p:cSld>
  <p:clrMapOvr>
    <a:masterClrMapping/>
  </p:clrMapOvr>
  <p:transition spd="slow"/>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71208B2C-020E-44E6-9D8F-FB6919339A7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3110800"/>
      </p:ext>
    </p:extLst>
  </p:cSld>
  <p:clrMapOvr>
    <a:masterClrMapping/>
  </p:clrMapOvr>
  <p:transition spd="slow"/>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D92AA4C-4D01-426E-95D8-B716EE11A07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05849004"/>
      </p:ext>
    </p:extLst>
  </p:cSld>
  <p:clrMapOvr>
    <a:masterClrMapping/>
  </p:clrMapOvr>
  <p:transition spd="slow"/>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7454D4B-B701-40A5-8554-04A006A176E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08719434"/>
      </p:ext>
    </p:extLst>
  </p:cSld>
  <p:clrMapOvr>
    <a:masterClrMapping/>
  </p:clrMapOvr>
  <p:transition spd="slow"/>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6CE0E1D-34A0-4E8E-9C19-9B00D2AB0D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4940233"/>
      </p:ext>
    </p:extLst>
  </p:cSld>
  <p:clrMapOvr>
    <a:masterClrMapping/>
  </p:clrMapOvr>
  <p:transition spd="slow"/>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B7948D7-9DAF-43D6-964C-52CD8903F9D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15250777"/>
      </p:ext>
    </p:extLst>
  </p:cSld>
  <p:clrMapOvr>
    <a:masterClrMapping/>
  </p:clrMapOvr>
  <p:transition spd="slow"/>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4AF743D-F83E-45F8-8A3A-6F62326CE81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91289259"/>
      </p:ext>
    </p:extLst>
  </p:cSld>
  <p:clrMapOvr>
    <a:masterClrMapping/>
  </p:clrMapOvr>
  <p:transition spd="slow"/>
</p:sldLayout>
</file>

<file path=ppt/slideLayouts/slideLayout59.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886DCEA2-6639-4A0D-AA6F-B318D42A050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9483995"/>
      </p:ext>
    </p:extLst>
  </p:cSld>
  <p:clrMapOvr>
    <a:masterClrMapping/>
  </p:clrMapOvr>
  <p:transition spd="slow"/>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8BF74B0-C87F-4E3D-AFCE-4D6E77976D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24355056"/>
      </p:ext>
    </p:extLst>
  </p:cSld>
  <p:clrMapOvr>
    <a:masterClrMapping/>
  </p:clrMapOvr>
  <p:transition spd="slow"/>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718ED2F-CB00-4768-8B77-721392E8A49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1560299"/>
      </p:ext>
    </p:extLst>
  </p:cSld>
  <p:clrMapOvr>
    <a:masterClrMapping/>
  </p:clrMapOvr>
  <p:transition spd="slow"/>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E517A28-B083-4985-92CC-62E6A451EB0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59129281"/>
      </p:ext>
    </p:extLst>
  </p:cSld>
  <p:clrMapOvr>
    <a:masterClrMapping/>
  </p:clrMapOvr>
  <p:transition spd="slow"/>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D12AA53-9819-4ED2-81C0-EA7034B5FA3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78131871"/>
      </p:ext>
    </p:extLst>
  </p:cSld>
  <p:clrMapOvr>
    <a:masterClrMapping/>
  </p:clrMapOvr>
  <p:transition spd="slow"/>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D1879198-4F30-41D7-84FC-C7C91A072F7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24265690"/>
      </p:ext>
    </p:extLst>
  </p:cSld>
  <p:clrMapOvr>
    <a:masterClrMapping/>
  </p:clrMapOvr>
  <p:transition spd="slow"/>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71208B2C-020E-44E6-9D8F-FB6919339A7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02439547"/>
      </p:ext>
    </p:extLst>
  </p:cSld>
  <p:clrMapOvr>
    <a:masterClrMapping/>
  </p:clrMapOvr>
  <p:transition spd="slow"/>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D92AA4C-4D01-426E-95D8-B716EE11A07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54386379"/>
      </p:ext>
    </p:extLst>
  </p:cSld>
  <p:clrMapOvr>
    <a:masterClrMapping/>
  </p:clrMapOvr>
  <p:transition spd="slow"/>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7454D4B-B701-40A5-8554-04A006A176E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60924760"/>
      </p:ext>
    </p:extLst>
  </p:cSld>
  <p:clrMapOvr>
    <a:masterClrMapping/>
  </p:clrMapOvr>
  <p:transition spd="slow"/>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6CE0E1D-34A0-4E8E-9C19-9B00D2AB0D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78255289"/>
      </p:ext>
    </p:extLst>
  </p:cSld>
  <p:clrMapOvr>
    <a:masterClrMapping/>
  </p:clrMapOvr>
  <p:transition spd="slow"/>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B7948D7-9DAF-43D6-964C-52CD8903F9D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85747084"/>
      </p:ext>
    </p:extLst>
  </p:cSld>
  <p:clrMapOvr>
    <a:masterClrMapping/>
  </p:clrMapOvr>
  <p:transition spd="slow"/>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4AF743D-F83E-45F8-8A3A-6F62326CE81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28133916"/>
      </p:ext>
    </p:extLst>
  </p:cSld>
  <p:clrMapOvr>
    <a:masterClrMapping/>
  </p:clrMapOvr>
  <p:transition spd="slow"/>
</p:sldLayout>
</file>

<file path=ppt/slideLayouts/slideLayout7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886DCEA2-6639-4A0D-AA6F-B318D42A050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4343967"/>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6.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C210FF0-7C15-44C5-8415-C7A39497D20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D7CF9DF-67CF-4DBA-B17B-83C5AB5BD92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45462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slow"/>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D7CF9DF-67CF-4DBA-B17B-83C5AB5BD92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9345984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ransition spd="slow"/>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D7CF9DF-67CF-4DBA-B17B-83C5AB5BD92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9314095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ransition spd="slow"/>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D7CF9DF-67CF-4DBA-B17B-83C5AB5BD92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8624338"/>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ransition spd="slow"/>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D7CF9DF-67CF-4DBA-B17B-83C5AB5BD92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0959770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ransition spd="slow"/>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4.wmf"/><Relationship Id="rId4" Type="http://schemas.openxmlformats.org/officeDocument/2006/relationships/image" Target="../media/image3.wmf"/></Relationships>
</file>

<file path=ppt/slides/_rels/slide4.xml.rels><?xml version="1.0" encoding="UTF-8" standalone="yes"?>
<Relationships xmlns="http://schemas.openxmlformats.org/package/2006/relationships"><Relationship Id="rId3" Type="http://schemas.openxmlformats.org/officeDocument/2006/relationships/hyperlink" Target="http://www.slideshare.net/" TargetMode="External"/><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hyperlink" Target="http://www.prezi.com/" TargetMode="External"/><Relationship Id="rId4" Type="http://schemas.openxmlformats.org/officeDocument/2006/relationships/hyperlink" Target="http://docs.google.com/"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xml"/><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audio" Target="../media/audio3.wav"/><Relationship Id="rId1" Type="http://schemas.openxmlformats.org/officeDocument/2006/relationships/slideLayout" Target="../slideLayouts/slideLayout37.xml"/><Relationship Id="rId4" Type="http://schemas.openxmlformats.org/officeDocument/2006/relationships/audio" Target="../media/audio5.wav"/></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audio" Target="../media/audio10.wav"/><Relationship Id="rId3" Type="http://schemas.openxmlformats.org/officeDocument/2006/relationships/audio" Target="../media/audio6.wav"/><Relationship Id="rId7" Type="http://schemas.openxmlformats.org/officeDocument/2006/relationships/audio" Target="../media/audio9.wav"/><Relationship Id="rId12"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audio" Target="../media/audio8.wav"/><Relationship Id="rId11" Type="http://schemas.openxmlformats.org/officeDocument/2006/relationships/image" Target="../media/image9.wmf"/><Relationship Id="rId5" Type="http://schemas.openxmlformats.org/officeDocument/2006/relationships/audio" Target="../media/audio7.wav"/><Relationship Id="rId10" Type="http://schemas.openxmlformats.org/officeDocument/2006/relationships/image" Target="../media/image8.wmf"/><Relationship Id="rId4" Type="http://schemas.openxmlformats.org/officeDocument/2006/relationships/audio" Target="../media/audio2.wav"/><Relationship Id="rId9"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hyperlink" Target="https://www.education.pa.gov/Pages/default.aspx" TargetMode="External"/><Relationship Id="rId5" Type="http://schemas.openxmlformats.org/officeDocument/2006/relationships/image" Target="../media/image14.jpeg"/><Relationship Id="rId4" Type="http://schemas.openxmlformats.org/officeDocument/2006/relationships/hyperlink" Target="http://www.misericordia.edu/"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hyperlink" Target="winword.ex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youtube.com/watch?v=MjcO2ExtHso" TargetMode="External"/><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video" Target="https://www.youtube.com/embed/MjcO2ExtHso?feature=oembed" TargetMode="Externa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1.xml"/></Relationships>
</file>

<file path=ppt/slides/_rels/slide25.xml.rels><?xml version="1.0" encoding="UTF-8" standalone="yes"?>
<Relationships xmlns="http://schemas.openxmlformats.org/package/2006/relationships"><Relationship Id="rId2" Type="http://schemas.openxmlformats.org/officeDocument/2006/relationships/audio" Target="../media/audio11.wav"/><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dirty="0"/>
              <a:t>Exploring the Powerful</a:t>
            </a:r>
            <a:br>
              <a:rPr lang="en-US" dirty="0"/>
            </a:br>
            <a:r>
              <a:rPr lang="en-US" dirty="0"/>
              <a:t>Features of PowerPoint</a:t>
            </a:r>
            <a:endParaRPr lang="en-US" sz="3200" dirty="0"/>
          </a:p>
        </p:txBody>
      </p:sp>
      <p:sp>
        <p:nvSpPr>
          <p:cNvPr id="2051" name="Rectangle 3"/>
          <p:cNvSpPr>
            <a:spLocks noGrp="1" noChangeArrowheads="1"/>
          </p:cNvSpPr>
          <p:nvPr>
            <p:ph type="subTitle" idx="1"/>
          </p:nvPr>
        </p:nvSpPr>
        <p:spPr>
          <a:xfrm>
            <a:off x="1371600" y="4114800"/>
            <a:ext cx="6400800" cy="1219200"/>
          </a:xfrm>
        </p:spPr>
        <p:txBody>
          <a:bodyPr/>
          <a:lstStyle/>
          <a:p>
            <a:r>
              <a:rPr lang="en-US" sz="2800"/>
              <a:t>TED 121 Educational Technology</a:t>
            </a:r>
            <a:br>
              <a:rPr lang="en-US" sz="2800"/>
            </a:br>
            <a:r>
              <a:rPr lang="en-US" sz="2800"/>
              <a:t>Dr. Steve Broskoske</a:t>
            </a:r>
          </a:p>
        </p:txBody>
      </p:sp>
      <p:sp>
        <p:nvSpPr>
          <p:cNvPr id="4" name="AutoShape 6"/>
          <p:cNvSpPr>
            <a:spLocks noChangeArrowheads="1"/>
          </p:cNvSpPr>
          <p:nvPr/>
        </p:nvSpPr>
        <p:spPr bwMode="auto">
          <a:xfrm>
            <a:off x="9372600" y="457200"/>
            <a:ext cx="2971800" cy="1752600"/>
          </a:xfrm>
          <a:prstGeom prst="cloudCallout">
            <a:avLst>
              <a:gd name="adj1" fmla="val 29755"/>
              <a:gd name="adj2" fmla="val 1176"/>
            </a:avLst>
          </a:prstGeom>
          <a:solidFill>
            <a:schemeClr val="bg1"/>
          </a:solidFill>
          <a:ln w="9525">
            <a:solidFill>
              <a:schemeClr val="tx1"/>
            </a:solidFill>
            <a:round/>
            <a:headEnd/>
            <a:tailEnd/>
          </a:ln>
          <a:effectLst/>
        </p:spPr>
        <p:txBody>
          <a:bodyPr/>
          <a:lstStyle/>
          <a:p>
            <a:pPr algn="ctr"/>
            <a:r>
              <a:rPr lang="en-US"/>
              <a:t>PowerPoint</a:t>
            </a:r>
          </a:p>
          <a:p>
            <a:pPr algn="ctr"/>
            <a:r>
              <a:rPr lang="en-US"/>
              <a:t>is great!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0" fill="hold"/>
                                        <p:tgtEl>
                                          <p:spTgt spid="4"/>
                                        </p:tgtEl>
                                        <p:attrNameLst>
                                          <p:attrName>ppt_x</p:attrName>
                                        </p:attrNameLst>
                                      </p:cBhvr>
                                      <p:tavLst>
                                        <p:tav tm="0">
                                          <p:val>
                                            <p:strVal val="0-#ppt_w/2"/>
                                          </p:val>
                                        </p:tav>
                                        <p:tav tm="100000">
                                          <p:val>
                                            <p:strVal val="#ppt_x"/>
                                          </p:val>
                                        </p:tav>
                                      </p:tavLst>
                                    </p:anim>
                                    <p:anim calcmode="lin" valueType="num">
                                      <p:cBhvr additive="base">
                                        <p:cTn id="8" dur="5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pic>
        <p:nvPicPr>
          <p:cNvPr id="3083" name="Picture 11" descr="BOARD"/>
          <p:cNvPicPr>
            <a:picLocks noChangeAspect="1" noChangeArrowheads="1"/>
          </p:cNvPicPr>
          <p:nvPr/>
        </p:nvPicPr>
        <p:blipFill>
          <a:blip r:embed="rId3"/>
          <a:srcRect/>
          <a:stretch>
            <a:fillRect/>
          </a:stretch>
        </p:blipFill>
        <p:spPr bwMode="auto">
          <a:xfrm>
            <a:off x="609600" y="1828800"/>
            <a:ext cx="7696200" cy="4645025"/>
          </a:xfrm>
          <a:prstGeom prst="rect">
            <a:avLst/>
          </a:prstGeom>
          <a:noFill/>
        </p:spPr>
      </p:pic>
      <p:sp>
        <p:nvSpPr>
          <p:cNvPr id="3074" name="Rectangle 2"/>
          <p:cNvSpPr>
            <a:spLocks noGrp="1" noChangeArrowheads="1"/>
          </p:cNvSpPr>
          <p:nvPr>
            <p:ph type="title"/>
          </p:nvPr>
        </p:nvSpPr>
        <p:spPr/>
        <p:txBody>
          <a:bodyPr/>
          <a:lstStyle/>
          <a:p>
            <a:r>
              <a:rPr lang="en-US" dirty="0"/>
              <a:t>PowerPoint Is…</a:t>
            </a:r>
          </a:p>
        </p:txBody>
      </p:sp>
      <p:sp>
        <p:nvSpPr>
          <p:cNvPr id="3078" name="Text Box 6"/>
          <p:cNvSpPr txBox="1">
            <a:spLocks noChangeArrowheads="1"/>
          </p:cNvSpPr>
          <p:nvPr/>
        </p:nvSpPr>
        <p:spPr bwMode="auto">
          <a:xfrm>
            <a:off x="3505200" y="2399908"/>
            <a:ext cx="3886200" cy="2554545"/>
          </a:xfrm>
          <a:prstGeom prst="rect">
            <a:avLst/>
          </a:prstGeom>
          <a:noFill/>
          <a:ln w="9525">
            <a:noFill/>
            <a:miter lim="800000"/>
            <a:headEnd/>
            <a:tailEnd/>
          </a:ln>
          <a:effectLst/>
        </p:spPr>
        <p:txBody>
          <a:bodyPr>
            <a:spAutoFit/>
          </a:bodyPr>
          <a:lstStyle/>
          <a:p>
            <a:pPr>
              <a:spcBef>
                <a:spcPct val="50000"/>
              </a:spcBef>
            </a:pPr>
            <a:r>
              <a:rPr lang="en-US" sz="3200" dirty="0">
                <a:solidFill>
                  <a:srgbClr val="FF0000"/>
                </a:solidFill>
                <a:cs typeface="Times New Roman" charset="0"/>
              </a:rPr>
              <a:t>Presentation software</a:t>
            </a:r>
            <a:br>
              <a:rPr lang="en-US" sz="3200" dirty="0">
                <a:solidFill>
                  <a:srgbClr val="FF0000"/>
                </a:solidFill>
                <a:cs typeface="Times New Roman" charset="0"/>
              </a:rPr>
            </a:br>
            <a:r>
              <a:rPr lang="en-US" sz="3200" dirty="0">
                <a:solidFill>
                  <a:srgbClr val="FF0000"/>
                </a:solidFill>
                <a:cs typeface="Times New Roman" charset="0"/>
              </a:rPr>
              <a:t>is an effective and popular way to present information to students.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dirty="0"/>
              <a:t>Popularity of PowerPoint</a:t>
            </a:r>
          </a:p>
        </p:txBody>
      </p:sp>
      <p:sp>
        <p:nvSpPr>
          <p:cNvPr id="7171" name="Rectangle 3"/>
          <p:cNvSpPr>
            <a:spLocks noGrp="1" noChangeArrowheads="1"/>
          </p:cNvSpPr>
          <p:nvPr>
            <p:ph type="body" idx="1"/>
          </p:nvPr>
        </p:nvSpPr>
        <p:spPr>
          <a:xfrm>
            <a:off x="685800" y="1524000"/>
            <a:ext cx="7772400" cy="4114800"/>
          </a:xfrm>
        </p:spPr>
        <p:txBody>
          <a:bodyPr/>
          <a:lstStyle/>
          <a:p>
            <a:r>
              <a:rPr lang="en-US" sz="3600" dirty="0"/>
              <a:t>Most teachers use PowerPoint (or similar product) or whiteboard software (</a:t>
            </a:r>
            <a:r>
              <a:rPr lang="en-US" sz="3600" dirty="0" err="1"/>
              <a:t>Activ</a:t>
            </a:r>
            <a:r>
              <a:rPr lang="en-US" sz="3600" dirty="0"/>
              <a:t> or </a:t>
            </a:r>
            <a:r>
              <a:rPr lang="en-US" sz="3600" dirty="0" err="1"/>
              <a:t>SmartBoard</a:t>
            </a:r>
            <a:r>
              <a:rPr lang="en-US" sz="3600" dirty="0"/>
              <a:t> software) to present to their classes.</a:t>
            </a:r>
          </a:p>
          <a:p>
            <a:r>
              <a:rPr lang="en-US" sz="3600" dirty="0"/>
              <a:t>While many teachers rely on</a:t>
            </a:r>
            <a:br>
              <a:rPr lang="en-US" sz="3600" dirty="0"/>
            </a:br>
            <a:r>
              <a:rPr lang="en-US" sz="3600" dirty="0"/>
              <a:t>bullets… </a:t>
            </a:r>
          </a:p>
        </p:txBody>
      </p:sp>
      <p:grpSp>
        <p:nvGrpSpPr>
          <p:cNvPr id="6" name="Group 5"/>
          <p:cNvGrpSpPr/>
          <p:nvPr/>
        </p:nvGrpSpPr>
        <p:grpSpPr>
          <a:xfrm>
            <a:off x="9220200" y="4697240"/>
            <a:ext cx="9906000" cy="2008360"/>
            <a:chOff x="9220200" y="4267200"/>
            <a:chExt cx="9906000" cy="2008360"/>
          </a:xfrm>
        </p:grpSpPr>
        <p:sp>
          <p:nvSpPr>
            <p:cNvPr id="4" name="TextBox 3"/>
            <p:cNvSpPr txBox="1"/>
            <p:nvPr/>
          </p:nvSpPr>
          <p:spPr>
            <a:xfrm>
              <a:off x="9220200" y="5181600"/>
              <a:ext cx="7467600" cy="523220"/>
            </a:xfrm>
            <a:prstGeom prst="rect">
              <a:avLst/>
            </a:prstGeom>
            <a:solidFill>
              <a:schemeClr val="accent3"/>
            </a:solidFill>
            <a:ln>
              <a:solidFill>
                <a:schemeClr val="tx1"/>
              </a:solidFill>
            </a:ln>
          </p:spPr>
          <p:txBody>
            <a:bodyPr wrap="square" rtlCol="0">
              <a:spAutoFit/>
            </a:bodyPr>
            <a:lstStyle/>
            <a:p>
              <a:r>
                <a:rPr lang="en-US" sz="2800" dirty="0">
                  <a:solidFill>
                    <a:srgbClr val="C00000"/>
                  </a:solidFill>
                </a:rPr>
                <a:t>There is so much more PowerPoint can offer…</a:t>
              </a:r>
            </a:p>
          </p:txBody>
        </p:sp>
        <p:pic>
          <p:nvPicPr>
            <p:cNvPr id="3074" name="Picture 2" descr="C:\Program Files\Microsoft Office\Media\CntCD1\ClipArt3\j0234270.wmf"/>
            <p:cNvPicPr>
              <a:picLocks noChangeAspect="1" noChangeArrowheads="1"/>
            </p:cNvPicPr>
            <p:nvPr/>
          </p:nvPicPr>
          <p:blipFill>
            <a:blip r:embed="rId4" cstate="print"/>
            <a:srcRect/>
            <a:stretch>
              <a:fillRect/>
            </a:stretch>
          </p:blipFill>
          <p:spPr bwMode="auto">
            <a:xfrm flipH="1">
              <a:off x="16659131" y="4267200"/>
              <a:ext cx="2467069" cy="2008360"/>
            </a:xfrm>
            <a:prstGeom prst="rect">
              <a:avLst/>
            </a:prstGeom>
            <a:noFill/>
          </p:spPr>
        </p:pic>
      </p:grpSp>
      <p:sp>
        <p:nvSpPr>
          <p:cNvPr id="2" name="TextBox 1">
            <a:extLst>
              <a:ext uri="{FF2B5EF4-FFF2-40B4-BE49-F238E27FC236}">
                <a16:creationId xmlns:a16="http://schemas.microsoft.com/office/drawing/2014/main" id="{2C2C1900-7ACA-4A98-8880-FB025A0EDB1A}"/>
              </a:ext>
            </a:extLst>
          </p:cNvPr>
          <p:cNvSpPr txBox="1"/>
          <p:nvPr/>
        </p:nvSpPr>
        <p:spPr>
          <a:xfrm>
            <a:off x="762000" y="5029200"/>
            <a:ext cx="4977319" cy="1569660"/>
          </a:xfrm>
          <a:prstGeom prst="rect">
            <a:avLst/>
          </a:prstGeom>
          <a:solidFill>
            <a:srgbClr val="FFC000"/>
          </a:solidFill>
        </p:spPr>
        <p:txBody>
          <a:bodyPr wrap="square" rtlCol="0">
            <a:spAutoFit/>
          </a:bodyPr>
          <a:lstStyle/>
          <a:p>
            <a:r>
              <a:rPr lang="en-US" sz="3200" dirty="0"/>
              <a:t>Need to make presentations</a:t>
            </a:r>
            <a:br>
              <a:rPr lang="en-US" sz="3200" dirty="0"/>
            </a:br>
            <a:r>
              <a:rPr lang="en-US" sz="3200" dirty="0"/>
              <a:t>go beyond the old overhead projector.</a:t>
            </a:r>
            <a:endParaRPr lang="en-ZM" sz="3200" dirty="0"/>
          </a:p>
        </p:txBody>
      </p:sp>
      <p:pic>
        <p:nvPicPr>
          <p:cNvPr id="8" name="Picture 5" descr="PROJECTR">
            <a:extLst>
              <a:ext uri="{FF2B5EF4-FFF2-40B4-BE49-F238E27FC236}">
                <a16:creationId xmlns:a16="http://schemas.microsoft.com/office/drawing/2014/main" id="{07EF781B-C8B0-4CF0-BBEF-B1D6716355AA}"/>
              </a:ext>
            </a:extLst>
          </p:cNvPr>
          <p:cNvPicPr>
            <a:picLocks noChangeAspect="1" noChangeArrowheads="1"/>
          </p:cNvPicPr>
          <p:nvPr/>
        </p:nvPicPr>
        <p:blipFill>
          <a:blip r:embed="rId5"/>
          <a:srcRect/>
          <a:stretch>
            <a:fillRect/>
          </a:stretch>
        </p:blipFill>
        <p:spPr bwMode="auto">
          <a:xfrm>
            <a:off x="6705600" y="4114800"/>
            <a:ext cx="1951038" cy="2382838"/>
          </a:xfrm>
          <a:prstGeom prst="rect">
            <a:avLst/>
          </a:prstGeom>
          <a:noFill/>
        </p:spPr>
      </p:pic>
    </p:spTree>
    <p:extLst>
      <p:ext uri="{BB962C8B-B14F-4D97-AF65-F5344CB8AC3E}">
        <p14:creationId xmlns:p14="http://schemas.microsoft.com/office/powerpoint/2010/main" val="237209551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par>
                          <p:cTn id="7" fill="hold">
                            <p:stCondLst>
                              <p:cond delay="0"/>
                            </p:stCondLst>
                            <p:childTnLst>
                              <p:par>
                                <p:cTn id="8" presetID="2" presetClass="entr" presetSubtype="8"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0" fill="hold"/>
                                        <p:tgtEl>
                                          <p:spTgt spid="6"/>
                                        </p:tgtEl>
                                        <p:attrNameLst>
                                          <p:attrName>ppt_x</p:attrName>
                                        </p:attrNameLst>
                                      </p:cBhvr>
                                      <p:tavLst>
                                        <p:tav tm="0">
                                          <p:val>
                                            <p:strVal val="0-#ppt_w/2"/>
                                          </p:val>
                                        </p:tav>
                                        <p:tav tm="100000">
                                          <p:val>
                                            <p:strVal val="#ppt_x"/>
                                          </p:val>
                                        </p:tav>
                                      </p:tavLst>
                                    </p:anim>
                                    <p:anim calcmode="lin" valueType="num">
                                      <p:cBhvr additive="base">
                                        <p:cTn id="11" dur="500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5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5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Presentation Software</a:t>
            </a:r>
          </a:p>
        </p:txBody>
      </p:sp>
      <p:sp>
        <p:nvSpPr>
          <p:cNvPr id="3" name="Action Button: Custom 2">
            <a:hlinkClick r:id="rId3" highlightClick="1"/>
          </p:cNvPr>
          <p:cNvSpPr/>
          <p:nvPr/>
        </p:nvSpPr>
        <p:spPr>
          <a:xfrm>
            <a:off x="2895600" y="3657600"/>
            <a:ext cx="3505200" cy="914400"/>
          </a:xfrm>
          <a:prstGeom prst="actionButtonBlank">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tx1"/>
                </a:solidFill>
              </a:rPr>
              <a:t>Slideshare</a:t>
            </a:r>
            <a:endParaRPr lang="en-US" sz="2800" dirty="0">
              <a:solidFill>
                <a:schemeClr val="tx1"/>
              </a:solidFill>
            </a:endParaRPr>
          </a:p>
        </p:txBody>
      </p:sp>
      <p:sp>
        <p:nvSpPr>
          <p:cNvPr id="4" name="Action Button: Custom 3">
            <a:hlinkClick r:id="rId4" highlightClick="1"/>
          </p:cNvPr>
          <p:cNvSpPr/>
          <p:nvPr/>
        </p:nvSpPr>
        <p:spPr>
          <a:xfrm>
            <a:off x="2895600" y="4876800"/>
            <a:ext cx="3505200" cy="914400"/>
          </a:xfrm>
          <a:prstGeom prst="actionButtonBlank">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Google Slides</a:t>
            </a:r>
          </a:p>
        </p:txBody>
      </p:sp>
      <p:sp>
        <p:nvSpPr>
          <p:cNvPr id="5" name="Action Button: Custom 4">
            <a:hlinkClick r:id="rId5" highlightClick="1"/>
          </p:cNvPr>
          <p:cNvSpPr/>
          <p:nvPr/>
        </p:nvSpPr>
        <p:spPr>
          <a:xfrm>
            <a:off x="2895600" y="2362200"/>
            <a:ext cx="3505200" cy="990600"/>
          </a:xfrm>
          <a:prstGeom prst="actionButtonBlank">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tx1"/>
                </a:solidFill>
              </a:rPr>
              <a:t>Prezi</a:t>
            </a:r>
            <a:endParaRPr lang="en-US" sz="2800"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Educational benefits?</a:t>
            </a:r>
          </a:p>
        </p:txBody>
      </p:sp>
      <p:sp>
        <p:nvSpPr>
          <p:cNvPr id="6147" name="Rectangle 3"/>
          <p:cNvSpPr>
            <a:spLocks noGrp="1" noChangeArrowheads="1"/>
          </p:cNvSpPr>
          <p:nvPr>
            <p:ph type="body" idx="1"/>
          </p:nvPr>
        </p:nvSpPr>
        <p:spPr>
          <a:xfrm>
            <a:off x="685800" y="1981200"/>
            <a:ext cx="7772400" cy="2971800"/>
          </a:xfrm>
        </p:spPr>
        <p:txBody>
          <a:bodyPr/>
          <a:lstStyle/>
          <a:p>
            <a:r>
              <a:rPr lang="en-US" dirty="0">
                <a:cs typeface="Times New Roman" charset="0"/>
              </a:rPr>
              <a:t>Hold learner attention.</a:t>
            </a:r>
          </a:p>
          <a:p>
            <a:r>
              <a:rPr lang="en-US" dirty="0">
                <a:cs typeface="Times New Roman" charset="0"/>
              </a:rPr>
              <a:t>Provide multisensory instruction.</a:t>
            </a:r>
          </a:p>
          <a:p>
            <a:r>
              <a:rPr lang="en-US" dirty="0">
                <a:cs typeface="Times New Roman" charset="0"/>
              </a:rPr>
              <a:t>Provide clear, meaningful examples.</a:t>
            </a:r>
          </a:p>
          <a:p>
            <a:r>
              <a:rPr lang="en-US" dirty="0">
                <a:cs typeface="Times New Roman" charset="0"/>
              </a:rPr>
              <a:t>Address multiple learning styles.</a:t>
            </a:r>
          </a:p>
          <a:p>
            <a:r>
              <a:rPr lang="en-US" dirty="0">
                <a:cs typeface="Times New Roman" charset="0"/>
              </a:rPr>
              <a:t>Plus many other teaching/learning benefits!</a:t>
            </a:r>
            <a:endParaRPr lang="en-US" dirty="0"/>
          </a:p>
        </p:txBody>
      </p:sp>
      <p:sp>
        <p:nvSpPr>
          <p:cNvPr id="6148" name="Text Box 4"/>
          <p:cNvSpPr txBox="1">
            <a:spLocks noChangeArrowheads="1"/>
          </p:cNvSpPr>
          <p:nvPr/>
        </p:nvSpPr>
        <p:spPr bwMode="auto">
          <a:xfrm>
            <a:off x="1752600" y="5181600"/>
            <a:ext cx="5943600" cy="946150"/>
          </a:xfrm>
          <a:prstGeom prst="rect">
            <a:avLst/>
          </a:prstGeom>
          <a:noFill/>
          <a:ln w="9525">
            <a:noFill/>
            <a:miter lim="800000"/>
            <a:headEnd/>
            <a:tailEnd/>
          </a:ln>
          <a:effectLst/>
        </p:spPr>
        <p:txBody>
          <a:bodyPr>
            <a:spAutoFit/>
          </a:bodyPr>
          <a:lstStyle/>
          <a:p>
            <a:pPr>
              <a:spcBef>
                <a:spcPct val="50000"/>
              </a:spcBef>
            </a:pPr>
            <a:r>
              <a:rPr lang="en-US" sz="2800">
                <a:solidFill>
                  <a:srgbClr val="E88A00"/>
                </a:solidFill>
              </a:rPr>
              <a:t>Let’s explore some of the benefits to teaching/learning…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914400"/>
            <a:ext cx="7772400" cy="838200"/>
          </a:xfrm>
        </p:spPr>
        <p:txBody>
          <a:bodyPr/>
          <a:lstStyle/>
          <a:p>
            <a:r>
              <a:rPr lang="en-US"/>
              <a:t>Build a Slide</a:t>
            </a:r>
          </a:p>
        </p:txBody>
      </p:sp>
      <p:sp>
        <p:nvSpPr>
          <p:cNvPr id="7171" name="Rectangle 3"/>
          <p:cNvSpPr>
            <a:spLocks noGrp="1" noChangeArrowheads="1"/>
          </p:cNvSpPr>
          <p:nvPr>
            <p:ph type="body" idx="1"/>
          </p:nvPr>
        </p:nvSpPr>
        <p:spPr/>
        <p:txBody>
          <a:bodyPr/>
          <a:lstStyle/>
          <a:p>
            <a:r>
              <a:rPr lang="en-US"/>
              <a:t>Place all information on a slide.</a:t>
            </a:r>
          </a:p>
          <a:p>
            <a:r>
              <a:rPr lang="en-US"/>
              <a:t>Reveal (build) the slide contents as you are ready.</a:t>
            </a:r>
          </a:p>
          <a:p>
            <a:r>
              <a:rPr lang="en-US"/>
              <a:t>Pace the lesson.</a:t>
            </a:r>
          </a:p>
          <a:p>
            <a:r>
              <a:rPr lang="en-US"/>
              <a:t>Ask a question:</a:t>
            </a:r>
          </a:p>
          <a:p>
            <a:pPr lvl="1"/>
            <a:r>
              <a:rPr lang="en-US">
                <a:solidFill>
                  <a:srgbClr val="FF0000"/>
                </a:solidFill>
              </a:rPr>
              <a:t>What other technology does this resemble?</a:t>
            </a:r>
          </a:p>
          <a:p>
            <a:r>
              <a:rPr lang="en-US"/>
              <a:t>Answer: </a:t>
            </a:r>
            <a:r>
              <a:rPr lang="en-US" sz="2800">
                <a:solidFill>
                  <a:srgbClr val="FF0000"/>
                </a:solidFill>
              </a:rPr>
              <a:t>The overhead projector.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additive="base">
                                        <p:cTn id="7" dur="500" fill="hold"/>
                                        <p:tgtEl>
                                          <p:spTgt spid="71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7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71">
                                            <p:txEl>
                                              <p:pRg st="1" end="1"/>
                                            </p:txEl>
                                          </p:spTgt>
                                        </p:tgtEl>
                                        <p:attrNameLst>
                                          <p:attrName>style.visibility</p:attrName>
                                        </p:attrNameLst>
                                      </p:cBhvr>
                                      <p:to>
                                        <p:strVal val="visible"/>
                                      </p:to>
                                    </p:set>
                                    <p:anim calcmode="lin" valueType="num">
                                      <p:cBhvr additive="base">
                                        <p:cTn id="13" dur="500" fill="hold"/>
                                        <p:tgtEl>
                                          <p:spTgt spid="717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17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171">
                                            <p:txEl>
                                              <p:pRg st="2" end="2"/>
                                            </p:txEl>
                                          </p:spTgt>
                                        </p:tgtEl>
                                        <p:attrNameLst>
                                          <p:attrName>style.visibility</p:attrName>
                                        </p:attrNameLst>
                                      </p:cBhvr>
                                      <p:to>
                                        <p:strVal val="visible"/>
                                      </p:to>
                                    </p:set>
                                    <p:anim calcmode="lin" valueType="num">
                                      <p:cBhvr additive="base">
                                        <p:cTn id="19" dur="500" fill="hold"/>
                                        <p:tgtEl>
                                          <p:spTgt spid="717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17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171">
                                            <p:txEl>
                                              <p:pRg st="3" end="3"/>
                                            </p:txEl>
                                          </p:spTgt>
                                        </p:tgtEl>
                                        <p:attrNameLst>
                                          <p:attrName>style.visibility</p:attrName>
                                        </p:attrNameLst>
                                      </p:cBhvr>
                                      <p:to>
                                        <p:strVal val="visible"/>
                                      </p:to>
                                    </p:set>
                                    <p:anim calcmode="lin" valueType="num">
                                      <p:cBhvr additive="base">
                                        <p:cTn id="25" dur="500" fill="hold"/>
                                        <p:tgtEl>
                                          <p:spTgt spid="717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171">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p:tgtEl>
                                      </p:cMediaNode>
                                    </p:audio>
                                  </p:subTnLst>
                                </p:cTn>
                              </p:par>
                              <p:par>
                                <p:cTn id="27" presetID="2" presetClass="entr" presetSubtype="8" fill="hold" grpId="0" nodeType="withEffect">
                                  <p:stCondLst>
                                    <p:cond delay="0"/>
                                  </p:stCondLst>
                                  <p:childTnLst>
                                    <p:set>
                                      <p:cBhvr>
                                        <p:cTn id="28" dur="1" fill="hold">
                                          <p:stCondLst>
                                            <p:cond delay="0"/>
                                          </p:stCondLst>
                                        </p:cTn>
                                        <p:tgtEl>
                                          <p:spTgt spid="7171">
                                            <p:txEl>
                                              <p:pRg st="4" end="4"/>
                                            </p:txEl>
                                          </p:spTgt>
                                        </p:tgtEl>
                                        <p:attrNameLst>
                                          <p:attrName>style.visibility</p:attrName>
                                        </p:attrNameLst>
                                      </p:cBhvr>
                                      <p:to>
                                        <p:strVal val="visible"/>
                                      </p:to>
                                    </p:set>
                                    <p:anim calcmode="lin" valueType="num">
                                      <p:cBhvr additive="base">
                                        <p:cTn id="29" dur="500" fill="hold"/>
                                        <p:tgtEl>
                                          <p:spTgt spid="7171">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7171">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2" name="whoosh.wav"/>
                                        </p:tgtEl>
                                      </p:cMediaNode>
                                    </p:audio>
                                  </p:sub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7171">
                                            <p:txEl>
                                              <p:pRg st="5" end="5"/>
                                            </p:txEl>
                                          </p:spTgt>
                                        </p:tgtEl>
                                        <p:attrNameLst>
                                          <p:attrName>style.visibility</p:attrName>
                                        </p:attrNameLst>
                                      </p:cBhvr>
                                      <p:to>
                                        <p:strVal val="visible"/>
                                      </p:to>
                                    </p:set>
                                    <p:anim calcmode="lin" valueType="num">
                                      <p:cBhvr additive="base">
                                        <p:cTn id="35" dur="500" fill="hold"/>
                                        <p:tgtEl>
                                          <p:spTgt spid="7171">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7171">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3"/>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amma/>
                <a:shade val="56078"/>
                <a:invGamma/>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25602" name="AutoShape 2"/>
          <p:cNvSpPr>
            <a:spLocks noChangeArrowheads="1"/>
          </p:cNvSpPr>
          <p:nvPr/>
        </p:nvSpPr>
        <p:spPr bwMode="auto">
          <a:xfrm>
            <a:off x="304800" y="1905000"/>
            <a:ext cx="1676400" cy="1143000"/>
          </a:xfrm>
          <a:prstGeom prst="downArrowCallout">
            <a:avLst>
              <a:gd name="adj1" fmla="val 36667"/>
              <a:gd name="adj2" fmla="val 36667"/>
              <a:gd name="adj3" fmla="val 16667"/>
              <a:gd name="adj4" fmla="val 66667"/>
            </a:avLst>
          </a:prstGeom>
          <a:noFill/>
          <a:ln w="9525">
            <a:solidFill>
              <a:srgbClr val="FF6600"/>
            </a:solidFill>
            <a:miter lim="800000"/>
            <a:headEnd/>
            <a:tailEnd/>
          </a:ln>
          <a:effectLst/>
        </p:spPr>
        <p:txBody>
          <a:bodyPr wrap="none" anchor="ctr"/>
          <a:lstStyle/>
          <a:p>
            <a:endParaRPr lang="en-US">
              <a:solidFill>
                <a:srgbClr val="000000"/>
              </a:solidFill>
            </a:endParaRPr>
          </a:p>
        </p:txBody>
      </p:sp>
      <p:sp>
        <p:nvSpPr>
          <p:cNvPr id="25603" name="Rectangle 3"/>
          <p:cNvSpPr>
            <a:spLocks noGrp="1" noChangeArrowheads="1"/>
          </p:cNvSpPr>
          <p:nvPr>
            <p:ph type="title"/>
          </p:nvPr>
        </p:nvSpPr>
        <p:spPr/>
        <p:txBody>
          <a:bodyPr/>
          <a:lstStyle/>
          <a:p>
            <a:r>
              <a:rPr lang="en-US" dirty="0"/>
              <a:t>Illustrating Your Point</a:t>
            </a:r>
          </a:p>
        </p:txBody>
      </p:sp>
      <p:sp>
        <p:nvSpPr>
          <p:cNvPr id="25604" name="Rectangle 4"/>
          <p:cNvSpPr>
            <a:spLocks noGrp="1" noChangeArrowheads="1"/>
          </p:cNvSpPr>
          <p:nvPr>
            <p:ph type="body" idx="1"/>
          </p:nvPr>
        </p:nvSpPr>
        <p:spPr>
          <a:xfrm>
            <a:off x="457200" y="1981200"/>
            <a:ext cx="8153400" cy="838200"/>
          </a:xfrm>
        </p:spPr>
        <p:txBody>
          <a:bodyPr/>
          <a:lstStyle/>
          <a:p>
            <a:pPr>
              <a:lnSpc>
                <a:spcPct val="80000"/>
              </a:lnSpc>
              <a:buFontTx/>
              <a:buNone/>
            </a:pPr>
            <a:r>
              <a:rPr lang="en-US" sz="2400"/>
              <a:t>&lt;A HREF = “http://www.misericordia.edu”&gt; Misericordia  &lt;/A&gt;</a:t>
            </a:r>
          </a:p>
        </p:txBody>
      </p:sp>
      <p:sp>
        <p:nvSpPr>
          <p:cNvPr id="25605" name="Text Box 5"/>
          <p:cNvSpPr txBox="1">
            <a:spLocks noChangeArrowheads="1"/>
          </p:cNvSpPr>
          <p:nvPr/>
        </p:nvSpPr>
        <p:spPr bwMode="auto">
          <a:xfrm>
            <a:off x="457200" y="3429000"/>
            <a:ext cx="1524000" cy="2227263"/>
          </a:xfrm>
          <a:prstGeom prst="rect">
            <a:avLst/>
          </a:prstGeom>
          <a:noFill/>
          <a:ln w="9525">
            <a:noFill/>
            <a:miter lim="800000"/>
            <a:headEnd/>
            <a:tailEnd/>
          </a:ln>
          <a:effectLst/>
        </p:spPr>
        <p:txBody>
          <a:bodyPr>
            <a:spAutoFit/>
          </a:bodyPr>
          <a:lstStyle/>
          <a:p>
            <a:pPr>
              <a:spcBef>
                <a:spcPct val="50000"/>
              </a:spcBef>
            </a:pPr>
            <a:r>
              <a:rPr lang="en-US" sz="2800">
                <a:solidFill>
                  <a:srgbClr val="000000"/>
                </a:solidFill>
              </a:rPr>
              <a:t>Opening Anchor followed by </a:t>
            </a:r>
            <a:r>
              <a:rPr lang="en-US" sz="2800" b="1">
                <a:solidFill>
                  <a:srgbClr val="000000"/>
                </a:solidFill>
              </a:rPr>
              <a:t>HREF=</a:t>
            </a:r>
          </a:p>
        </p:txBody>
      </p:sp>
      <p:sp>
        <p:nvSpPr>
          <p:cNvPr id="25606" name="AutoShape 6"/>
          <p:cNvSpPr>
            <a:spLocks noChangeArrowheads="1"/>
          </p:cNvSpPr>
          <p:nvPr/>
        </p:nvSpPr>
        <p:spPr bwMode="auto">
          <a:xfrm>
            <a:off x="2209800" y="1905000"/>
            <a:ext cx="3657600" cy="1143000"/>
          </a:xfrm>
          <a:prstGeom prst="downArrowCallout">
            <a:avLst>
              <a:gd name="adj1" fmla="val 80000"/>
              <a:gd name="adj2" fmla="val 80000"/>
              <a:gd name="adj3" fmla="val 16667"/>
              <a:gd name="adj4" fmla="val 66667"/>
            </a:avLst>
          </a:prstGeom>
          <a:noFill/>
          <a:ln w="9525">
            <a:solidFill>
              <a:srgbClr val="00FF00"/>
            </a:solidFill>
            <a:miter lim="800000"/>
            <a:headEnd/>
            <a:tailEnd/>
          </a:ln>
          <a:effectLst/>
        </p:spPr>
        <p:txBody>
          <a:bodyPr wrap="none" anchor="ctr"/>
          <a:lstStyle/>
          <a:p>
            <a:endParaRPr lang="en-US">
              <a:solidFill>
                <a:srgbClr val="000000"/>
              </a:solidFill>
            </a:endParaRPr>
          </a:p>
        </p:txBody>
      </p:sp>
      <p:sp>
        <p:nvSpPr>
          <p:cNvPr id="25607" name="AutoShape 7"/>
          <p:cNvSpPr>
            <a:spLocks noChangeArrowheads="1"/>
          </p:cNvSpPr>
          <p:nvPr/>
        </p:nvSpPr>
        <p:spPr bwMode="auto">
          <a:xfrm>
            <a:off x="6096000" y="1905000"/>
            <a:ext cx="1600200" cy="1143000"/>
          </a:xfrm>
          <a:prstGeom prst="downArrowCallout">
            <a:avLst>
              <a:gd name="adj1" fmla="val 35000"/>
              <a:gd name="adj2" fmla="val 35000"/>
              <a:gd name="adj3" fmla="val 16667"/>
              <a:gd name="adj4" fmla="val 66667"/>
            </a:avLst>
          </a:prstGeom>
          <a:noFill/>
          <a:ln w="9525">
            <a:solidFill>
              <a:srgbClr val="0000FF"/>
            </a:solidFill>
            <a:miter lim="800000"/>
            <a:headEnd/>
            <a:tailEnd/>
          </a:ln>
          <a:effectLst/>
        </p:spPr>
        <p:txBody>
          <a:bodyPr wrap="none" anchor="ctr"/>
          <a:lstStyle/>
          <a:p>
            <a:endParaRPr lang="en-US">
              <a:solidFill>
                <a:srgbClr val="000000"/>
              </a:solidFill>
            </a:endParaRPr>
          </a:p>
        </p:txBody>
      </p:sp>
      <p:sp>
        <p:nvSpPr>
          <p:cNvPr id="25608" name="AutoShape 8"/>
          <p:cNvSpPr>
            <a:spLocks noChangeArrowheads="1"/>
          </p:cNvSpPr>
          <p:nvPr/>
        </p:nvSpPr>
        <p:spPr bwMode="auto">
          <a:xfrm>
            <a:off x="7772400" y="1905000"/>
            <a:ext cx="838200" cy="1143000"/>
          </a:xfrm>
          <a:prstGeom prst="downArrowCallout">
            <a:avLst>
              <a:gd name="adj1" fmla="val 25000"/>
              <a:gd name="adj2" fmla="val 25000"/>
              <a:gd name="adj3" fmla="val 22727"/>
              <a:gd name="adj4" fmla="val 66667"/>
            </a:avLst>
          </a:prstGeom>
          <a:noFill/>
          <a:ln w="9525">
            <a:solidFill>
              <a:srgbClr val="FF0000"/>
            </a:solidFill>
            <a:miter lim="800000"/>
            <a:headEnd/>
            <a:tailEnd/>
          </a:ln>
          <a:effectLst/>
        </p:spPr>
        <p:txBody>
          <a:bodyPr wrap="none" anchor="ctr"/>
          <a:lstStyle/>
          <a:p>
            <a:endParaRPr lang="en-US">
              <a:solidFill>
                <a:srgbClr val="000000"/>
              </a:solidFill>
            </a:endParaRPr>
          </a:p>
        </p:txBody>
      </p:sp>
      <p:sp>
        <p:nvSpPr>
          <p:cNvPr id="25609" name="Text Box 9"/>
          <p:cNvSpPr txBox="1">
            <a:spLocks noChangeArrowheads="1"/>
          </p:cNvSpPr>
          <p:nvPr/>
        </p:nvSpPr>
        <p:spPr bwMode="auto">
          <a:xfrm>
            <a:off x="3048000" y="3505200"/>
            <a:ext cx="2057400" cy="1800225"/>
          </a:xfrm>
          <a:prstGeom prst="rect">
            <a:avLst/>
          </a:prstGeom>
          <a:noFill/>
          <a:ln w="9525">
            <a:noFill/>
            <a:miter lim="800000"/>
            <a:headEnd/>
            <a:tailEnd/>
          </a:ln>
          <a:effectLst/>
        </p:spPr>
        <p:txBody>
          <a:bodyPr>
            <a:spAutoFit/>
          </a:bodyPr>
          <a:lstStyle/>
          <a:p>
            <a:pPr>
              <a:spcBef>
                <a:spcPct val="50000"/>
              </a:spcBef>
            </a:pPr>
            <a:r>
              <a:rPr lang="en-US" sz="2800">
                <a:solidFill>
                  <a:srgbClr val="000000"/>
                </a:solidFill>
              </a:rPr>
              <a:t>URL (Web address) in quotation marks</a:t>
            </a:r>
          </a:p>
        </p:txBody>
      </p:sp>
      <p:sp>
        <p:nvSpPr>
          <p:cNvPr id="25610" name="Text Box 10"/>
          <p:cNvSpPr txBox="1">
            <a:spLocks noChangeArrowheads="1"/>
          </p:cNvSpPr>
          <p:nvPr/>
        </p:nvSpPr>
        <p:spPr bwMode="auto">
          <a:xfrm>
            <a:off x="6019800" y="3352800"/>
            <a:ext cx="1828800" cy="1373188"/>
          </a:xfrm>
          <a:prstGeom prst="rect">
            <a:avLst/>
          </a:prstGeom>
          <a:noFill/>
          <a:ln w="9525">
            <a:noFill/>
            <a:miter lim="800000"/>
            <a:headEnd/>
            <a:tailEnd/>
          </a:ln>
          <a:effectLst/>
        </p:spPr>
        <p:txBody>
          <a:bodyPr>
            <a:spAutoFit/>
          </a:bodyPr>
          <a:lstStyle/>
          <a:p>
            <a:pPr>
              <a:spcBef>
                <a:spcPct val="50000"/>
              </a:spcBef>
            </a:pPr>
            <a:r>
              <a:rPr lang="en-US" sz="2800">
                <a:solidFill>
                  <a:srgbClr val="000000"/>
                </a:solidFill>
              </a:rPr>
              <a:t>“Hot text” to appear on page</a:t>
            </a:r>
            <a:r>
              <a:rPr lang="en-US">
                <a:solidFill>
                  <a:srgbClr val="000000"/>
                </a:solidFill>
              </a:rPr>
              <a:t>.</a:t>
            </a:r>
          </a:p>
        </p:txBody>
      </p:sp>
      <p:sp>
        <p:nvSpPr>
          <p:cNvPr id="25611" name="Text Box 11"/>
          <p:cNvSpPr txBox="1">
            <a:spLocks noChangeArrowheads="1"/>
          </p:cNvSpPr>
          <p:nvPr/>
        </p:nvSpPr>
        <p:spPr bwMode="auto">
          <a:xfrm>
            <a:off x="7620000" y="3429000"/>
            <a:ext cx="1371600" cy="946150"/>
          </a:xfrm>
          <a:prstGeom prst="rect">
            <a:avLst/>
          </a:prstGeom>
          <a:noFill/>
          <a:ln w="9525">
            <a:noFill/>
            <a:miter lim="800000"/>
            <a:headEnd/>
            <a:tailEnd/>
          </a:ln>
          <a:effectLst/>
        </p:spPr>
        <p:txBody>
          <a:bodyPr>
            <a:spAutoFit/>
          </a:bodyPr>
          <a:lstStyle/>
          <a:p>
            <a:pPr>
              <a:spcBef>
                <a:spcPct val="50000"/>
              </a:spcBef>
            </a:pPr>
            <a:r>
              <a:rPr lang="en-US" sz="2800">
                <a:solidFill>
                  <a:srgbClr val="000000"/>
                </a:solidFill>
              </a:rPr>
              <a:t>Closing Anchor</a:t>
            </a:r>
          </a:p>
        </p:txBody>
      </p:sp>
    </p:spTree>
    <p:extLst>
      <p:ext uri="{BB962C8B-B14F-4D97-AF65-F5344CB8AC3E}">
        <p14:creationId xmlns:p14="http://schemas.microsoft.com/office/powerpoint/2010/main" val="2070426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5605"/>
                                        </p:tgtEl>
                                        <p:attrNameLst>
                                          <p:attrName>style.visibility</p:attrName>
                                        </p:attrNameLst>
                                      </p:cBhvr>
                                      <p:to>
                                        <p:strVal val="visible"/>
                                      </p:to>
                                    </p:set>
                                    <p:anim calcmode="lin" valueType="num">
                                      <p:cBhvr additive="base">
                                        <p:cTn id="7" dur="500" fill="hold"/>
                                        <p:tgtEl>
                                          <p:spTgt spid="25605"/>
                                        </p:tgtEl>
                                        <p:attrNameLst>
                                          <p:attrName>ppt_x</p:attrName>
                                        </p:attrNameLst>
                                      </p:cBhvr>
                                      <p:tavLst>
                                        <p:tav tm="0">
                                          <p:val>
                                            <p:strVal val="#ppt_x"/>
                                          </p:val>
                                        </p:tav>
                                        <p:tav tm="100000">
                                          <p:val>
                                            <p:strVal val="#ppt_x"/>
                                          </p:val>
                                        </p:tav>
                                      </p:tavLst>
                                    </p:anim>
                                    <p:anim calcmode="lin" valueType="num">
                                      <p:cBhvr additive="base">
                                        <p:cTn id="8" dur="500" fill="hold"/>
                                        <p:tgtEl>
                                          <p:spTgt spid="2560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5606"/>
                                        </p:tgtEl>
                                        <p:attrNameLst>
                                          <p:attrName>style.visibility</p:attrName>
                                        </p:attrNameLst>
                                      </p:cBhvr>
                                      <p:to>
                                        <p:strVal val="visible"/>
                                      </p:to>
                                    </p:set>
                                    <p:animEffect transition="in" filter="dissolve">
                                      <p:cBhvr>
                                        <p:cTn id="13" dur="500"/>
                                        <p:tgtEl>
                                          <p:spTgt spid="25606"/>
                                        </p:tgtEl>
                                      </p:cBhvr>
                                    </p:animEffect>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par>
                                <p:cTn id="14" presetID="2" presetClass="entr" presetSubtype="1" fill="hold" grpId="0" nodeType="withEffect">
                                  <p:stCondLst>
                                    <p:cond delay="0"/>
                                  </p:stCondLst>
                                  <p:childTnLst>
                                    <p:set>
                                      <p:cBhvr>
                                        <p:cTn id="15" dur="1" fill="hold">
                                          <p:stCondLst>
                                            <p:cond delay="0"/>
                                          </p:stCondLst>
                                        </p:cTn>
                                        <p:tgtEl>
                                          <p:spTgt spid="25609"/>
                                        </p:tgtEl>
                                        <p:attrNameLst>
                                          <p:attrName>style.visibility</p:attrName>
                                        </p:attrNameLst>
                                      </p:cBhvr>
                                      <p:to>
                                        <p:strVal val="visible"/>
                                      </p:to>
                                    </p:set>
                                    <p:anim calcmode="lin" valueType="num">
                                      <p:cBhvr additive="base">
                                        <p:cTn id="16" dur="500" fill="hold"/>
                                        <p:tgtEl>
                                          <p:spTgt spid="25609"/>
                                        </p:tgtEl>
                                        <p:attrNameLst>
                                          <p:attrName>ppt_x</p:attrName>
                                        </p:attrNameLst>
                                      </p:cBhvr>
                                      <p:tavLst>
                                        <p:tav tm="0">
                                          <p:val>
                                            <p:strVal val="#ppt_x"/>
                                          </p:val>
                                        </p:tav>
                                        <p:tav tm="100000">
                                          <p:val>
                                            <p:strVal val="#ppt_x"/>
                                          </p:val>
                                        </p:tav>
                                      </p:tavLst>
                                    </p:anim>
                                    <p:anim calcmode="lin" valueType="num">
                                      <p:cBhvr additive="base">
                                        <p:cTn id="17" dur="500" fill="hold"/>
                                        <p:tgtEl>
                                          <p:spTgt spid="25609"/>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607"/>
                                        </p:tgtEl>
                                        <p:attrNameLst>
                                          <p:attrName>style.visibility</p:attrName>
                                        </p:attrNameLst>
                                      </p:cBhvr>
                                      <p:to>
                                        <p:strVal val="visible"/>
                                      </p:to>
                                    </p:set>
                                    <p:animEffect transition="in" filter="dissolve">
                                      <p:cBhvr>
                                        <p:cTn id="22" dur="500"/>
                                        <p:tgtEl>
                                          <p:spTgt spid="25607"/>
                                        </p:tgtEl>
                                      </p:cBhvr>
                                    </p:animEffect>
                                  </p:childTnLst>
                                  <p:subTnLst>
                                    <p:audio>
                                      <p:cMediaNode>
                                        <p:cTn display="0" masterRel="sameClick">
                                          <p:stCondLst>
                                            <p:cond evt="begin" delay="0">
                                              <p:tn val="20"/>
                                            </p:cond>
                                          </p:stCondLst>
                                          <p:endCondLst>
                                            <p:cond evt="onStopAudio" delay="0">
                                              <p:tgtEl>
                                                <p:sldTgt/>
                                              </p:tgtEl>
                                            </p:cond>
                                          </p:endCondLst>
                                        </p:cTn>
                                        <p:tgtEl>
                                          <p:sndTgt r:embed="rId3" name="chimes.wav"/>
                                        </p:tgtEl>
                                      </p:cMediaNode>
                                    </p:audio>
                                  </p:subTnLst>
                                </p:cTn>
                              </p:par>
                              <p:par>
                                <p:cTn id="23" presetID="2" presetClass="entr" presetSubtype="1" fill="hold" grpId="0" nodeType="withEffect">
                                  <p:stCondLst>
                                    <p:cond delay="0"/>
                                  </p:stCondLst>
                                  <p:childTnLst>
                                    <p:set>
                                      <p:cBhvr>
                                        <p:cTn id="24" dur="1" fill="hold">
                                          <p:stCondLst>
                                            <p:cond delay="0"/>
                                          </p:stCondLst>
                                        </p:cTn>
                                        <p:tgtEl>
                                          <p:spTgt spid="25610"/>
                                        </p:tgtEl>
                                        <p:attrNameLst>
                                          <p:attrName>style.visibility</p:attrName>
                                        </p:attrNameLst>
                                      </p:cBhvr>
                                      <p:to>
                                        <p:strVal val="visible"/>
                                      </p:to>
                                    </p:set>
                                    <p:anim calcmode="lin" valueType="num">
                                      <p:cBhvr additive="base">
                                        <p:cTn id="25" dur="500" fill="hold"/>
                                        <p:tgtEl>
                                          <p:spTgt spid="25610"/>
                                        </p:tgtEl>
                                        <p:attrNameLst>
                                          <p:attrName>ppt_x</p:attrName>
                                        </p:attrNameLst>
                                      </p:cBhvr>
                                      <p:tavLst>
                                        <p:tav tm="0">
                                          <p:val>
                                            <p:strVal val="#ppt_x"/>
                                          </p:val>
                                        </p:tav>
                                        <p:tav tm="100000">
                                          <p:val>
                                            <p:strVal val="#ppt_x"/>
                                          </p:val>
                                        </p:tav>
                                      </p:tavLst>
                                    </p:anim>
                                    <p:anim calcmode="lin" valueType="num">
                                      <p:cBhvr additive="base">
                                        <p:cTn id="26" dur="500" fill="hold"/>
                                        <p:tgtEl>
                                          <p:spTgt spid="2561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25608"/>
                                        </p:tgtEl>
                                        <p:attrNameLst>
                                          <p:attrName>style.visibility</p:attrName>
                                        </p:attrNameLst>
                                      </p:cBhvr>
                                      <p:to>
                                        <p:strVal val="visible"/>
                                      </p:to>
                                    </p:set>
                                    <p:animEffect transition="in" filter="dissolve">
                                      <p:cBhvr>
                                        <p:cTn id="31" dur="500"/>
                                        <p:tgtEl>
                                          <p:spTgt spid="25608"/>
                                        </p:tgtEl>
                                      </p:cBhvr>
                                    </p:animEffect>
                                  </p:childTnLst>
                                  <p:subTnLst>
                                    <p:audio>
                                      <p:cMediaNode>
                                        <p:cTn display="0" masterRel="sameClick">
                                          <p:stCondLst>
                                            <p:cond evt="begin" delay="0">
                                              <p:tn val="29"/>
                                            </p:cond>
                                          </p:stCondLst>
                                          <p:endCondLst>
                                            <p:cond evt="onStopAudio" delay="0">
                                              <p:tgtEl>
                                                <p:sldTgt/>
                                              </p:tgtEl>
                                            </p:cond>
                                          </p:endCondLst>
                                        </p:cTn>
                                        <p:tgtEl>
                                          <p:sndTgt r:embed="rId3" name="chimes.wav"/>
                                        </p:tgtEl>
                                      </p:cMediaNode>
                                    </p:audio>
                                  </p:subTnLst>
                                </p:cTn>
                              </p:par>
                              <p:par>
                                <p:cTn id="32" presetID="2" presetClass="entr" presetSubtype="1" fill="hold" grpId="0" nodeType="withEffect">
                                  <p:stCondLst>
                                    <p:cond delay="0"/>
                                  </p:stCondLst>
                                  <p:childTnLst>
                                    <p:set>
                                      <p:cBhvr>
                                        <p:cTn id="33" dur="1" fill="hold">
                                          <p:stCondLst>
                                            <p:cond delay="0"/>
                                          </p:stCondLst>
                                        </p:cTn>
                                        <p:tgtEl>
                                          <p:spTgt spid="25611"/>
                                        </p:tgtEl>
                                        <p:attrNameLst>
                                          <p:attrName>style.visibility</p:attrName>
                                        </p:attrNameLst>
                                      </p:cBhvr>
                                      <p:to>
                                        <p:strVal val="visible"/>
                                      </p:to>
                                    </p:set>
                                    <p:anim calcmode="lin" valueType="num">
                                      <p:cBhvr additive="base">
                                        <p:cTn id="34" dur="500" fill="hold"/>
                                        <p:tgtEl>
                                          <p:spTgt spid="25611"/>
                                        </p:tgtEl>
                                        <p:attrNameLst>
                                          <p:attrName>ppt_x</p:attrName>
                                        </p:attrNameLst>
                                      </p:cBhvr>
                                      <p:tavLst>
                                        <p:tav tm="0">
                                          <p:val>
                                            <p:strVal val="#ppt_x"/>
                                          </p:val>
                                        </p:tav>
                                        <p:tav tm="100000">
                                          <p:val>
                                            <p:strVal val="#ppt_x"/>
                                          </p:val>
                                        </p:tav>
                                      </p:tavLst>
                                    </p:anim>
                                    <p:anim calcmode="lin" valueType="num">
                                      <p:cBhvr additive="base">
                                        <p:cTn id="35" dur="500" fill="hold"/>
                                        <p:tgtEl>
                                          <p:spTgt spid="256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autoUpdateAnimBg="0"/>
      <p:bldP spid="25606" grpId="0" animBg="1"/>
      <p:bldP spid="25607" grpId="0" animBg="1"/>
      <p:bldP spid="25608" grpId="0" animBg="1"/>
      <p:bldP spid="25609" grpId="0" autoUpdateAnimBg="0"/>
      <p:bldP spid="25610" grpId="0" autoUpdateAnimBg="0"/>
      <p:bldP spid="25611"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Illustrating Your Point</a:t>
            </a:r>
          </a:p>
        </p:txBody>
      </p:sp>
      <p:sp>
        <p:nvSpPr>
          <p:cNvPr id="3" name="Content Placeholder 2"/>
          <p:cNvSpPr>
            <a:spLocks noGrp="1"/>
          </p:cNvSpPr>
          <p:nvPr>
            <p:ph idx="1"/>
          </p:nvPr>
        </p:nvSpPr>
        <p:spPr>
          <a:xfrm>
            <a:off x="685800" y="1981200"/>
            <a:ext cx="7772400" cy="1295400"/>
          </a:xfrm>
        </p:spPr>
        <p:txBody>
          <a:bodyPr/>
          <a:lstStyle/>
          <a:p>
            <a:pPr lvl="0">
              <a:lnSpc>
                <a:spcPct val="80000"/>
              </a:lnSpc>
              <a:buNone/>
            </a:pPr>
            <a:r>
              <a:rPr lang="en-US" sz="2800" dirty="0">
                <a:solidFill>
                  <a:srgbClr val="000000"/>
                </a:solidFill>
              </a:rPr>
              <a:t>Add animation and sounds to effectively demonstrate how to solve a math problem.</a:t>
            </a:r>
          </a:p>
        </p:txBody>
      </p:sp>
      <p:sp>
        <p:nvSpPr>
          <p:cNvPr id="5" name="TextBox 4"/>
          <p:cNvSpPr txBox="1"/>
          <p:nvPr/>
        </p:nvSpPr>
        <p:spPr>
          <a:xfrm>
            <a:off x="3810000" y="3647182"/>
            <a:ext cx="1066800" cy="1077218"/>
          </a:xfrm>
          <a:prstGeom prst="rect">
            <a:avLst/>
          </a:prstGeom>
          <a:noFill/>
        </p:spPr>
        <p:txBody>
          <a:bodyPr wrap="square" rtlCol="0">
            <a:spAutoFit/>
          </a:bodyPr>
          <a:lstStyle/>
          <a:p>
            <a:r>
              <a:rPr lang="en-US" sz="3200" dirty="0"/>
              <a:t>  6 4</a:t>
            </a:r>
            <a:br>
              <a:rPr lang="en-US" sz="3200" dirty="0"/>
            </a:br>
            <a:r>
              <a:rPr lang="en-US" sz="3200" u="sng" dirty="0"/>
              <a:t>- 4 6</a:t>
            </a:r>
          </a:p>
        </p:txBody>
      </p:sp>
      <p:cxnSp>
        <p:nvCxnSpPr>
          <p:cNvPr id="9" name="Straight Connector 8"/>
          <p:cNvCxnSpPr/>
          <p:nvPr/>
        </p:nvCxnSpPr>
        <p:spPr>
          <a:xfrm flipV="1">
            <a:off x="3993996" y="3810000"/>
            <a:ext cx="381000" cy="30480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282998" y="3620129"/>
            <a:ext cx="228600" cy="338554"/>
          </a:xfrm>
          <a:prstGeom prst="rect">
            <a:avLst/>
          </a:prstGeom>
          <a:noFill/>
        </p:spPr>
        <p:txBody>
          <a:bodyPr wrap="square" rtlCol="0">
            <a:spAutoFit/>
          </a:bodyPr>
          <a:lstStyle/>
          <a:p>
            <a:r>
              <a:rPr lang="en-US" sz="1600" dirty="0">
                <a:solidFill>
                  <a:srgbClr val="0070C0"/>
                </a:solidFill>
              </a:rPr>
              <a:t>1</a:t>
            </a:r>
          </a:p>
        </p:txBody>
      </p:sp>
      <p:sp>
        <p:nvSpPr>
          <p:cNvPr id="11" name="TextBox 10"/>
          <p:cNvSpPr txBox="1"/>
          <p:nvPr/>
        </p:nvSpPr>
        <p:spPr>
          <a:xfrm>
            <a:off x="4343400" y="4648200"/>
            <a:ext cx="327102" cy="584775"/>
          </a:xfrm>
          <a:prstGeom prst="rect">
            <a:avLst/>
          </a:prstGeom>
          <a:noFill/>
        </p:spPr>
        <p:txBody>
          <a:bodyPr wrap="square" rtlCol="0">
            <a:spAutoFit/>
          </a:bodyPr>
          <a:lstStyle/>
          <a:p>
            <a:r>
              <a:rPr lang="en-US" sz="3200" dirty="0">
                <a:solidFill>
                  <a:srgbClr val="0070C0"/>
                </a:solidFill>
              </a:rPr>
              <a:t>8</a:t>
            </a:r>
          </a:p>
        </p:txBody>
      </p:sp>
      <p:sp>
        <p:nvSpPr>
          <p:cNvPr id="12" name="TextBox 11"/>
          <p:cNvSpPr txBox="1"/>
          <p:nvPr/>
        </p:nvSpPr>
        <p:spPr>
          <a:xfrm>
            <a:off x="4092498" y="4648200"/>
            <a:ext cx="327102" cy="584775"/>
          </a:xfrm>
          <a:prstGeom prst="rect">
            <a:avLst/>
          </a:prstGeom>
          <a:noFill/>
        </p:spPr>
        <p:txBody>
          <a:bodyPr wrap="square" rtlCol="0">
            <a:spAutoFit/>
          </a:bodyPr>
          <a:lstStyle/>
          <a:p>
            <a:r>
              <a:rPr lang="en-US" sz="3200" dirty="0">
                <a:solidFill>
                  <a:srgbClr val="0070C0"/>
                </a:solidFill>
              </a:rPr>
              <a:t>1</a:t>
            </a:r>
            <a:endParaRPr lang="en-US" sz="2800" dirty="0">
              <a:solidFill>
                <a:srgbClr val="0070C0"/>
              </a:solidFill>
            </a:endParaRPr>
          </a:p>
        </p:txBody>
      </p:sp>
      <p:sp>
        <p:nvSpPr>
          <p:cNvPr id="13" name="TextBox 12"/>
          <p:cNvSpPr txBox="1"/>
          <p:nvPr/>
        </p:nvSpPr>
        <p:spPr>
          <a:xfrm>
            <a:off x="3962400" y="3623846"/>
            <a:ext cx="228600" cy="338554"/>
          </a:xfrm>
          <a:prstGeom prst="rect">
            <a:avLst/>
          </a:prstGeom>
          <a:noFill/>
        </p:spPr>
        <p:txBody>
          <a:bodyPr wrap="square" rtlCol="0">
            <a:spAutoFit/>
          </a:bodyPr>
          <a:lstStyle/>
          <a:p>
            <a:r>
              <a:rPr lang="en-US" sz="1600" dirty="0">
                <a:solidFill>
                  <a:srgbClr val="0070C0"/>
                </a:solidFill>
              </a:rPr>
              <a:t>5</a:t>
            </a:r>
          </a:p>
        </p:txBody>
      </p:sp>
    </p:spTree>
    <p:extLst>
      <p:ext uri="{BB962C8B-B14F-4D97-AF65-F5344CB8AC3E}">
        <p14:creationId xmlns:p14="http://schemas.microsoft.com/office/powerpoint/2010/main" val="140367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subTnLst>
                                    <p:audio>
                                      <p:cMediaNode>
                                        <p:cTn display="0" masterRel="sameClick">
                                          <p:stCondLst>
                                            <p:cond evt="begin" delay="0">
                                              <p:tn val="5"/>
                                            </p:cond>
                                          </p:stCondLst>
                                          <p:endCondLst>
                                            <p:cond evt="onStopAudio" delay="0">
                                              <p:tgtEl>
                                                <p:sldTgt/>
                                              </p:tgtEl>
                                            </p:cond>
                                          </p:endCondLst>
                                        </p:cTn>
                                        <p:tgtEl>
                                          <p:sndTgt r:embed="rId2" name="push.wav"/>
                                        </p:tgtEl>
                                      </p:cMediaNode>
                                    </p:audio>
                                  </p:sub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subTnLst>
                                    <p:audio>
                                      <p:cMediaNode>
                                        <p:cTn display="0" masterRel="sameClick">
                                          <p:stCondLst>
                                            <p:cond evt="begin" delay="0">
                                              <p:tn val="14"/>
                                            </p:cond>
                                          </p:stCondLst>
                                          <p:endCondLst>
                                            <p:cond evt="onStopAudio" delay="0">
                                              <p:tgtEl>
                                                <p:sldTgt/>
                                              </p:tgtEl>
                                            </p:cond>
                                          </p:endCondLst>
                                        </p:cTn>
                                        <p:tgtEl>
                                          <p:sndTgt r:embed="rId3" name="breeze.wav"/>
                                        </p:tgtEl>
                                      </p:cMediaNode>
                                    </p:audio>
                                  </p:sub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subTnLst>
                                    <p:audio>
                                      <p:cMediaNode>
                                        <p:cTn display="0" masterRel="sameClick">
                                          <p:stCondLst>
                                            <p:cond evt="begin" delay="0">
                                              <p:tn val="19"/>
                                            </p:cond>
                                          </p:stCondLst>
                                          <p:endCondLst>
                                            <p:cond evt="onStopAudio" delay="0">
                                              <p:tgtEl>
                                                <p:sldTgt/>
                                              </p:tgtEl>
                                            </p:cond>
                                          </p:endCondLst>
                                        </p:cTn>
                                        <p:tgtEl>
                                          <p:sndTgt r:embed="rId4" name="coin.wav"/>
                                        </p:tgtEl>
                                      </p:cMediaNode>
                                    </p:audio>
                                  </p:sub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subTnLst>
                                    <p:audio>
                                      <p:cMediaNode>
                                        <p:cTn display="0" masterRel="sameClick">
                                          <p:stCondLst>
                                            <p:cond evt="begin" delay="0">
                                              <p:tn val="24"/>
                                            </p:cond>
                                          </p:stCondLst>
                                          <p:endCondLst>
                                            <p:cond evt="onStopAudio" delay="0">
                                              <p:tgtEl>
                                                <p:sldTgt/>
                                              </p:tgtEl>
                                            </p:cond>
                                          </p:endCondLst>
                                        </p:cTn>
                                        <p:tgtEl>
                                          <p:sndTgt r:embed="rId4" name="co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OARD"/>
          <p:cNvPicPr>
            <a:picLocks noChangeAspect="1" noChangeArrowheads="1"/>
          </p:cNvPicPr>
          <p:nvPr/>
        </p:nvPicPr>
        <p:blipFill>
          <a:blip r:embed="rId2" cstate="print">
            <a:lum bright="40000" contrast="-40000"/>
          </a:blip>
          <a:srcRect/>
          <a:stretch>
            <a:fillRect/>
          </a:stretch>
        </p:blipFill>
        <p:spPr bwMode="auto">
          <a:xfrm>
            <a:off x="0" y="1770063"/>
            <a:ext cx="9144000" cy="5087937"/>
          </a:xfrm>
          <a:prstGeom prst="rect">
            <a:avLst/>
          </a:prstGeom>
          <a:noFill/>
          <a:ln w="9525">
            <a:noFill/>
            <a:miter lim="800000"/>
            <a:headEnd/>
            <a:tailEnd/>
          </a:ln>
        </p:spPr>
      </p:pic>
      <p:sp>
        <p:nvSpPr>
          <p:cNvPr id="6147" name="Rectangle 3"/>
          <p:cNvSpPr>
            <a:spLocks noGrp="1" noChangeArrowheads="1"/>
          </p:cNvSpPr>
          <p:nvPr>
            <p:ph type="title"/>
          </p:nvPr>
        </p:nvSpPr>
        <p:spPr/>
        <p:txBody>
          <a:bodyPr/>
          <a:lstStyle/>
          <a:p>
            <a:r>
              <a:rPr lang="en-US"/>
              <a:t>Tricks with Graphics and Text</a:t>
            </a:r>
          </a:p>
        </p:txBody>
      </p:sp>
      <p:sp>
        <p:nvSpPr>
          <p:cNvPr id="6148" name="Rectangle 4"/>
          <p:cNvSpPr>
            <a:spLocks noGrp="1" noChangeArrowheads="1"/>
          </p:cNvSpPr>
          <p:nvPr>
            <p:ph type="body" sz="half" idx="1"/>
          </p:nvPr>
        </p:nvSpPr>
        <p:spPr>
          <a:xfrm>
            <a:off x="3352800" y="2743200"/>
            <a:ext cx="5334000" cy="2667000"/>
          </a:xfrm>
        </p:spPr>
        <p:txBody>
          <a:bodyPr/>
          <a:lstStyle/>
          <a:p>
            <a:pPr indent="0">
              <a:buFontTx/>
              <a:buNone/>
            </a:pPr>
            <a:r>
              <a:rPr lang="en-US" i="1" dirty="0"/>
              <a:t>You can insert a text box over a graphic to produce some nice effects. Here, it looks like this teacher is writing on the blackboard.</a:t>
            </a:r>
          </a:p>
        </p:txBody>
      </p:sp>
    </p:spTree>
    <p:extLst>
      <p:ext uri="{BB962C8B-B14F-4D97-AF65-F5344CB8AC3E}">
        <p14:creationId xmlns:p14="http://schemas.microsoft.com/office/powerpoint/2010/main" val="372010049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148">
                                            <p:txEl>
                                              <p:pRg st="0" end="0"/>
                                            </p:txEl>
                                          </p:spTgt>
                                        </p:tgtEl>
                                        <p:attrNameLst>
                                          <p:attrName>style.visibility</p:attrName>
                                        </p:attrNameLst>
                                      </p:cBhvr>
                                      <p:to>
                                        <p:strVal val="visible"/>
                                      </p:to>
                                    </p:set>
                                    <p:anim calcmode="discrete" valueType="clr">
                                      <p:cBhvr override="childStyle">
                                        <p:cTn id="7" dur="80"/>
                                        <p:tgtEl>
                                          <p:spTgt spid="614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48">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614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9" name="Rectangle 9"/>
          <p:cNvSpPr>
            <a:spLocks noChangeArrowheads="1"/>
          </p:cNvSpPr>
          <p:nvPr/>
        </p:nvSpPr>
        <p:spPr bwMode="auto">
          <a:xfrm>
            <a:off x="685800" y="4800600"/>
            <a:ext cx="1981200" cy="1143000"/>
          </a:xfrm>
          <a:prstGeom prst="rect">
            <a:avLst/>
          </a:prstGeom>
          <a:solidFill>
            <a:schemeClr val="bg2"/>
          </a:solidFill>
          <a:ln w="9525">
            <a:solidFill>
              <a:schemeClr val="tx1"/>
            </a:solidFill>
            <a:miter lim="800000"/>
            <a:headEnd/>
            <a:tailEnd/>
          </a:ln>
          <a:effectLst/>
        </p:spPr>
        <p:txBody>
          <a:bodyPr wrap="none" anchor="ctr"/>
          <a:lstStyle/>
          <a:p>
            <a:endParaRPr lang="en-US">
              <a:solidFill>
                <a:srgbClr val="000000"/>
              </a:solidFill>
            </a:endParaRPr>
          </a:p>
        </p:txBody>
      </p:sp>
      <p:sp>
        <p:nvSpPr>
          <p:cNvPr id="15362" name="Rectangle 2"/>
          <p:cNvSpPr>
            <a:spLocks noChangeArrowheads="1"/>
          </p:cNvSpPr>
          <p:nvPr/>
        </p:nvSpPr>
        <p:spPr bwMode="auto">
          <a:xfrm>
            <a:off x="1066800" y="381000"/>
            <a:ext cx="7391400" cy="1373188"/>
          </a:xfrm>
          <a:prstGeom prst="rect">
            <a:avLst/>
          </a:prstGeom>
          <a:noFill/>
          <a:ln w="9525">
            <a:noFill/>
            <a:miter lim="800000"/>
            <a:headEnd/>
            <a:tailEnd/>
          </a:ln>
          <a:effectLst/>
        </p:spPr>
        <p:txBody>
          <a:bodyPr>
            <a:spAutoFit/>
          </a:bodyPr>
          <a:lstStyle/>
          <a:p>
            <a:r>
              <a:rPr lang="en-US" sz="2800" dirty="0">
                <a:solidFill>
                  <a:srgbClr val="000000"/>
                </a:solidFill>
              </a:rPr>
              <a:t>You can add animations and shapes for illustration. Look how the animation is more explanatory than a static image!</a:t>
            </a:r>
          </a:p>
        </p:txBody>
      </p:sp>
      <p:pic>
        <p:nvPicPr>
          <p:cNvPr id="15363" name="Picture 3" descr="steamcut"/>
          <p:cNvPicPr>
            <a:picLocks noChangeAspect="1" noChangeArrowheads="1"/>
          </p:cNvPicPr>
          <p:nvPr/>
        </p:nvPicPr>
        <p:blipFill>
          <a:blip r:embed="rId2" cstate="print"/>
          <a:srcRect/>
          <a:stretch>
            <a:fillRect/>
          </a:stretch>
        </p:blipFill>
        <p:spPr bwMode="auto">
          <a:xfrm>
            <a:off x="1295400" y="1752600"/>
            <a:ext cx="6781800" cy="2025650"/>
          </a:xfrm>
          <a:prstGeom prst="rect">
            <a:avLst/>
          </a:prstGeom>
          <a:noFill/>
        </p:spPr>
      </p:pic>
      <p:sp>
        <p:nvSpPr>
          <p:cNvPr id="15364" name="Rectangle 4"/>
          <p:cNvSpPr>
            <a:spLocks noChangeArrowheads="1"/>
          </p:cNvSpPr>
          <p:nvPr/>
        </p:nvSpPr>
        <p:spPr bwMode="auto">
          <a:xfrm>
            <a:off x="2286000" y="2971800"/>
            <a:ext cx="1066800" cy="838200"/>
          </a:xfrm>
          <a:prstGeom prst="rect">
            <a:avLst/>
          </a:prstGeom>
          <a:noFill/>
          <a:ln w="9525">
            <a:solidFill>
              <a:srgbClr val="FF3399"/>
            </a:solidFill>
            <a:miter lim="800000"/>
            <a:headEnd/>
            <a:tailEnd/>
          </a:ln>
          <a:effectLst/>
        </p:spPr>
        <p:txBody>
          <a:bodyPr wrap="none" anchor="ctr"/>
          <a:lstStyle/>
          <a:p>
            <a:endParaRPr lang="en-US">
              <a:solidFill>
                <a:srgbClr val="000000"/>
              </a:solidFill>
            </a:endParaRPr>
          </a:p>
        </p:txBody>
      </p:sp>
      <p:sp>
        <p:nvSpPr>
          <p:cNvPr id="15365" name="Line 5"/>
          <p:cNvSpPr>
            <a:spLocks noChangeShapeType="1"/>
          </p:cNvSpPr>
          <p:nvPr/>
        </p:nvSpPr>
        <p:spPr bwMode="auto">
          <a:xfrm>
            <a:off x="2895600" y="3810000"/>
            <a:ext cx="0" cy="381000"/>
          </a:xfrm>
          <a:prstGeom prst="line">
            <a:avLst/>
          </a:prstGeom>
          <a:noFill/>
          <a:ln w="57150">
            <a:solidFill>
              <a:schemeClr val="tx1"/>
            </a:solidFill>
            <a:round/>
            <a:headEnd/>
            <a:tailEnd type="triangle" w="med" len="med"/>
          </a:ln>
          <a:effectLst/>
        </p:spPr>
        <p:txBody>
          <a:bodyPr/>
          <a:lstStyle/>
          <a:p>
            <a:endParaRPr lang="en-US">
              <a:solidFill>
                <a:srgbClr val="000000"/>
              </a:solidFill>
            </a:endParaRPr>
          </a:p>
        </p:txBody>
      </p:sp>
      <p:sp>
        <p:nvSpPr>
          <p:cNvPr id="15366" name="Rectangle 6"/>
          <p:cNvSpPr>
            <a:spLocks noChangeArrowheads="1"/>
          </p:cNvSpPr>
          <p:nvPr/>
        </p:nvSpPr>
        <p:spPr bwMode="auto">
          <a:xfrm>
            <a:off x="457200" y="4191000"/>
            <a:ext cx="7315200" cy="2133600"/>
          </a:xfrm>
          <a:prstGeom prst="rect">
            <a:avLst/>
          </a:prstGeom>
          <a:noFill/>
          <a:ln w="9525">
            <a:solidFill>
              <a:srgbClr val="FF3399"/>
            </a:solidFill>
            <a:miter lim="800000"/>
            <a:headEnd/>
            <a:tailEnd/>
          </a:ln>
          <a:effectLst/>
        </p:spPr>
        <p:txBody>
          <a:bodyPr wrap="none" anchor="ctr"/>
          <a:lstStyle/>
          <a:p>
            <a:endParaRPr lang="en-US">
              <a:solidFill>
                <a:srgbClr val="000000"/>
              </a:solidFill>
            </a:endParaRPr>
          </a:p>
        </p:txBody>
      </p:sp>
      <p:pic>
        <p:nvPicPr>
          <p:cNvPr id="15367" name="Picture 7" descr="walsh"/>
          <p:cNvPicPr>
            <a:picLocks noChangeAspect="1" noChangeArrowheads="1" noCrop="1"/>
          </p:cNvPicPr>
          <p:nvPr/>
        </p:nvPicPr>
        <p:blipFill>
          <a:blip r:embed="rId3" cstate="print"/>
          <a:srcRect/>
          <a:stretch>
            <a:fillRect/>
          </a:stretch>
        </p:blipFill>
        <p:spPr bwMode="auto">
          <a:xfrm>
            <a:off x="2743200" y="4343400"/>
            <a:ext cx="4572000" cy="1668463"/>
          </a:xfrm>
          <a:prstGeom prst="rect">
            <a:avLst/>
          </a:prstGeom>
          <a:noFill/>
        </p:spPr>
      </p:pic>
      <p:sp>
        <p:nvSpPr>
          <p:cNvPr id="15368" name="Text Box 8"/>
          <p:cNvSpPr txBox="1">
            <a:spLocks noChangeArrowheads="1"/>
          </p:cNvSpPr>
          <p:nvPr/>
        </p:nvSpPr>
        <p:spPr bwMode="auto">
          <a:xfrm>
            <a:off x="914400" y="5029200"/>
            <a:ext cx="1676400" cy="579438"/>
          </a:xfrm>
          <a:prstGeom prst="rect">
            <a:avLst/>
          </a:prstGeom>
          <a:noFill/>
          <a:ln w="9525">
            <a:noFill/>
            <a:miter lim="800000"/>
            <a:headEnd/>
            <a:tailEnd/>
          </a:ln>
          <a:effectLst/>
        </p:spPr>
        <p:txBody>
          <a:bodyPr>
            <a:spAutoFit/>
          </a:bodyPr>
          <a:lstStyle/>
          <a:p>
            <a:pPr>
              <a:spcBef>
                <a:spcPct val="50000"/>
              </a:spcBef>
            </a:pPr>
            <a:r>
              <a:rPr lang="en-US" sz="3200">
                <a:solidFill>
                  <a:srgbClr val="FFFF00"/>
                </a:solidFill>
              </a:rPr>
              <a:t>cylinder</a:t>
            </a:r>
          </a:p>
        </p:txBody>
      </p:sp>
    </p:spTree>
    <p:extLst>
      <p:ext uri="{BB962C8B-B14F-4D97-AF65-F5344CB8AC3E}">
        <p14:creationId xmlns:p14="http://schemas.microsoft.com/office/powerpoint/2010/main" val="2882771897"/>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0000"/>
            </a:gs>
            <a:gs pos="100000">
              <a:srgbClr val="FFFF00"/>
            </a:gs>
          </a:gsLst>
          <a:lin ang="5400000" scaled="1"/>
        </a:gra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838200"/>
            <a:ext cx="7772400" cy="838200"/>
          </a:xfrm>
        </p:spPr>
        <p:txBody>
          <a:bodyPr/>
          <a:lstStyle/>
          <a:p>
            <a:r>
              <a:rPr lang="en-US"/>
              <a:t>Illustrate through Artistic Effect</a:t>
            </a:r>
          </a:p>
        </p:txBody>
      </p:sp>
      <p:sp>
        <p:nvSpPr>
          <p:cNvPr id="40965" name="Text Box 5"/>
          <p:cNvSpPr txBox="1">
            <a:spLocks noChangeArrowheads="1"/>
          </p:cNvSpPr>
          <p:nvPr/>
        </p:nvSpPr>
        <p:spPr bwMode="auto">
          <a:xfrm>
            <a:off x="762000" y="1752600"/>
            <a:ext cx="7772400" cy="1373188"/>
          </a:xfrm>
          <a:prstGeom prst="rect">
            <a:avLst/>
          </a:prstGeom>
          <a:noFill/>
          <a:ln w="9525">
            <a:noFill/>
            <a:miter lim="800000"/>
            <a:headEnd/>
            <a:tailEnd/>
          </a:ln>
          <a:effectLst/>
        </p:spPr>
        <p:txBody>
          <a:bodyPr>
            <a:spAutoFit/>
          </a:bodyPr>
          <a:lstStyle/>
          <a:p>
            <a:pPr>
              <a:spcBef>
                <a:spcPct val="50000"/>
              </a:spcBef>
            </a:pPr>
            <a:r>
              <a:rPr lang="en-US" sz="2800"/>
              <a:t>Easily use drawing tools and background painting to create effects that illustrate a point or invoke a sensory experience.</a:t>
            </a:r>
          </a:p>
        </p:txBody>
      </p:sp>
      <p:sp>
        <p:nvSpPr>
          <p:cNvPr id="40967" name="Text Box 7"/>
          <p:cNvSpPr txBox="1">
            <a:spLocks noChangeArrowheads="1"/>
          </p:cNvSpPr>
          <p:nvPr/>
        </p:nvSpPr>
        <p:spPr bwMode="auto">
          <a:xfrm>
            <a:off x="1981200" y="3657600"/>
            <a:ext cx="4953000" cy="579438"/>
          </a:xfrm>
          <a:prstGeom prst="rect">
            <a:avLst/>
          </a:prstGeom>
          <a:noFill/>
          <a:ln w="9525">
            <a:noFill/>
            <a:miter lim="800000"/>
            <a:headEnd/>
            <a:tailEnd/>
          </a:ln>
          <a:effectLst/>
        </p:spPr>
        <p:txBody>
          <a:bodyPr>
            <a:spAutoFit/>
          </a:bodyPr>
          <a:lstStyle/>
          <a:p>
            <a:pPr>
              <a:spcBef>
                <a:spcPct val="50000"/>
              </a:spcBef>
            </a:pPr>
            <a:r>
              <a:rPr lang="en-US" sz="3200"/>
              <a:t>The Process of Making Steel</a:t>
            </a:r>
          </a:p>
        </p:txBody>
      </p:sp>
      <p:sp>
        <p:nvSpPr>
          <p:cNvPr id="40968" name="Text Box 8"/>
          <p:cNvSpPr txBox="1">
            <a:spLocks noChangeArrowheads="1"/>
          </p:cNvSpPr>
          <p:nvPr/>
        </p:nvSpPr>
        <p:spPr bwMode="auto">
          <a:xfrm>
            <a:off x="762000" y="4495800"/>
            <a:ext cx="7391400" cy="1187450"/>
          </a:xfrm>
          <a:prstGeom prst="rect">
            <a:avLst/>
          </a:prstGeom>
          <a:noFill/>
          <a:ln w="9525">
            <a:noFill/>
            <a:miter lim="800000"/>
            <a:headEnd/>
            <a:tailEnd/>
          </a:ln>
          <a:effectLst/>
        </p:spPr>
        <p:txBody>
          <a:bodyPr>
            <a:spAutoFit/>
          </a:bodyPr>
          <a:lstStyle/>
          <a:p>
            <a:pPr>
              <a:spcBef>
                <a:spcPct val="50000"/>
              </a:spcBef>
            </a:pPr>
            <a:r>
              <a:rPr lang="en-US"/>
              <a:t>Steel is forged in very hot ovens. It is heated to several hundred degrees Fahrenheit! Take the hottest summer day you have ever known, and multiply by 10!</a:t>
            </a:r>
          </a:p>
        </p:txBody>
      </p:sp>
      <p:sp>
        <p:nvSpPr>
          <p:cNvPr id="40969" name="Rectangle 9"/>
          <p:cNvSpPr>
            <a:spLocks noChangeArrowheads="1"/>
          </p:cNvSpPr>
          <p:nvPr/>
        </p:nvSpPr>
        <p:spPr bwMode="auto">
          <a:xfrm>
            <a:off x="609600" y="3429000"/>
            <a:ext cx="7772400" cy="2667000"/>
          </a:xfrm>
          <a:prstGeom prst="rect">
            <a:avLst/>
          </a:prstGeom>
          <a:noFill/>
          <a:ln w="9525">
            <a:solidFill>
              <a:schemeClr val="tx1"/>
            </a:solidFill>
            <a:miter lim="800000"/>
            <a:headEnd/>
            <a:tailEnd/>
          </a:ln>
          <a:effectLst/>
        </p:spPr>
        <p:txBody>
          <a:bodyPr wrap="none" anchor="ct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9"/>
          <a:srcRect/>
          <a:tile tx="0" ty="0" sx="100000" sy="100000" flip="none" algn="tl"/>
        </a:blipFill>
        <a:effectLst/>
      </p:bgPr>
    </p:bg>
    <p:spTree>
      <p:nvGrpSpPr>
        <p:cNvPr id="1" name=""/>
        <p:cNvGrpSpPr/>
        <p:nvPr/>
      </p:nvGrpSpPr>
      <p:grpSpPr>
        <a:xfrm>
          <a:off x="0" y="0"/>
          <a:ext cx="0" cy="0"/>
          <a:chOff x="0" y="0"/>
          <a:chExt cx="0" cy="0"/>
        </a:xfrm>
      </p:grpSpPr>
      <p:sp>
        <p:nvSpPr>
          <p:cNvPr id="21517" name="Rectangle 13"/>
          <p:cNvSpPr>
            <a:spLocks noChangeArrowheads="1"/>
          </p:cNvSpPr>
          <p:nvPr/>
        </p:nvSpPr>
        <p:spPr bwMode="auto">
          <a:xfrm>
            <a:off x="3810000" y="4419600"/>
            <a:ext cx="838200" cy="457200"/>
          </a:xfrm>
          <a:prstGeom prst="rect">
            <a:avLst/>
          </a:prstGeom>
          <a:solidFill>
            <a:srgbClr val="FFFF99"/>
          </a:solidFill>
          <a:ln w="9525">
            <a:solidFill>
              <a:schemeClr val="tx1"/>
            </a:solidFill>
            <a:miter lim="800000"/>
            <a:headEnd/>
            <a:tailEnd/>
          </a:ln>
          <a:effectLst/>
        </p:spPr>
        <p:txBody>
          <a:bodyPr wrap="none" anchor="ctr"/>
          <a:lstStyle/>
          <a:p>
            <a:endParaRPr lang="en-US"/>
          </a:p>
        </p:txBody>
      </p:sp>
      <p:sp>
        <p:nvSpPr>
          <p:cNvPr id="21518" name="Oval 14"/>
          <p:cNvSpPr>
            <a:spLocks noChangeArrowheads="1"/>
          </p:cNvSpPr>
          <p:nvPr/>
        </p:nvSpPr>
        <p:spPr bwMode="auto">
          <a:xfrm>
            <a:off x="5867400" y="4419600"/>
            <a:ext cx="838200" cy="457200"/>
          </a:xfrm>
          <a:prstGeom prst="ellipse">
            <a:avLst/>
          </a:prstGeom>
          <a:solidFill>
            <a:srgbClr val="FFCCFF"/>
          </a:solidFill>
          <a:ln w="9525">
            <a:solidFill>
              <a:schemeClr val="tx1"/>
            </a:solidFill>
            <a:round/>
            <a:headEnd/>
            <a:tailEnd/>
          </a:ln>
          <a:effectLst/>
        </p:spPr>
        <p:txBody>
          <a:bodyPr wrap="none" anchor="ctr"/>
          <a:lstStyle/>
          <a:p>
            <a:endParaRPr lang="en-US"/>
          </a:p>
        </p:txBody>
      </p:sp>
      <p:sp>
        <p:nvSpPr>
          <p:cNvPr id="21506" name="Rectangle 2"/>
          <p:cNvSpPr>
            <a:spLocks noGrp="1" noChangeArrowheads="1"/>
          </p:cNvSpPr>
          <p:nvPr>
            <p:ph type="title"/>
          </p:nvPr>
        </p:nvSpPr>
        <p:spPr>
          <a:xfrm>
            <a:off x="685800" y="914400"/>
            <a:ext cx="7772400" cy="762000"/>
          </a:xfrm>
        </p:spPr>
        <p:txBody>
          <a:bodyPr/>
          <a:lstStyle/>
          <a:p>
            <a:r>
              <a:rPr lang="en-US" dirty="0"/>
              <a:t>Add Attention-getting Devices</a:t>
            </a:r>
          </a:p>
        </p:txBody>
      </p:sp>
      <p:sp>
        <p:nvSpPr>
          <p:cNvPr id="21511" name="Text Box 7"/>
          <p:cNvSpPr txBox="1">
            <a:spLocks noChangeArrowheads="1"/>
          </p:cNvSpPr>
          <p:nvPr/>
        </p:nvSpPr>
        <p:spPr bwMode="auto">
          <a:xfrm>
            <a:off x="609600" y="1905000"/>
            <a:ext cx="7772400" cy="1373188"/>
          </a:xfrm>
          <a:prstGeom prst="rect">
            <a:avLst/>
          </a:prstGeom>
          <a:noFill/>
          <a:ln w="9525">
            <a:noFill/>
            <a:miter lim="800000"/>
            <a:headEnd/>
            <a:tailEnd/>
          </a:ln>
          <a:effectLst/>
        </p:spPr>
        <p:txBody>
          <a:bodyPr>
            <a:spAutoFit/>
          </a:bodyPr>
          <a:lstStyle/>
          <a:p>
            <a:pPr>
              <a:spcBef>
                <a:spcPct val="50000"/>
              </a:spcBef>
            </a:pPr>
            <a:r>
              <a:rPr lang="en-US" sz="2800" dirty="0"/>
              <a:t>Add devices to draw attention to, highlight, or illustrate important concepts, OR add pure attention-getters.</a:t>
            </a:r>
          </a:p>
        </p:txBody>
      </p:sp>
      <p:pic>
        <p:nvPicPr>
          <p:cNvPr id="21513" name="Picture 9" descr="j0089216"/>
          <p:cNvPicPr>
            <a:picLocks noChangeAspect="1" noChangeArrowheads="1"/>
          </p:cNvPicPr>
          <p:nvPr/>
        </p:nvPicPr>
        <p:blipFill>
          <a:blip r:embed="rId10"/>
          <a:srcRect/>
          <a:stretch>
            <a:fillRect/>
          </a:stretch>
        </p:blipFill>
        <p:spPr bwMode="auto">
          <a:xfrm>
            <a:off x="-2057400" y="0"/>
            <a:ext cx="1795462" cy="1276350"/>
          </a:xfrm>
          <a:prstGeom prst="rect">
            <a:avLst/>
          </a:prstGeom>
          <a:noFill/>
        </p:spPr>
      </p:pic>
      <p:pic>
        <p:nvPicPr>
          <p:cNvPr id="21514" name="Picture 10" descr="tn00332_"/>
          <p:cNvPicPr>
            <a:picLocks noChangeAspect="1" noChangeArrowheads="1"/>
          </p:cNvPicPr>
          <p:nvPr/>
        </p:nvPicPr>
        <p:blipFill>
          <a:blip r:embed="rId11"/>
          <a:srcRect/>
          <a:stretch>
            <a:fillRect/>
          </a:stretch>
        </p:blipFill>
        <p:spPr bwMode="auto">
          <a:xfrm>
            <a:off x="-2293938" y="5410200"/>
            <a:ext cx="2293938" cy="1139825"/>
          </a:xfrm>
          <a:prstGeom prst="rect">
            <a:avLst/>
          </a:prstGeom>
          <a:noFill/>
        </p:spPr>
      </p:pic>
      <p:sp>
        <p:nvSpPr>
          <p:cNvPr id="21516" name="AutoShape 12"/>
          <p:cNvSpPr>
            <a:spLocks noChangeArrowheads="1"/>
          </p:cNvSpPr>
          <p:nvPr/>
        </p:nvSpPr>
        <p:spPr bwMode="auto">
          <a:xfrm>
            <a:off x="457200" y="3886200"/>
            <a:ext cx="1905000" cy="381000"/>
          </a:xfrm>
          <a:prstGeom prst="rightArrow">
            <a:avLst>
              <a:gd name="adj1" fmla="val 20833"/>
              <a:gd name="adj2" fmla="val 120000"/>
            </a:avLst>
          </a:prstGeom>
          <a:solidFill>
            <a:srgbClr val="FF0000"/>
          </a:solidFill>
          <a:ln w="9525">
            <a:solidFill>
              <a:schemeClr val="tx1"/>
            </a:solidFill>
            <a:miter lim="800000"/>
            <a:headEnd/>
            <a:tailEnd/>
          </a:ln>
          <a:effectLst/>
        </p:spPr>
        <p:txBody>
          <a:bodyPr wrap="none" anchor="ctr"/>
          <a:lstStyle/>
          <a:p>
            <a:endParaRPr lang="en-US"/>
          </a:p>
        </p:txBody>
      </p:sp>
      <p:sp>
        <p:nvSpPr>
          <p:cNvPr id="21519" name="AutoShape 15" descr="Pink tissue paper"/>
          <p:cNvSpPr>
            <a:spLocks noChangeArrowheads="1"/>
          </p:cNvSpPr>
          <p:nvPr/>
        </p:nvSpPr>
        <p:spPr bwMode="auto">
          <a:xfrm>
            <a:off x="5486400" y="4953000"/>
            <a:ext cx="2590800" cy="533400"/>
          </a:xfrm>
          <a:prstGeom prst="leftArrowCallout">
            <a:avLst>
              <a:gd name="adj1" fmla="val 23102"/>
              <a:gd name="adj2" fmla="val 25000"/>
              <a:gd name="adj3" fmla="val 77152"/>
              <a:gd name="adj4" fmla="val 69727"/>
            </a:avLst>
          </a:prstGeom>
          <a:blipFill dpi="0" rotWithShape="0">
            <a:blip r:embed="rId12"/>
            <a:srcRect/>
            <a:tile tx="0" ty="0" sx="100000" sy="100000" flip="none" algn="tl"/>
          </a:blipFill>
          <a:ln w="9525">
            <a:solidFill>
              <a:schemeClr val="tx1"/>
            </a:solidFill>
            <a:miter lim="800000"/>
            <a:headEnd/>
            <a:tailEnd/>
          </a:ln>
          <a:effectLst/>
        </p:spPr>
        <p:txBody>
          <a:bodyPr wrap="none" anchor="ctr"/>
          <a:lstStyle/>
          <a:p>
            <a:pPr algn="ctr"/>
            <a:r>
              <a:rPr lang="en-US" b="1"/>
              <a:t>Remember!</a:t>
            </a:r>
          </a:p>
        </p:txBody>
      </p:sp>
      <p:sp>
        <p:nvSpPr>
          <p:cNvPr id="21515" name="Text Box 11"/>
          <p:cNvSpPr txBox="1">
            <a:spLocks noChangeArrowheads="1"/>
          </p:cNvSpPr>
          <p:nvPr/>
        </p:nvSpPr>
        <p:spPr bwMode="auto">
          <a:xfrm>
            <a:off x="2514600" y="3810000"/>
            <a:ext cx="5867400" cy="1552575"/>
          </a:xfrm>
          <a:prstGeom prst="rect">
            <a:avLst/>
          </a:prstGeom>
          <a:noFill/>
          <a:ln w="9525">
            <a:noFill/>
            <a:miter lim="800000"/>
            <a:headEnd/>
            <a:tailEnd/>
          </a:ln>
          <a:effectLst/>
        </p:spPr>
        <p:txBody>
          <a:bodyPr>
            <a:spAutoFit/>
          </a:bodyPr>
          <a:lstStyle/>
          <a:p>
            <a:pPr>
              <a:spcBef>
                <a:spcPct val="50000"/>
              </a:spcBef>
            </a:pPr>
            <a:r>
              <a:rPr lang="en-US" dirty="0"/>
              <a:t>Point to important information.</a:t>
            </a:r>
          </a:p>
          <a:p>
            <a:pPr>
              <a:spcBef>
                <a:spcPct val="50000"/>
              </a:spcBef>
            </a:pPr>
            <a:r>
              <a:rPr lang="en-US" dirty="0"/>
              <a:t>Highlight salient points or words.</a:t>
            </a:r>
          </a:p>
          <a:p>
            <a:pPr>
              <a:spcBef>
                <a:spcPct val="50000"/>
              </a:spcBef>
            </a:pPr>
            <a:r>
              <a:rPr lang="en-US" dirty="0"/>
              <a:t>Call attention to items.</a:t>
            </a:r>
          </a:p>
        </p:txBody>
      </p:sp>
      <p:sp>
        <p:nvSpPr>
          <p:cNvPr id="21520" name="Text Box 16"/>
          <p:cNvSpPr txBox="1">
            <a:spLocks noChangeArrowheads="1"/>
          </p:cNvSpPr>
          <p:nvPr/>
        </p:nvSpPr>
        <p:spPr bwMode="auto">
          <a:xfrm>
            <a:off x="2514600" y="5410200"/>
            <a:ext cx="4419600" cy="457200"/>
          </a:xfrm>
          <a:prstGeom prst="rect">
            <a:avLst/>
          </a:prstGeom>
          <a:noFill/>
          <a:ln w="9525">
            <a:noFill/>
            <a:miter lim="800000"/>
            <a:headEnd/>
            <a:tailEnd/>
          </a:ln>
          <a:effectLst/>
        </p:spPr>
        <p:txBody>
          <a:bodyPr>
            <a:spAutoFit/>
          </a:bodyPr>
          <a:lstStyle/>
          <a:p>
            <a:pPr>
              <a:spcBef>
                <a:spcPct val="50000"/>
              </a:spcBef>
            </a:pPr>
            <a:r>
              <a:rPr lang="en-US" dirty="0"/>
              <a:t>Focus attention through effects.</a:t>
            </a:r>
          </a:p>
        </p:txBody>
      </p:sp>
      <p:sp>
        <p:nvSpPr>
          <p:cNvPr id="21521" name="Text Box 17"/>
          <p:cNvSpPr txBox="1">
            <a:spLocks noChangeArrowheads="1"/>
          </p:cNvSpPr>
          <p:nvPr/>
        </p:nvSpPr>
        <p:spPr bwMode="auto">
          <a:xfrm>
            <a:off x="2514600" y="5867400"/>
            <a:ext cx="3810000" cy="457200"/>
          </a:xfrm>
          <a:prstGeom prst="rect">
            <a:avLst/>
          </a:prstGeom>
          <a:noFill/>
          <a:ln w="9525">
            <a:noFill/>
            <a:miter lim="800000"/>
            <a:headEnd/>
            <a:tailEnd/>
          </a:ln>
          <a:effectLst/>
        </p:spPr>
        <p:txBody>
          <a:bodyPr>
            <a:spAutoFit/>
          </a:bodyPr>
          <a:lstStyle/>
          <a:p>
            <a:pPr>
              <a:spcBef>
                <a:spcPct val="50000"/>
              </a:spcBef>
            </a:pPr>
            <a:r>
              <a:rPr lang="en-US" dirty="0"/>
              <a:t>Add pure attention-getters.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16"/>
                                        </p:tgtEl>
                                        <p:attrNameLst>
                                          <p:attrName>style.visibility</p:attrName>
                                        </p:attrNameLst>
                                      </p:cBhvr>
                                      <p:to>
                                        <p:strVal val="visible"/>
                                      </p:to>
                                    </p:set>
                                    <p:anim calcmode="lin" valueType="num">
                                      <p:cBhvr additive="base">
                                        <p:cTn id="7" dur="500" fill="hold"/>
                                        <p:tgtEl>
                                          <p:spTgt spid="21516"/>
                                        </p:tgtEl>
                                        <p:attrNameLst>
                                          <p:attrName>ppt_x</p:attrName>
                                        </p:attrNameLst>
                                      </p:cBhvr>
                                      <p:tavLst>
                                        <p:tav tm="0">
                                          <p:val>
                                            <p:strVal val="0-#ppt_w/2"/>
                                          </p:val>
                                        </p:tav>
                                        <p:tav tm="100000">
                                          <p:val>
                                            <p:strVal val="#ppt_x"/>
                                          </p:val>
                                        </p:tav>
                                      </p:tavLst>
                                    </p:anim>
                                    <p:anim calcmode="lin" valueType="num">
                                      <p:cBhvr additive="base">
                                        <p:cTn id="8" dur="500" fill="hold"/>
                                        <p:tgtEl>
                                          <p:spTgt spid="2151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laser.wav"/>
                                        </p:tgtEl>
                                      </p:cMediaNode>
                                    </p:audio>
                                  </p:sub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1517"/>
                                        </p:tgtEl>
                                        <p:attrNameLst>
                                          <p:attrName>style.visibility</p:attrName>
                                        </p:attrNameLst>
                                      </p:cBhvr>
                                      <p:to>
                                        <p:strVal val="visible"/>
                                      </p:to>
                                    </p:set>
                                    <p:animEffect transition="in" filter="dissolve">
                                      <p:cBhvr>
                                        <p:cTn id="13" dur="500"/>
                                        <p:tgtEl>
                                          <p:spTgt spid="21517"/>
                                        </p:tgtEl>
                                      </p:cBhvr>
                                    </p:animEffect>
                                  </p:childTnLst>
                                  <p:subTnLst>
                                    <p:audio>
                                      <p:cMediaNode>
                                        <p:cTn display="0" masterRel="sameClick">
                                          <p:stCondLst>
                                            <p:cond evt="begin" delay="0">
                                              <p:tn val="11"/>
                                            </p:cond>
                                          </p:stCondLst>
                                          <p:endCondLst>
                                            <p:cond evt="onStopAudio" delay="0">
                                              <p:tgtEl>
                                                <p:sldTgt/>
                                              </p:tgtEl>
                                            </p:cond>
                                          </p:endCondLst>
                                        </p:cTn>
                                        <p:tgtEl>
                                          <p:sndTgt r:embed="rId4" name="chimes.wav"/>
                                        </p:tgtEl>
                                      </p:cMediaNode>
                                    </p:audio>
                                  </p:sub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1518"/>
                                        </p:tgtEl>
                                        <p:attrNameLst>
                                          <p:attrName>style.visibility</p:attrName>
                                        </p:attrNameLst>
                                      </p:cBhvr>
                                      <p:to>
                                        <p:strVal val="visible"/>
                                      </p:to>
                                    </p:set>
                                    <p:animEffect transition="in" filter="dissolve">
                                      <p:cBhvr>
                                        <p:cTn id="18" dur="500"/>
                                        <p:tgtEl>
                                          <p:spTgt spid="21518"/>
                                        </p:tgtEl>
                                      </p:cBhvr>
                                    </p:animEffect>
                                  </p:childTnLst>
                                  <p:subTnLst>
                                    <p:audio>
                                      <p:cMediaNode>
                                        <p:cTn display="0" masterRel="sameClick">
                                          <p:stCondLst>
                                            <p:cond evt="begin" delay="0">
                                              <p:tn val="16"/>
                                            </p:cond>
                                          </p:stCondLst>
                                          <p:endCondLst>
                                            <p:cond evt="onStopAudio" delay="0">
                                              <p:tgtEl>
                                                <p:sldTgt/>
                                              </p:tgtEl>
                                            </p:cond>
                                          </p:endCondLst>
                                        </p:cTn>
                                        <p:tgtEl>
                                          <p:sndTgt r:embed="rId5" name="projctor.wav"/>
                                        </p:tgtEl>
                                      </p:cMediaNode>
                                    </p:audio>
                                  </p:sub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21519"/>
                                        </p:tgtEl>
                                        <p:attrNameLst>
                                          <p:attrName>style.visibility</p:attrName>
                                        </p:attrNameLst>
                                      </p:cBhvr>
                                      <p:to>
                                        <p:strVal val="visible"/>
                                      </p:to>
                                    </p:set>
                                    <p:anim calcmode="lin" valueType="num">
                                      <p:cBhvr>
                                        <p:cTn id="23" dur="1000" fill="hold"/>
                                        <p:tgtEl>
                                          <p:spTgt spid="21519"/>
                                        </p:tgtEl>
                                        <p:attrNameLst>
                                          <p:attrName>ppt_w</p:attrName>
                                        </p:attrNameLst>
                                      </p:cBhvr>
                                      <p:tavLst>
                                        <p:tav tm="0">
                                          <p:val>
                                            <p:fltVal val="0"/>
                                          </p:val>
                                        </p:tav>
                                        <p:tav tm="100000">
                                          <p:val>
                                            <p:strVal val="#ppt_w"/>
                                          </p:val>
                                        </p:tav>
                                      </p:tavLst>
                                    </p:anim>
                                    <p:anim calcmode="lin" valueType="num">
                                      <p:cBhvr>
                                        <p:cTn id="24" dur="1000" fill="hold"/>
                                        <p:tgtEl>
                                          <p:spTgt spid="21519"/>
                                        </p:tgtEl>
                                        <p:attrNameLst>
                                          <p:attrName>ppt_h</p:attrName>
                                        </p:attrNameLst>
                                      </p:cBhvr>
                                      <p:tavLst>
                                        <p:tav tm="0">
                                          <p:val>
                                            <p:fltVal val="0"/>
                                          </p:val>
                                        </p:tav>
                                        <p:tav tm="100000">
                                          <p:val>
                                            <p:strVal val="#ppt_h"/>
                                          </p:val>
                                        </p:tav>
                                      </p:tavLst>
                                    </p:anim>
                                    <p:anim calcmode="lin" valueType="num">
                                      <p:cBhvr>
                                        <p:cTn id="25" dur="1000" fill="hold"/>
                                        <p:tgtEl>
                                          <p:spTgt spid="21519"/>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1519"/>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1"/>
                                            </p:cond>
                                          </p:stCondLst>
                                          <p:endCondLst>
                                            <p:cond evt="onStopAudio" delay="0">
                                              <p:tgtEl>
                                                <p:sldTgt/>
                                              </p:tgtEl>
                                            </p:cond>
                                          </p:endCondLst>
                                        </p:cTn>
                                        <p:tgtEl>
                                          <p:sndTgt r:embed="rId6" name="alarm.wav"/>
                                        </p:tgtEl>
                                      </p:cMediaNode>
                                    </p:audio>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type="lt">
                                    <p:tmAbs val="100"/>
                                  </p:iterate>
                                  <p:childTnLst>
                                    <p:set>
                                      <p:cBhvr>
                                        <p:cTn id="30" dur="1" fill="hold">
                                          <p:stCondLst>
                                            <p:cond delay="0"/>
                                          </p:stCondLst>
                                        </p:cTn>
                                        <p:tgtEl>
                                          <p:spTgt spid="215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iterate type="wd">
                                    <p:tmPct val="10000"/>
                                  </p:iterate>
                                  <p:childTnLst>
                                    <p:set>
                                      <p:cBhvr>
                                        <p:cTn id="34" dur="1" fill="hold">
                                          <p:stCondLst>
                                            <p:cond delay="0"/>
                                          </p:stCondLst>
                                        </p:cTn>
                                        <p:tgtEl>
                                          <p:spTgt spid="21521"/>
                                        </p:tgtEl>
                                        <p:attrNameLst>
                                          <p:attrName>style.visibility</p:attrName>
                                        </p:attrNameLst>
                                      </p:cBhvr>
                                      <p:to>
                                        <p:strVal val="visible"/>
                                      </p:to>
                                    </p:set>
                                    <p:animEffect transition="in" filter="barn(inVertical)">
                                      <p:cBhvr>
                                        <p:cTn id="35" dur="500"/>
                                        <p:tgtEl>
                                          <p:spTgt spid="21521"/>
                                        </p:tgtEl>
                                      </p:cBhvr>
                                    </p:animEffect>
                                  </p:childTnLst>
                                  <p:subTnLst>
                                    <p:audio>
                                      <p:cMediaNode>
                                        <p:cTn display="0" masterRel="sameClick">
                                          <p:stCondLst>
                                            <p:cond evt="begin" delay="0">
                                              <p:tn val="33"/>
                                            </p:cond>
                                          </p:stCondLst>
                                          <p:endCondLst>
                                            <p:cond evt="onStopAudio" delay="0">
                                              <p:tgtEl>
                                                <p:sldTgt/>
                                              </p:tgtEl>
                                            </p:cond>
                                          </p:endCondLst>
                                        </p:cTn>
                                        <p:tgtEl>
                                          <p:sndTgt r:embed="rId4" name="chimes.wav"/>
                                        </p:tgtEl>
                                      </p:cMediaNode>
                                    </p:audio>
                                  </p:subTnLst>
                                </p:cTn>
                              </p:par>
                            </p:childTnLst>
                          </p:cTn>
                        </p:par>
                      </p:childTnLst>
                    </p:cTn>
                  </p:par>
                  <p:par>
                    <p:cTn id="36" fill="hold">
                      <p:stCondLst>
                        <p:cond delay="indefinite"/>
                      </p:stCondLst>
                      <p:childTnLst>
                        <p:par>
                          <p:cTn id="37" fill="hold">
                            <p:stCondLst>
                              <p:cond delay="0"/>
                            </p:stCondLst>
                            <p:childTnLst>
                              <p:par>
                                <p:cTn id="38" presetID="2" presetClass="entr" presetSubtype="6" fill="hold" nodeType="clickEffect">
                                  <p:stCondLst>
                                    <p:cond delay="0"/>
                                  </p:stCondLst>
                                  <p:childTnLst>
                                    <p:set>
                                      <p:cBhvr>
                                        <p:cTn id="39" dur="1" fill="hold">
                                          <p:stCondLst>
                                            <p:cond delay="0"/>
                                          </p:stCondLst>
                                        </p:cTn>
                                        <p:tgtEl>
                                          <p:spTgt spid="21513"/>
                                        </p:tgtEl>
                                        <p:attrNameLst>
                                          <p:attrName>style.visibility</p:attrName>
                                        </p:attrNameLst>
                                      </p:cBhvr>
                                      <p:to>
                                        <p:strVal val="visible"/>
                                      </p:to>
                                    </p:set>
                                    <p:anim calcmode="lin" valueType="num">
                                      <p:cBhvr additive="base">
                                        <p:cTn id="40" dur="500" fill="hold"/>
                                        <p:tgtEl>
                                          <p:spTgt spid="21513"/>
                                        </p:tgtEl>
                                        <p:attrNameLst>
                                          <p:attrName>ppt_x</p:attrName>
                                        </p:attrNameLst>
                                      </p:cBhvr>
                                      <p:tavLst>
                                        <p:tav tm="0">
                                          <p:val>
                                            <p:strVal val="1+#ppt_w/2"/>
                                          </p:val>
                                        </p:tav>
                                        <p:tav tm="100000">
                                          <p:val>
                                            <p:strVal val="#ppt_x"/>
                                          </p:val>
                                        </p:tav>
                                      </p:tavLst>
                                    </p:anim>
                                    <p:anim calcmode="lin" valueType="num">
                                      <p:cBhvr additive="base">
                                        <p:cTn id="41" dur="500" fill="hold"/>
                                        <p:tgtEl>
                                          <p:spTgt spid="2151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8"/>
                                            </p:cond>
                                          </p:stCondLst>
                                          <p:endCondLst>
                                            <p:cond evt="onStopAudio" delay="0">
                                              <p:tgtEl>
                                                <p:sldTgt/>
                                              </p:tgtEl>
                                            </p:cond>
                                          </p:endCondLst>
                                        </p:cTn>
                                        <p:tgtEl>
                                          <p:sndTgt r:embed="rId7" name="old rocket launcher.wav"/>
                                        </p:tgtEl>
                                      </p:cMediaNode>
                                    </p:audio>
                                  </p:subTnLst>
                                </p:cTn>
                              </p:par>
                            </p:childTnLst>
                          </p:cTn>
                        </p:par>
                      </p:childTnLst>
                    </p:cTn>
                  </p:par>
                  <p:par>
                    <p:cTn id="42" fill="hold">
                      <p:stCondLst>
                        <p:cond delay="indefinite"/>
                      </p:stCondLst>
                      <p:childTnLst>
                        <p:par>
                          <p:cTn id="43" fill="hold">
                            <p:stCondLst>
                              <p:cond delay="0"/>
                            </p:stCondLst>
                            <p:childTnLst>
                              <p:par>
                                <p:cTn id="44" presetID="2" presetClass="entr" presetSubtype="2" fill="hold" nodeType="clickEffect">
                                  <p:stCondLst>
                                    <p:cond delay="0"/>
                                  </p:stCondLst>
                                  <p:childTnLst>
                                    <p:set>
                                      <p:cBhvr>
                                        <p:cTn id="45" dur="1" fill="hold">
                                          <p:stCondLst>
                                            <p:cond delay="0"/>
                                          </p:stCondLst>
                                        </p:cTn>
                                        <p:tgtEl>
                                          <p:spTgt spid="21514"/>
                                        </p:tgtEl>
                                        <p:attrNameLst>
                                          <p:attrName>style.visibility</p:attrName>
                                        </p:attrNameLst>
                                      </p:cBhvr>
                                      <p:to>
                                        <p:strVal val="visible"/>
                                      </p:to>
                                    </p:set>
                                    <p:anim calcmode="lin" valueType="num">
                                      <p:cBhvr additive="base">
                                        <p:cTn id="46" dur="500" fill="hold"/>
                                        <p:tgtEl>
                                          <p:spTgt spid="21514"/>
                                        </p:tgtEl>
                                        <p:attrNameLst>
                                          <p:attrName>ppt_x</p:attrName>
                                        </p:attrNameLst>
                                      </p:cBhvr>
                                      <p:tavLst>
                                        <p:tav tm="0">
                                          <p:val>
                                            <p:strVal val="1+#ppt_w/2"/>
                                          </p:val>
                                        </p:tav>
                                        <p:tav tm="100000">
                                          <p:val>
                                            <p:strVal val="#ppt_x"/>
                                          </p:val>
                                        </p:tav>
                                      </p:tavLst>
                                    </p:anim>
                                    <p:anim calcmode="lin" valueType="num">
                                      <p:cBhvr additive="base">
                                        <p:cTn id="47" dur="500" fill="hold"/>
                                        <p:tgtEl>
                                          <p:spTgt spid="2151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4"/>
                                            </p:cond>
                                          </p:stCondLst>
                                          <p:endCondLst>
                                            <p:cond evt="onStopAudio" delay="0">
                                              <p:tgtEl>
                                                <p:sldTgt/>
                                              </p:tgtEl>
                                            </p:cond>
                                          </p:endCondLst>
                                        </p:cTn>
                                        <p:tgtEl>
                                          <p:sndTgt r:embed="rId8" name="carbrak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7" grpId="0" animBg="1"/>
      <p:bldP spid="21518" grpId="0" animBg="1"/>
      <p:bldP spid="21516" grpId="0" animBg="1"/>
      <p:bldP spid="21519" grpId="0" animBg="1" autoUpdateAnimBg="0"/>
      <p:bldP spid="21520" grpId="0" autoUpdateAnimBg="0"/>
      <p:bldP spid="21521"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a:t>Creating hot spots</a:t>
            </a:r>
            <a:br>
              <a:rPr lang="en-US" dirty="0"/>
            </a:br>
            <a:r>
              <a:rPr lang="en-US" dirty="0"/>
              <a:t>using invisible buttons</a:t>
            </a:r>
          </a:p>
        </p:txBody>
      </p:sp>
      <p:pic>
        <p:nvPicPr>
          <p:cNvPr id="1026" name="Picture 2" descr="C:\Documents and Settings\ADMIN\Local Settings\Temporary Internet Files\Content.IE5\63A0P41X\MC90029259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1752600"/>
            <a:ext cx="3124200" cy="49903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7200" y="1905000"/>
            <a:ext cx="3048000" cy="1569660"/>
          </a:xfrm>
          <a:prstGeom prst="rect">
            <a:avLst/>
          </a:prstGeom>
          <a:noFill/>
          <a:ln>
            <a:solidFill>
              <a:schemeClr val="tx1"/>
            </a:solidFill>
          </a:ln>
        </p:spPr>
        <p:txBody>
          <a:bodyPr wrap="square" rtlCol="0">
            <a:spAutoFit/>
          </a:bodyPr>
          <a:lstStyle/>
          <a:p>
            <a:r>
              <a:rPr lang="en-US" dirty="0"/>
              <a:t>Click on a hot spot on the microscope graphic to learn more about parts of a microscope.</a:t>
            </a:r>
          </a:p>
        </p:txBody>
      </p:sp>
      <p:sp>
        <p:nvSpPr>
          <p:cNvPr id="3" name="Action Button: Blank 2">
            <a:hlinkClick r:id="" action="ppaction://hlinkshowjump?jump=nextslide" highlightClick="1"/>
            <a:extLst>
              <a:ext uri="{FF2B5EF4-FFF2-40B4-BE49-F238E27FC236}">
                <a16:creationId xmlns:a16="http://schemas.microsoft.com/office/drawing/2014/main" id="{D2B4C793-5F6A-4683-8D1B-CF31CD18CDDC}"/>
              </a:ext>
            </a:extLst>
          </p:cNvPr>
          <p:cNvSpPr/>
          <p:nvPr/>
        </p:nvSpPr>
        <p:spPr>
          <a:xfrm>
            <a:off x="4572000" y="2971800"/>
            <a:ext cx="2514600" cy="18288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a:p>
        </p:txBody>
      </p:sp>
    </p:spTree>
    <p:extLst>
      <p:ext uri="{BB962C8B-B14F-4D97-AF65-F5344CB8AC3E}">
        <p14:creationId xmlns:p14="http://schemas.microsoft.com/office/powerpoint/2010/main" val="2028548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Microscopes</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383" t="3151" r="2500" b="2498"/>
          <a:stretch/>
        </p:blipFill>
        <p:spPr>
          <a:xfrm>
            <a:off x="596900" y="2159000"/>
            <a:ext cx="3886200" cy="3810000"/>
          </a:xfrm>
          <a:prstGeom prst="rect">
            <a:avLst/>
          </a:prstGeom>
        </p:spPr>
      </p:pic>
      <p:sp>
        <p:nvSpPr>
          <p:cNvPr id="6" name="TextBox 5"/>
          <p:cNvSpPr txBox="1"/>
          <p:nvPr/>
        </p:nvSpPr>
        <p:spPr>
          <a:xfrm>
            <a:off x="4800600" y="2286000"/>
            <a:ext cx="3581400" cy="1569660"/>
          </a:xfrm>
          <a:prstGeom prst="rect">
            <a:avLst/>
          </a:prstGeom>
          <a:noFill/>
        </p:spPr>
        <p:txBody>
          <a:bodyPr wrap="square" rtlCol="0">
            <a:spAutoFit/>
          </a:bodyPr>
          <a:lstStyle/>
          <a:p>
            <a:r>
              <a:rPr lang="en-US" dirty="0"/>
              <a:t>The </a:t>
            </a:r>
            <a:r>
              <a:rPr lang="en-US" b="1" dirty="0"/>
              <a:t>objective</a:t>
            </a:r>
            <a:r>
              <a:rPr lang="en-US" dirty="0"/>
              <a:t> refers to the lenses that can be used to view the slide placed on the </a:t>
            </a:r>
            <a:r>
              <a:rPr lang="en-US" i="1" dirty="0"/>
              <a:t>stage</a:t>
            </a:r>
            <a:r>
              <a:rPr lang="en-US" dirty="0"/>
              <a:t>.</a:t>
            </a:r>
          </a:p>
        </p:txBody>
      </p:sp>
    </p:spTree>
    <p:extLst>
      <p:ext uri="{BB962C8B-B14F-4D97-AF65-F5344CB8AC3E}">
        <p14:creationId xmlns:p14="http://schemas.microsoft.com/office/powerpoint/2010/main" val="2361884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914400"/>
            <a:ext cx="7772400" cy="762000"/>
          </a:xfrm>
        </p:spPr>
        <p:txBody>
          <a:bodyPr/>
          <a:lstStyle/>
          <a:p>
            <a:r>
              <a:rPr lang="en-US"/>
              <a:t>Write/Draw on a Slide</a:t>
            </a:r>
          </a:p>
        </p:txBody>
      </p:sp>
      <p:pic>
        <p:nvPicPr>
          <p:cNvPr id="8197" name="Picture 5" descr="WORLD3"/>
          <p:cNvPicPr>
            <a:picLocks noChangeAspect="1" noChangeArrowheads="1"/>
          </p:cNvPicPr>
          <p:nvPr/>
        </p:nvPicPr>
        <p:blipFill>
          <a:blip r:embed="rId3"/>
          <a:srcRect/>
          <a:stretch>
            <a:fillRect/>
          </a:stretch>
        </p:blipFill>
        <p:spPr bwMode="auto">
          <a:xfrm>
            <a:off x="1295400" y="3048000"/>
            <a:ext cx="6553200" cy="3349625"/>
          </a:xfrm>
          <a:prstGeom prst="rect">
            <a:avLst/>
          </a:prstGeom>
          <a:noFill/>
        </p:spPr>
      </p:pic>
      <p:sp>
        <p:nvSpPr>
          <p:cNvPr id="8198" name="Text Box 6"/>
          <p:cNvSpPr txBox="1">
            <a:spLocks noChangeArrowheads="1"/>
          </p:cNvSpPr>
          <p:nvPr/>
        </p:nvSpPr>
        <p:spPr bwMode="auto">
          <a:xfrm>
            <a:off x="990600" y="1828800"/>
            <a:ext cx="7315200" cy="946150"/>
          </a:xfrm>
          <a:prstGeom prst="rect">
            <a:avLst/>
          </a:prstGeom>
          <a:noFill/>
          <a:ln w="9525">
            <a:noFill/>
            <a:miter lim="800000"/>
            <a:headEnd/>
            <a:tailEnd/>
          </a:ln>
          <a:effectLst/>
        </p:spPr>
        <p:txBody>
          <a:bodyPr>
            <a:spAutoFit/>
          </a:bodyPr>
          <a:lstStyle/>
          <a:p>
            <a:pPr>
              <a:spcBef>
                <a:spcPct val="50000"/>
              </a:spcBef>
            </a:pPr>
            <a:r>
              <a:rPr lang="en-US" sz="2800"/>
              <a:t>You can use the electronic pen to draw or write on a slide during a presentation.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914400"/>
            <a:ext cx="7772400" cy="838200"/>
          </a:xfrm>
        </p:spPr>
        <p:txBody>
          <a:bodyPr/>
          <a:lstStyle/>
          <a:p>
            <a:r>
              <a:rPr lang="en-US"/>
              <a:t>Record Lecture Notes</a:t>
            </a:r>
          </a:p>
        </p:txBody>
      </p:sp>
      <p:sp>
        <p:nvSpPr>
          <p:cNvPr id="9219" name="Rectangle 3"/>
          <p:cNvSpPr>
            <a:spLocks noGrp="1" noChangeArrowheads="1"/>
          </p:cNvSpPr>
          <p:nvPr>
            <p:ph type="body" idx="1"/>
          </p:nvPr>
        </p:nvSpPr>
        <p:spPr/>
        <p:txBody>
          <a:bodyPr/>
          <a:lstStyle/>
          <a:p>
            <a:r>
              <a:rPr lang="en-US"/>
              <a:t>In the editing mode, record notes for instructor use during a presentation.</a:t>
            </a:r>
          </a:p>
          <a:p>
            <a:r>
              <a:rPr lang="en-US"/>
              <a:t>Will not be seen by students.</a:t>
            </a:r>
          </a:p>
          <a:p>
            <a:r>
              <a:rPr lang="en-US"/>
              <a:t>Print out with a picture of slide to use when presenting.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914400"/>
            <a:ext cx="7772400" cy="838200"/>
          </a:xfrm>
        </p:spPr>
        <p:txBody>
          <a:bodyPr/>
          <a:lstStyle/>
          <a:p>
            <a:r>
              <a:rPr lang="en-US"/>
              <a:t>Print Handouts</a:t>
            </a:r>
          </a:p>
        </p:txBody>
      </p:sp>
      <p:sp>
        <p:nvSpPr>
          <p:cNvPr id="12291" name="Rectangle 3"/>
          <p:cNvSpPr>
            <a:spLocks noGrp="1" noChangeArrowheads="1"/>
          </p:cNvSpPr>
          <p:nvPr>
            <p:ph type="body" idx="1"/>
          </p:nvPr>
        </p:nvSpPr>
        <p:spPr/>
        <p:txBody>
          <a:bodyPr/>
          <a:lstStyle/>
          <a:p>
            <a:pPr>
              <a:lnSpc>
                <a:spcPct val="90000"/>
              </a:lnSpc>
            </a:pPr>
            <a:r>
              <a:rPr lang="en-US"/>
              <a:t>Print handouts from slides.</a:t>
            </a:r>
          </a:p>
          <a:p>
            <a:pPr lvl="1">
              <a:lnSpc>
                <a:spcPct val="90000"/>
              </a:lnSpc>
            </a:pPr>
            <a:r>
              <a:rPr lang="en-US"/>
              <a:t>Eliminate need for students to copy everything.</a:t>
            </a:r>
          </a:p>
          <a:p>
            <a:pPr lvl="1">
              <a:lnSpc>
                <a:spcPct val="90000"/>
              </a:lnSpc>
            </a:pPr>
            <a:r>
              <a:rPr lang="en-US"/>
              <a:t>Allow students to focus on you.</a:t>
            </a:r>
          </a:p>
          <a:p>
            <a:pPr lvl="1">
              <a:lnSpc>
                <a:spcPct val="90000"/>
              </a:lnSpc>
            </a:pPr>
            <a:r>
              <a:rPr lang="en-US"/>
              <a:t>Allows students to take home the teacher’s notes.</a:t>
            </a:r>
          </a:p>
          <a:p>
            <a:pPr>
              <a:lnSpc>
                <a:spcPct val="90000"/>
              </a:lnSpc>
            </a:pPr>
            <a:r>
              <a:rPr lang="en-US"/>
              <a:t>Choose from the following formats:</a:t>
            </a:r>
          </a:p>
          <a:p>
            <a:pPr lvl="1">
              <a:lnSpc>
                <a:spcPct val="90000"/>
              </a:lnSpc>
            </a:pPr>
            <a:r>
              <a:rPr lang="en-US"/>
              <a:t>2, 4, 6, 9 slides on a piece of paper</a:t>
            </a:r>
          </a:p>
          <a:p>
            <a:pPr lvl="1">
              <a:lnSpc>
                <a:spcPct val="90000"/>
              </a:lnSpc>
            </a:pPr>
            <a:r>
              <a:rPr lang="en-US"/>
              <a:t>3 slides (with lines to take notes)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762000"/>
            <a:ext cx="7772400" cy="990600"/>
          </a:xfrm>
        </p:spPr>
        <p:txBody>
          <a:bodyPr/>
          <a:lstStyle/>
          <a:p>
            <a:r>
              <a:rPr lang="en-US"/>
              <a:t>Hyperlink to Web Sites</a:t>
            </a:r>
          </a:p>
        </p:txBody>
      </p:sp>
      <p:sp>
        <p:nvSpPr>
          <p:cNvPr id="16389" name="AutoShape 5" descr="White marble">
            <a:hlinkClick r:id="rId4" highlightClick="1"/>
          </p:cNvPr>
          <p:cNvSpPr>
            <a:spLocks noChangeArrowheads="1"/>
          </p:cNvSpPr>
          <p:nvPr/>
        </p:nvSpPr>
        <p:spPr bwMode="auto">
          <a:xfrm>
            <a:off x="2438400" y="4191000"/>
            <a:ext cx="4495800" cy="609600"/>
          </a:xfrm>
          <a:prstGeom prst="actionButtonBlank">
            <a:avLst/>
          </a:prstGeom>
          <a:blipFill dpi="0" rotWithShape="0">
            <a:blip r:embed="rId5"/>
            <a:srcRect/>
            <a:tile tx="0" ty="0" sx="100000" sy="100000" flip="none" algn="tl"/>
          </a:blipFill>
          <a:ln w="9525">
            <a:solidFill>
              <a:schemeClr val="tx1"/>
            </a:solidFill>
            <a:miter lim="800000"/>
            <a:headEnd/>
            <a:tailEnd/>
          </a:ln>
          <a:effectLst/>
        </p:spPr>
        <p:txBody>
          <a:bodyPr wrap="none" anchor="ctr"/>
          <a:lstStyle/>
          <a:p>
            <a:pPr algn="ctr"/>
            <a:r>
              <a:rPr lang="en-US"/>
              <a:t>Misericordia Home Page</a:t>
            </a:r>
          </a:p>
        </p:txBody>
      </p:sp>
      <p:sp>
        <p:nvSpPr>
          <p:cNvPr id="16390" name="AutoShape 6" descr="Pink tissue paper">
            <a:hlinkClick r:id="rId6" highlightClick="1"/>
          </p:cNvPr>
          <p:cNvSpPr>
            <a:spLocks noChangeArrowheads="1"/>
          </p:cNvSpPr>
          <p:nvPr/>
        </p:nvSpPr>
        <p:spPr bwMode="auto">
          <a:xfrm>
            <a:off x="2438400" y="5105400"/>
            <a:ext cx="4495800" cy="685800"/>
          </a:xfrm>
          <a:prstGeom prst="actionButtonBlank">
            <a:avLst/>
          </a:prstGeom>
          <a:blipFill dpi="0" rotWithShape="0">
            <a:blip r:embed="rId7"/>
            <a:srcRect/>
            <a:tile tx="0" ty="0" sx="100000" sy="100000" flip="none" algn="tl"/>
          </a:blipFill>
          <a:ln w="9525">
            <a:solidFill>
              <a:schemeClr val="tx1"/>
            </a:solidFill>
            <a:miter lim="800000"/>
            <a:headEnd/>
            <a:tailEnd/>
          </a:ln>
          <a:effectLst/>
        </p:spPr>
        <p:txBody>
          <a:bodyPr wrap="none" anchor="ctr"/>
          <a:lstStyle/>
          <a:p>
            <a:pPr algn="ctr"/>
            <a:r>
              <a:rPr lang="en-US" dirty="0"/>
              <a:t>PA Department of Education</a:t>
            </a:r>
          </a:p>
        </p:txBody>
      </p:sp>
      <p:sp>
        <p:nvSpPr>
          <p:cNvPr id="16391" name="Text Box 7"/>
          <p:cNvSpPr txBox="1">
            <a:spLocks noChangeArrowheads="1"/>
          </p:cNvSpPr>
          <p:nvPr/>
        </p:nvSpPr>
        <p:spPr bwMode="auto">
          <a:xfrm>
            <a:off x="990600" y="1828800"/>
            <a:ext cx="7315200" cy="1800225"/>
          </a:xfrm>
          <a:prstGeom prst="rect">
            <a:avLst/>
          </a:prstGeom>
          <a:noFill/>
          <a:ln w="9525">
            <a:noFill/>
            <a:miter lim="800000"/>
            <a:headEnd/>
            <a:tailEnd/>
          </a:ln>
          <a:effectLst/>
        </p:spPr>
        <p:txBody>
          <a:bodyPr>
            <a:spAutoFit/>
          </a:bodyPr>
          <a:lstStyle/>
          <a:p>
            <a:pPr>
              <a:spcBef>
                <a:spcPct val="50000"/>
              </a:spcBef>
            </a:pPr>
            <a:r>
              <a:rPr lang="en-US" sz="2800"/>
              <a:t>Using hypertext or action buttons, create active links to Web sites. All the work is done in advance to eliminate technology concerns during the presentation.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838200"/>
            <a:ext cx="7772400" cy="838200"/>
          </a:xfrm>
        </p:spPr>
        <p:txBody>
          <a:bodyPr/>
          <a:lstStyle/>
          <a:p>
            <a:r>
              <a:rPr lang="en-US"/>
              <a:t>Run Other PC Applications</a:t>
            </a:r>
          </a:p>
        </p:txBody>
      </p:sp>
      <p:sp>
        <p:nvSpPr>
          <p:cNvPr id="19461" name="AutoShape 5" descr="Pink tissue paper">
            <a:hlinkClick r:id="rId4" action="ppaction://program" highlightClick="1"/>
          </p:cNvPr>
          <p:cNvSpPr>
            <a:spLocks noChangeArrowheads="1"/>
          </p:cNvSpPr>
          <p:nvPr/>
        </p:nvSpPr>
        <p:spPr bwMode="auto">
          <a:xfrm>
            <a:off x="2362200" y="4495800"/>
            <a:ext cx="4495800" cy="685800"/>
          </a:xfrm>
          <a:prstGeom prst="actionButtonBlank">
            <a:avLst/>
          </a:prstGeom>
          <a:blipFill dpi="0" rotWithShape="0">
            <a:blip r:embed="rId5"/>
            <a:srcRect/>
            <a:tile tx="0" ty="0" sx="100000" sy="100000" flip="none" algn="tl"/>
          </a:blipFill>
          <a:ln w="9525">
            <a:solidFill>
              <a:schemeClr val="tx1"/>
            </a:solidFill>
            <a:miter lim="800000"/>
            <a:headEnd/>
            <a:tailEnd/>
          </a:ln>
          <a:effectLst/>
        </p:spPr>
        <p:txBody>
          <a:bodyPr wrap="none" anchor="ctr"/>
          <a:lstStyle/>
          <a:p>
            <a:pPr algn="ctr"/>
            <a:r>
              <a:rPr lang="en-US"/>
              <a:t>Open Microsoft Word</a:t>
            </a:r>
          </a:p>
        </p:txBody>
      </p:sp>
      <p:sp>
        <p:nvSpPr>
          <p:cNvPr id="19462" name="Text Box 6"/>
          <p:cNvSpPr txBox="1">
            <a:spLocks noChangeArrowheads="1"/>
          </p:cNvSpPr>
          <p:nvPr/>
        </p:nvSpPr>
        <p:spPr bwMode="auto">
          <a:xfrm>
            <a:off x="762000" y="1752600"/>
            <a:ext cx="7772400" cy="2227263"/>
          </a:xfrm>
          <a:prstGeom prst="rect">
            <a:avLst/>
          </a:prstGeom>
          <a:noFill/>
          <a:ln w="9525">
            <a:noFill/>
            <a:miter lim="800000"/>
            <a:headEnd/>
            <a:tailEnd/>
          </a:ln>
          <a:effectLst/>
        </p:spPr>
        <p:txBody>
          <a:bodyPr>
            <a:spAutoFit/>
          </a:bodyPr>
          <a:lstStyle/>
          <a:p>
            <a:pPr>
              <a:spcBef>
                <a:spcPct val="50000"/>
              </a:spcBef>
            </a:pPr>
            <a:r>
              <a:rPr lang="en-US" sz="2800"/>
              <a:t>Use action buttons to open documents (in Word), spreadsheets (in Excel), and databases (in Access). Run any software application on the computer. Again, this eliminates concerns about technology during the presentation.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Link to a Video</a:t>
            </a:r>
          </a:p>
        </p:txBody>
      </p:sp>
      <p:sp>
        <p:nvSpPr>
          <p:cNvPr id="4" name="Action Button: Movie 3">
            <a:hlinkClick r:id="rId3" highlightClick="1"/>
          </p:cNvPr>
          <p:cNvSpPr/>
          <p:nvPr/>
        </p:nvSpPr>
        <p:spPr>
          <a:xfrm>
            <a:off x="2743200" y="2743200"/>
            <a:ext cx="3810000" cy="1447800"/>
          </a:xfrm>
          <a:prstGeom prst="actionButtonMovie">
            <a:avLst/>
          </a:prstGeom>
          <a:blipFill>
            <a:blip r:embed="rId4"/>
            <a:tile tx="0" ty="0" sx="100000" sy="100000" flip="none" algn="tl"/>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30F9B-5B7B-0056-AFB5-70AF4A5664C9}"/>
              </a:ext>
            </a:extLst>
          </p:cNvPr>
          <p:cNvSpPr>
            <a:spLocks noGrp="1"/>
          </p:cNvSpPr>
          <p:nvPr>
            <p:ph type="title"/>
          </p:nvPr>
        </p:nvSpPr>
        <p:spPr/>
        <p:txBody>
          <a:bodyPr/>
          <a:lstStyle/>
          <a:p>
            <a:r>
              <a:rPr lang="en-US" dirty="0"/>
              <a:t>Embed a Video</a:t>
            </a:r>
          </a:p>
        </p:txBody>
      </p:sp>
      <p:pic>
        <p:nvPicPr>
          <p:cNvPr id="3" name="Online Media 2" title="Life After Death by PowerPoint (Corporate Comedy Video)">
            <a:hlinkClick r:id="" action="ppaction://media"/>
            <a:extLst>
              <a:ext uri="{FF2B5EF4-FFF2-40B4-BE49-F238E27FC236}">
                <a16:creationId xmlns:a16="http://schemas.microsoft.com/office/drawing/2014/main" id="{91C1EF64-54F5-9C9F-B3B0-62A65C6F4B5F}"/>
              </a:ext>
            </a:extLst>
          </p:cNvPr>
          <p:cNvPicPr>
            <a:picLocks noRot="1" noChangeAspect="1"/>
          </p:cNvPicPr>
          <p:nvPr>
            <a:videoFile r:link="rId1"/>
          </p:nvPr>
        </p:nvPicPr>
        <p:blipFill>
          <a:blip r:embed="rId4"/>
          <a:stretch>
            <a:fillRect/>
          </a:stretch>
        </p:blipFill>
        <p:spPr>
          <a:xfrm>
            <a:off x="2025650" y="1981200"/>
            <a:ext cx="5092700" cy="3819525"/>
          </a:xfrm>
          <a:prstGeom prst="rect">
            <a:avLst/>
          </a:prstGeom>
        </p:spPr>
      </p:pic>
    </p:spTree>
    <p:extLst>
      <p:ext uri="{BB962C8B-B14F-4D97-AF65-F5344CB8AC3E}">
        <p14:creationId xmlns:p14="http://schemas.microsoft.com/office/powerpoint/2010/main" val="638947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4"/>
          <a:tile tx="0" ty="0" sx="100000" sy="100000" flip="none" algn="tl"/>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379475-9527-F422-7E9B-97D623D37D51}"/>
              </a:ext>
            </a:extLst>
          </p:cNvPr>
          <p:cNvSpPr>
            <a:spLocks noGrp="1"/>
          </p:cNvSpPr>
          <p:nvPr>
            <p:ph type="title"/>
          </p:nvPr>
        </p:nvSpPr>
        <p:spPr/>
        <p:txBody>
          <a:bodyPr/>
          <a:lstStyle/>
          <a:p>
            <a:r>
              <a:rPr lang="en-US" dirty="0"/>
              <a:t>Add Video</a:t>
            </a:r>
          </a:p>
        </p:txBody>
      </p:sp>
      <p:sp>
        <p:nvSpPr>
          <p:cNvPr id="5" name="Content Placeholder 4">
            <a:extLst>
              <a:ext uri="{FF2B5EF4-FFF2-40B4-BE49-F238E27FC236}">
                <a16:creationId xmlns:a16="http://schemas.microsoft.com/office/drawing/2014/main" id="{F3649D56-5078-A129-2190-9A8880FF512A}"/>
              </a:ext>
            </a:extLst>
          </p:cNvPr>
          <p:cNvSpPr>
            <a:spLocks noGrp="1"/>
          </p:cNvSpPr>
          <p:nvPr>
            <p:ph idx="1"/>
          </p:nvPr>
        </p:nvSpPr>
        <p:spPr>
          <a:xfrm>
            <a:off x="685800" y="1905000"/>
            <a:ext cx="7772400" cy="4114800"/>
          </a:xfrm>
        </p:spPr>
        <p:txBody>
          <a:bodyPr>
            <a:normAutofit/>
          </a:bodyPr>
          <a:lstStyle/>
          <a:p>
            <a:r>
              <a:rPr lang="en-US" dirty="0"/>
              <a:t>You can type a script to use as cue cards.</a:t>
            </a:r>
          </a:p>
          <a:p>
            <a:r>
              <a:rPr lang="en-US" dirty="0"/>
              <a:t>Easily add video into a presentation.</a:t>
            </a:r>
          </a:p>
          <a:p>
            <a:r>
              <a:rPr lang="en-US" dirty="0"/>
              <a:t>Finally, you can export a PP presentation as a video file.</a:t>
            </a:r>
          </a:p>
        </p:txBody>
      </p:sp>
      <p:pic>
        <p:nvPicPr>
          <p:cNvPr id="8" name="Video 7">
            <a:hlinkClick r:id="" action="ppaction://media"/>
            <a:extLst>
              <a:ext uri="{FF2B5EF4-FFF2-40B4-BE49-F238E27FC236}">
                <a16:creationId xmlns:a16="http://schemas.microsoft.com/office/drawing/2014/main" id="{C30658F1-4424-554E-DC58-F3D7E01C31F9}"/>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3962400" y="4629150"/>
            <a:ext cx="1543050" cy="1543050"/>
          </a:xfrm>
          <a:prstGeom prst="ellipse">
            <a:avLst/>
          </a:prstGeom>
        </p:spPr>
      </p:pic>
    </p:spTree>
    <p:extLst>
      <p:ext uri="{BB962C8B-B14F-4D97-AF65-F5344CB8AC3E}">
        <p14:creationId xmlns:p14="http://schemas.microsoft.com/office/powerpoint/2010/main" val="942536328"/>
      </p:ext>
    </p:extLst>
  </p:cSld>
  <p:clrMapOvr>
    <a:masterClrMapping/>
  </p:clrMapOvr>
  <mc:AlternateContent xmlns:mc="http://schemas.openxmlformats.org/markup-compatibility/2006" xmlns:p14="http://schemas.microsoft.com/office/powerpoint/2010/main">
    <mc:Choice Requires="p14">
      <p:transition spd="slow" p14:dur="2000" advTm="100948"/>
    </mc:Choice>
    <mc:Fallback xmlns="">
      <p:transition spd="slow" advTm="1009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Finishing Touches</a:t>
            </a:r>
          </a:p>
        </p:txBody>
      </p:sp>
      <p:sp>
        <p:nvSpPr>
          <p:cNvPr id="13315" name="Rectangle 3"/>
          <p:cNvSpPr>
            <a:spLocks noGrp="1" noChangeArrowheads="1"/>
          </p:cNvSpPr>
          <p:nvPr>
            <p:ph type="body" idx="1"/>
          </p:nvPr>
        </p:nvSpPr>
        <p:spPr/>
        <p:txBody>
          <a:bodyPr/>
          <a:lstStyle/>
          <a:p>
            <a:r>
              <a:rPr lang="en-US"/>
              <a:t>Finally, you can “fancy up” your presentation by adding transitions between slides.</a:t>
            </a:r>
          </a:p>
          <a:p>
            <a:r>
              <a:rPr lang="en-US"/>
              <a:t>For example, watch closely as you advance to the next slide…</a:t>
            </a:r>
          </a:p>
        </p:txBody>
      </p:sp>
    </p:spTree>
    <p:extLst>
      <p:ext uri="{BB962C8B-B14F-4D97-AF65-F5344CB8AC3E}">
        <p14:creationId xmlns:p14="http://schemas.microsoft.com/office/powerpoint/2010/main" val="24818843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Finishing Touches</a:t>
            </a:r>
          </a:p>
        </p:txBody>
      </p:sp>
      <p:sp>
        <p:nvSpPr>
          <p:cNvPr id="44035" name="Rectangle 3"/>
          <p:cNvSpPr>
            <a:spLocks noGrp="1" noChangeArrowheads="1"/>
          </p:cNvSpPr>
          <p:nvPr>
            <p:ph type="body" idx="1"/>
          </p:nvPr>
        </p:nvSpPr>
        <p:spPr/>
        <p:txBody>
          <a:bodyPr/>
          <a:lstStyle/>
          <a:p>
            <a:r>
              <a:rPr lang="en-US"/>
              <a:t>What do you think of this slide transition? Pretty cool?</a:t>
            </a:r>
          </a:p>
        </p:txBody>
      </p:sp>
    </p:spTree>
    <p:extLst>
      <p:ext uri="{BB962C8B-B14F-4D97-AF65-F5344CB8AC3E}">
        <p14:creationId xmlns:p14="http://schemas.microsoft.com/office/powerpoint/2010/main" val="3047273230"/>
      </p:ext>
    </p:extLst>
  </p:cSld>
  <p:clrMapOvr>
    <a:masterClrMapping/>
  </p:clrMapOvr>
  <p:transition spd="slow">
    <p:newsflash/>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1447800" y="762000"/>
            <a:ext cx="6019800" cy="4616648"/>
          </a:xfrm>
          <a:prstGeom prst="rect">
            <a:avLst/>
          </a:prstGeom>
          <a:noFill/>
          <a:ln w="9525">
            <a:noFill/>
            <a:miter lim="800000"/>
            <a:headEnd/>
            <a:tailEnd/>
          </a:ln>
          <a:effectLst/>
        </p:spPr>
        <p:txBody>
          <a:bodyPr>
            <a:spAutoFit/>
          </a:bodyPr>
          <a:lstStyle/>
          <a:p>
            <a:pPr>
              <a:spcBef>
                <a:spcPct val="50000"/>
              </a:spcBef>
            </a:pPr>
            <a:r>
              <a:rPr lang="en-US" sz="2800" b="1" dirty="0">
                <a:solidFill>
                  <a:srgbClr val="FFFFFF"/>
                </a:solidFill>
              </a:rPr>
              <a:t>HOPE YOU ENJOYED THIS POWERPOINT PRESENTATION.</a:t>
            </a:r>
          </a:p>
          <a:p>
            <a:pPr>
              <a:spcBef>
                <a:spcPct val="50000"/>
              </a:spcBef>
            </a:pPr>
            <a:endParaRPr lang="en-US" sz="2800" b="1" dirty="0">
              <a:solidFill>
                <a:srgbClr val="FFFFFF"/>
              </a:solidFill>
            </a:endParaRPr>
          </a:p>
          <a:p>
            <a:pPr>
              <a:spcBef>
                <a:spcPct val="50000"/>
              </a:spcBef>
            </a:pPr>
            <a:r>
              <a:rPr lang="en-US" sz="2800" b="1" dirty="0">
                <a:solidFill>
                  <a:srgbClr val="FFFFFF"/>
                </a:solidFill>
              </a:rPr>
              <a:t>Written and Directed by</a:t>
            </a:r>
            <a:br>
              <a:rPr lang="en-US" sz="2800" b="1" dirty="0">
                <a:solidFill>
                  <a:srgbClr val="FFFFFF"/>
                </a:solidFill>
              </a:rPr>
            </a:br>
            <a:r>
              <a:rPr lang="en-US" sz="2800" b="1" dirty="0">
                <a:solidFill>
                  <a:srgbClr val="FFFFFF"/>
                </a:solidFill>
              </a:rPr>
              <a:t>Dr. Steve Broskoske</a:t>
            </a:r>
          </a:p>
          <a:p>
            <a:pPr>
              <a:spcBef>
                <a:spcPct val="50000"/>
              </a:spcBef>
            </a:pPr>
            <a:r>
              <a:rPr lang="en-US" sz="2800" b="1" dirty="0">
                <a:solidFill>
                  <a:srgbClr val="FFFFFF"/>
                </a:solidFill>
              </a:rPr>
              <a:t>Inspired by the entire TED faculty.</a:t>
            </a:r>
          </a:p>
          <a:p>
            <a:pPr>
              <a:spcBef>
                <a:spcPct val="50000"/>
              </a:spcBef>
            </a:pPr>
            <a:endParaRPr lang="en-US" sz="2800" b="1" dirty="0">
              <a:solidFill>
                <a:srgbClr val="FFFFFF"/>
              </a:solidFill>
            </a:endParaRPr>
          </a:p>
          <a:p>
            <a:pPr>
              <a:spcBef>
                <a:spcPct val="50000"/>
              </a:spcBef>
            </a:pPr>
            <a:r>
              <a:rPr lang="en-US" sz="2800" b="1" dirty="0">
                <a:solidFill>
                  <a:srgbClr val="FFFFFF"/>
                </a:solidFill>
              </a:rPr>
              <a:t>Enjoy PowerPoint!!!!!!!!</a:t>
            </a:r>
          </a:p>
        </p:txBody>
      </p:sp>
      <p:sp>
        <p:nvSpPr>
          <p:cNvPr id="24579" name="Text Box 3"/>
          <p:cNvSpPr txBox="1">
            <a:spLocks noChangeArrowheads="1"/>
          </p:cNvSpPr>
          <p:nvPr/>
        </p:nvSpPr>
        <p:spPr bwMode="auto">
          <a:xfrm>
            <a:off x="3124200" y="2743200"/>
            <a:ext cx="3048000" cy="823913"/>
          </a:xfrm>
          <a:prstGeom prst="rect">
            <a:avLst/>
          </a:prstGeom>
          <a:noFill/>
          <a:ln w="9525">
            <a:noFill/>
            <a:miter lim="800000"/>
            <a:headEnd/>
            <a:tailEnd/>
          </a:ln>
          <a:effectLst/>
        </p:spPr>
        <p:txBody>
          <a:bodyPr>
            <a:spAutoFit/>
          </a:bodyPr>
          <a:lstStyle/>
          <a:p>
            <a:pPr>
              <a:spcBef>
                <a:spcPct val="50000"/>
              </a:spcBef>
            </a:pPr>
            <a:r>
              <a:rPr lang="en-US" sz="4800">
                <a:solidFill>
                  <a:srgbClr val="000000"/>
                </a:solidFill>
              </a:rPr>
              <a:t>THE END</a:t>
            </a:r>
          </a:p>
        </p:txBody>
      </p:sp>
      <p:sp>
        <p:nvSpPr>
          <p:cNvPr id="24580" name="Text Box 4"/>
          <p:cNvSpPr txBox="1">
            <a:spLocks noChangeArrowheads="1"/>
          </p:cNvSpPr>
          <p:nvPr/>
        </p:nvSpPr>
        <p:spPr bwMode="auto">
          <a:xfrm>
            <a:off x="1143000" y="4572000"/>
            <a:ext cx="7315200" cy="457200"/>
          </a:xfrm>
          <a:prstGeom prst="rect">
            <a:avLst/>
          </a:prstGeom>
          <a:noFill/>
          <a:ln w="9525">
            <a:noFill/>
            <a:miter lim="800000"/>
            <a:headEnd/>
            <a:tailEnd/>
          </a:ln>
          <a:effectLst/>
        </p:spPr>
        <p:txBody>
          <a:bodyPr>
            <a:spAutoFit/>
          </a:bodyPr>
          <a:lstStyle/>
          <a:p>
            <a:pPr>
              <a:spcBef>
                <a:spcPct val="50000"/>
              </a:spcBef>
            </a:pPr>
            <a:r>
              <a:rPr lang="en-US">
                <a:solidFill>
                  <a:srgbClr val="000000"/>
                </a:solidFill>
              </a:rPr>
              <a:t>Click the mouse one more time to end the presentation.</a:t>
            </a:r>
          </a:p>
        </p:txBody>
      </p:sp>
    </p:spTree>
    <p:extLst>
      <p:ext uri="{BB962C8B-B14F-4D97-AF65-F5344CB8AC3E}">
        <p14:creationId xmlns:p14="http://schemas.microsoft.com/office/powerpoint/2010/main" val="361330654"/>
      </p:ext>
    </p:extLst>
  </p:cSld>
  <p:clrMapOvr>
    <a:masterClrMapping/>
  </p:clrMapOvr>
  <p:transition spd="slow">
    <p:sndAc>
      <p:stSnd>
        <p:snd r:embed="rId2" name="applaus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8" presetClass="entr" presetSubtype="0" fill="hold" grpId="0" nodeType="after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15000" fill="hold"/>
                                        <p:tgtEl>
                                          <p:spTgt spid="24578"/>
                                        </p:tgtEl>
                                        <p:attrNameLst>
                                          <p:attrName>ppt_x</p:attrName>
                                        </p:attrNameLst>
                                      </p:cBhvr>
                                      <p:tavLst>
                                        <p:tav tm="0">
                                          <p:val>
                                            <p:strVal val="#ppt_x"/>
                                          </p:val>
                                        </p:tav>
                                        <p:tav tm="100000">
                                          <p:val>
                                            <p:strVal val="#ppt_x"/>
                                          </p:val>
                                        </p:tav>
                                      </p:tavLst>
                                    </p:anim>
                                    <p:anim calcmode="lin" valueType="num">
                                      <p:cBhvr>
                                        <p:cTn id="8" dur="15000" fill="hold"/>
                                        <p:tgtEl>
                                          <p:spTgt spid="24578"/>
                                        </p:tgtEl>
                                        <p:attrNameLst>
                                          <p:attrName>ppt_y</p:attrName>
                                        </p:attrNameLst>
                                      </p:cBhvr>
                                      <p:tavLst>
                                        <p:tav tm="0">
                                          <p:val>
                                            <p:strVal val="#ppt_y+1"/>
                                          </p:val>
                                        </p:tav>
                                        <p:tav tm="100000">
                                          <p:val>
                                            <p:strVal val="#ppt_y-1"/>
                                          </p:val>
                                        </p:tav>
                                      </p:tavLst>
                                    </p:anim>
                                  </p:childTnLst>
                                </p:cTn>
                              </p:par>
                            </p:childTnLst>
                          </p:cTn>
                        </p:par>
                        <p:par>
                          <p:cTn id="9" fill="hold">
                            <p:stCondLst>
                              <p:cond delay="15000"/>
                            </p:stCondLst>
                            <p:childTnLst>
                              <p:par>
                                <p:cTn id="10" presetID="9" presetClass="entr" presetSubtype="0" fill="hold" grpId="0" nodeType="afterEffect">
                                  <p:stCondLst>
                                    <p:cond delay="0"/>
                                  </p:stCondLst>
                                  <p:childTnLst>
                                    <p:set>
                                      <p:cBhvr>
                                        <p:cTn id="11" dur="1" fill="hold">
                                          <p:stCondLst>
                                            <p:cond delay="0"/>
                                          </p:stCondLst>
                                        </p:cTn>
                                        <p:tgtEl>
                                          <p:spTgt spid="24579"/>
                                        </p:tgtEl>
                                        <p:attrNameLst>
                                          <p:attrName>style.visibility</p:attrName>
                                        </p:attrNameLst>
                                      </p:cBhvr>
                                      <p:to>
                                        <p:strVal val="visible"/>
                                      </p:to>
                                    </p:set>
                                    <p:animEffect transition="in" filter="dissolve">
                                      <p:cBhvr>
                                        <p:cTn id="12" dur="500"/>
                                        <p:tgtEl>
                                          <p:spTgt spid="24579"/>
                                        </p:tgtEl>
                                      </p:cBhvr>
                                    </p:animEffect>
                                  </p:childTnLst>
                                </p:cTn>
                              </p:par>
                            </p:childTnLst>
                          </p:cTn>
                        </p:par>
                        <p:par>
                          <p:cTn id="13" fill="hold">
                            <p:stCondLst>
                              <p:cond delay="15500"/>
                            </p:stCondLst>
                            <p:childTnLst>
                              <p:par>
                                <p:cTn id="14" presetID="1" presetClass="entr" presetSubtype="0" fill="hold" grpId="0" nodeType="afterEffect">
                                  <p:stCondLst>
                                    <p:cond delay="0"/>
                                  </p:stCondLst>
                                  <p:childTnLst>
                                    <p:set>
                                      <p:cBhvr>
                                        <p:cTn id="15" dur="1" fill="hold">
                                          <p:stCondLst>
                                            <p:cond delay="499"/>
                                          </p:stCondLst>
                                        </p:cTn>
                                        <p:tgtEl>
                                          <p:spTgt spid="245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utoUpdateAnimBg="0"/>
      <p:bldP spid="24579" grpId="0" autoUpdateAnimBg="0"/>
      <p:bldP spid="24580" grpId="0" autoUpdateAnimBg="0"/>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540</TotalTime>
  <Words>887</Words>
  <Application>Microsoft Office PowerPoint</Application>
  <PresentationFormat>On-screen Show (4:3)</PresentationFormat>
  <Paragraphs>116</Paragraphs>
  <Slides>25</Slides>
  <Notes>7</Notes>
  <HiddenSlides>0</HiddenSlides>
  <MMClips>2</MMClips>
  <ScaleCrop>false</ScaleCrop>
  <HeadingPairs>
    <vt:vector size="6" baseType="variant">
      <vt:variant>
        <vt:lpstr>Fonts Used</vt:lpstr>
      </vt:variant>
      <vt:variant>
        <vt:i4>1</vt:i4>
      </vt:variant>
      <vt:variant>
        <vt:lpstr>Theme</vt:lpstr>
      </vt:variant>
      <vt:variant>
        <vt:i4>6</vt:i4>
      </vt:variant>
      <vt:variant>
        <vt:lpstr>Slide Titles</vt:lpstr>
      </vt:variant>
      <vt:variant>
        <vt:i4>25</vt:i4>
      </vt:variant>
    </vt:vector>
  </HeadingPairs>
  <TitlesOfParts>
    <vt:vector size="32" baseType="lpstr">
      <vt:lpstr>Times New Roman</vt:lpstr>
      <vt:lpstr>Default Design</vt:lpstr>
      <vt:lpstr>1_Default Design</vt:lpstr>
      <vt:lpstr>2_Default Design</vt:lpstr>
      <vt:lpstr>3_Default Design</vt:lpstr>
      <vt:lpstr>4_Default Design</vt:lpstr>
      <vt:lpstr>5_Default Design</vt:lpstr>
      <vt:lpstr>Exploring the Powerful Features of PowerPoint</vt:lpstr>
      <vt:lpstr>PowerPoint Is…</vt:lpstr>
      <vt:lpstr>Popularity of PowerPoint</vt:lpstr>
      <vt:lpstr>Other Presentation Software</vt:lpstr>
      <vt:lpstr>Educational benefits?</vt:lpstr>
      <vt:lpstr>Build a Slide</vt:lpstr>
      <vt:lpstr>Illustrating Your Point</vt:lpstr>
      <vt:lpstr>Illustrating Your Point</vt:lpstr>
      <vt:lpstr>Tricks with Graphics and Text</vt:lpstr>
      <vt:lpstr>PowerPoint Presentation</vt:lpstr>
      <vt:lpstr>Illustrate through Artistic Effect</vt:lpstr>
      <vt:lpstr>Add Attention-getting Devices</vt:lpstr>
      <vt:lpstr>Creating hot spots using invisible buttons</vt:lpstr>
      <vt:lpstr>Microscopes</vt:lpstr>
      <vt:lpstr>Write/Draw on a Slide</vt:lpstr>
      <vt:lpstr>Record Lecture Notes</vt:lpstr>
      <vt:lpstr>Print Handouts</vt:lpstr>
      <vt:lpstr>Hyperlink to Web Sites</vt:lpstr>
      <vt:lpstr>Run Other PC Applications</vt:lpstr>
      <vt:lpstr>Link to a Video</vt:lpstr>
      <vt:lpstr>Embed a Video</vt:lpstr>
      <vt:lpstr>Add Video</vt:lpstr>
      <vt:lpstr>Finishing Touches</vt:lpstr>
      <vt:lpstr>Finishing Touches</vt:lpstr>
      <vt:lpstr>PowerPoint Presentation</vt:lpstr>
    </vt:vector>
  </TitlesOfParts>
  <Company>Personal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PowerPoint What Is It and Why Should I Use It?</dc:title>
  <dc:creator>Dr. Stephen L. Broskoske</dc:creator>
  <cp:lastModifiedBy>Steve_and_Kim Broskoske</cp:lastModifiedBy>
  <cp:revision>40</cp:revision>
  <dcterms:created xsi:type="dcterms:W3CDTF">2002-06-22T14:53:57Z</dcterms:created>
  <dcterms:modified xsi:type="dcterms:W3CDTF">2024-10-15T18:45:11Z</dcterms:modified>
</cp:coreProperties>
</file>