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55" r:id="rId2"/>
    <p:sldId id="356" r:id="rId3"/>
    <p:sldId id="312" r:id="rId4"/>
    <p:sldId id="366" r:id="rId5"/>
    <p:sldId id="375" r:id="rId6"/>
    <p:sldId id="376" r:id="rId7"/>
    <p:sldId id="363" r:id="rId8"/>
    <p:sldId id="359" r:id="rId9"/>
    <p:sldId id="383" r:id="rId10"/>
    <p:sldId id="384" r:id="rId11"/>
    <p:sldId id="362" r:id="rId12"/>
    <p:sldId id="357" r:id="rId13"/>
    <p:sldId id="372" r:id="rId14"/>
    <p:sldId id="385" r:id="rId15"/>
    <p:sldId id="386" r:id="rId16"/>
    <p:sldId id="374" r:id="rId17"/>
    <p:sldId id="380" r:id="rId18"/>
    <p:sldId id="381" r:id="rId19"/>
    <p:sldId id="344" r:id="rId20"/>
    <p:sldId id="364" r:id="rId21"/>
    <p:sldId id="340" r:id="rId22"/>
    <p:sldId id="365" r:id="rId23"/>
    <p:sldId id="377" r:id="rId24"/>
    <p:sldId id="269" r:id="rId25"/>
    <p:sldId id="378" r:id="rId26"/>
    <p:sldId id="373" r:id="rId27"/>
  </p:sldIdLst>
  <p:sldSz cx="9144000" cy="6858000" type="letter"/>
  <p:notesSz cx="6858000" cy="9029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44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CC99"/>
    <a:srgbClr val="0000FF"/>
    <a:srgbClr val="990000"/>
    <a:srgbClr val="CC0000"/>
    <a:srgbClr val="FF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699" autoAdjust="0"/>
  </p:normalViewPr>
  <p:slideViewPr>
    <p:cSldViewPr>
      <p:cViewPr varScale="1">
        <p:scale>
          <a:sx n="81" d="100"/>
          <a:sy n="81" d="100"/>
        </p:scale>
        <p:origin x="61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100" d="100"/>
          <a:sy n="100" d="100"/>
        </p:scale>
        <p:origin x="288" y="1836"/>
      </p:cViewPr>
      <p:guideLst>
        <p:guide orient="horz" pos="2844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7885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57885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50F7D89-E192-415F-93C7-F83C5E99F9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74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3800" y="685800"/>
            <a:ext cx="4470400" cy="3352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672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10600"/>
            <a:ext cx="2971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10600"/>
            <a:ext cx="2971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40AEBC-700D-4CB6-B6D7-43E002AEE7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784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9EE35-9BA8-4314-B381-98436E6CFD17}" type="slidenum">
              <a:rPr lang="en-US"/>
              <a:pPr/>
              <a:t>21</a:t>
            </a:fld>
            <a:endParaRPr lang="en-US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3800" y="685800"/>
            <a:ext cx="4470400" cy="3352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2672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778FED-9684-4F23-9DCD-8871339DEBBB}" type="slidenum">
              <a:rPr lang="en-US"/>
              <a:pPr/>
              <a:t>22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3800" y="685800"/>
            <a:ext cx="4470400" cy="3352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2672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DAAFE-CFF6-4FB0-B1DC-BE6EA0FF119E}" type="slidenum">
              <a:rPr lang="en-US"/>
              <a:pPr/>
              <a:t>24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E9F818-E06A-4515-A8B7-4B0948F0D8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01557-D721-4282-A71C-DB9058A2A6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57549A-3325-4171-8A87-EF83E7CB15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42A23E-8E78-4F23-904D-C94DBF40F9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EAC5D-A1CD-4AAE-8C49-0D0C20B51E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9D5B73-DB53-4EBB-B019-468E6D82F9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2F3B7-CA77-4006-8D9B-544275612A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5010AF-8FA8-4270-8A33-1F83C0CDA3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E5D85-D09C-4A30-B12F-334A84731E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88148C-3A87-4583-BF13-8FA79299F6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9EF11-7F74-4065-90C6-ABDE173199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EA5F34F-E7E6-444C-931E-0704FE8A80E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pixabay.com/fr/b%C3%A9cher-chimie-compl%C3%A8te-verrerie-159176/" TargetMode="External"/><Relationship Id="rId7" Type="http://schemas.openxmlformats.org/officeDocument/2006/relationships/hyperlink" Target="https://openclipart.org/detail/244723/salt-shaker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://www.thaigoodview.com/node/133263" TargetMode="External"/><Relationship Id="rId10" Type="http://schemas.openxmlformats.org/officeDocument/2006/relationships/image" Target="../media/image14.gif"/><Relationship Id="rId4" Type="http://schemas.openxmlformats.org/officeDocument/2006/relationships/image" Target="../media/image11.jpg"/><Relationship Id="rId9" Type="http://schemas.openxmlformats.org/officeDocument/2006/relationships/hyperlink" Target="https://pixabay.com/ko/%EB%B9%84%EC%9D%B4-%EC%BB%A4-%ED%99%94%ED%95%99-%EB%B9%88-glasswares-%EC%8B%A4%ED%97%98%EC%8B%A4-%EC%97%B0%EA%B5%AC%EC%8B%A4-%EC%95%BD%EA%B5%AD-159174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pixabay.com/fr/b%C3%A9cher-chimie-compl%C3%A8te-verrerie-159176/" TargetMode="External"/><Relationship Id="rId7" Type="http://schemas.openxmlformats.org/officeDocument/2006/relationships/hyperlink" Target="https://openclipart.org/detail/244723/salt-shaker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://www.thaigoodview.com/node/133263" TargetMode="External"/><Relationship Id="rId10" Type="http://schemas.openxmlformats.org/officeDocument/2006/relationships/image" Target="../media/image14.gif"/><Relationship Id="rId4" Type="http://schemas.openxmlformats.org/officeDocument/2006/relationships/image" Target="../media/image11.jpg"/><Relationship Id="rId9" Type="http://schemas.openxmlformats.org/officeDocument/2006/relationships/hyperlink" Target="https://pixabay.com/ko/%EB%B9%84%EC%9D%B4-%EC%BB%A4-%ED%99%94%ED%95%99-%EB%B9%88-glasswares-%EC%8B%A4%ED%97%98%EC%8B%A4-%EC%97%B0%EA%B5%AC%EC%8B%A4-%EC%95%BD%EA%B5%AD-159174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dfreephotos.com/vector-images/cartoon-sun-vector-art.png.php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Animating Graphics</a:t>
            </a:r>
            <a:br>
              <a:rPr lang="en-US"/>
            </a:br>
            <a:r>
              <a:rPr lang="en-US"/>
              <a:t>and Text Boxes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Hands-on Approach to</a:t>
            </a:r>
            <a:br>
              <a:rPr lang="en-US"/>
            </a:br>
            <a:r>
              <a:rPr lang="en-US"/>
              <a:t>Animating Elements on a Slide</a:t>
            </a:r>
          </a:p>
          <a:p>
            <a:r>
              <a:rPr lang="en-US"/>
              <a:t>by Dr. Steve Broskoske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Animate Any Object on a Slide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848600" cy="44196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u="sng" dirty="0"/>
              <a:t>Set up</a:t>
            </a:r>
            <a:r>
              <a:rPr lang="en-US" dirty="0"/>
              <a:t>: From the </a:t>
            </a:r>
            <a:r>
              <a:rPr lang="en-US" i="1" dirty="0"/>
              <a:t>animations tab</a:t>
            </a:r>
            <a:r>
              <a:rPr lang="en-US" dirty="0"/>
              <a:t>, select </a:t>
            </a:r>
            <a:r>
              <a:rPr lang="en-US" i="1" dirty="0"/>
              <a:t>animation pane</a:t>
            </a:r>
            <a:r>
              <a:rPr lang="en-US" dirty="0"/>
              <a:t> from the </a:t>
            </a:r>
            <a:r>
              <a:rPr lang="en-US" i="1" dirty="0"/>
              <a:t>advanced animations group</a:t>
            </a:r>
            <a:r>
              <a:rPr lang="en-US" dirty="0"/>
              <a:t>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Click to select an object.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Press </a:t>
            </a:r>
            <a:r>
              <a:rPr lang="en-US" i="1" dirty="0"/>
              <a:t>add animation</a:t>
            </a:r>
            <a:r>
              <a:rPr lang="en-US" dirty="0"/>
              <a:t>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Specify: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dirty="0"/>
              <a:t>Entrance, emphasis, and/or exit.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dirty="0"/>
              <a:t>OR Motion path.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Specify a sound by selecting </a:t>
            </a:r>
            <a:r>
              <a:rPr lang="en-US" i="1" dirty="0"/>
              <a:t>effects</a:t>
            </a:r>
            <a:r>
              <a:rPr lang="en-US" dirty="0"/>
              <a:t> from the drop-down arrow in a play-listed item.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Animating a Graphic</a:t>
            </a:r>
          </a:p>
        </p:txBody>
      </p:sp>
      <p:sp>
        <p:nvSpPr>
          <p:cNvPr id="132105" name="Text Box 9"/>
          <p:cNvSpPr txBox="1">
            <a:spLocks noChangeArrowheads="1"/>
          </p:cNvSpPr>
          <p:nvPr/>
        </p:nvSpPr>
        <p:spPr bwMode="auto">
          <a:xfrm>
            <a:off x="1143000" y="1676400"/>
            <a:ext cx="71628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FF0000"/>
                </a:solidFill>
              </a:rPr>
              <a:t>Specify entrance, emphasis, and exit as desired. </a:t>
            </a:r>
            <a:r>
              <a:rPr lang="en-US">
                <a:solidFill>
                  <a:srgbClr val="FF0000"/>
                </a:solidFill>
              </a:rPr>
              <a:t>Select </a:t>
            </a:r>
            <a:r>
              <a:rPr lang="en-US" i="1">
                <a:solidFill>
                  <a:srgbClr val="FF0000"/>
                </a:solidFill>
              </a:rPr>
              <a:t>on click</a:t>
            </a:r>
            <a:r>
              <a:rPr lang="en-US">
                <a:solidFill>
                  <a:srgbClr val="FF0000"/>
                </a:solidFill>
              </a:rPr>
              <a:t>, </a:t>
            </a:r>
            <a:r>
              <a:rPr lang="en-US" i="1">
                <a:solidFill>
                  <a:srgbClr val="FF0000"/>
                </a:solidFill>
              </a:rPr>
              <a:t>with previous</a:t>
            </a:r>
            <a:r>
              <a:rPr lang="en-US">
                <a:solidFill>
                  <a:srgbClr val="FF0000"/>
                </a:solidFill>
              </a:rPr>
              <a:t>, or </a:t>
            </a:r>
            <a:r>
              <a:rPr lang="en-US" i="1">
                <a:solidFill>
                  <a:srgbClr val="FF0000"/>
                </a:solidFill>
              </a:rPr>
              <a:t>after previous</a:t>
            </a:r>
            <a:r>
              <a:rPr lang="en-US">
                <a:solidFill>
                  <a:srgbClr val="FF0000"/>
                </a:solidFill>
              </a:rPr>
              <a:t> to specify what will trigger the play-listed items to play.</a:t>
            </a:r>
          </a:p>
        </p:txBody>
      </p:sp>
      <p:pic>
        <p:nvPicPr>
          <p:cNvPr id="132106" name="Picture 10" descr="j0437055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876800"/>
            <a:ext cx="1714500" cy="1714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Adding Sound to an Animation</a:t>
            </a:r>
          </a:p>
        </p:txBody>
      </p:sp>
      <p:sp>
        <p:nvSpPr>
          <p:cNvPr id="207876" name="Text Box 4"/>
          <p:cNvSpPr txBox="1">
            <a:spLocks noChangeArrowheads="1"/>
          </p:cNvSpPr>
          <p:nvPr/>
        </p:nvSpPr>
        <p:spPr bwMode="auto">
          <a:xfrm>
            <a:off x="609600" y="1676400"/>
            <a:ext cx="8001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FF0000"/>
                </a:solidFill>
              </a:rPr>
              <a:t>Select the drop-down arrow for a play listed item, and select </a:t>
            </a:r>
            <a:r>
              <a:rPr lang="en-US" sz="2800" i="1">
                <a:solidFill>
                  <a:srgbClr val="FF0000"/>
                </a:solidFill>
              </a:rPr>
              <a:t>effect options</a:t>
            </a:r>
            <a:r>
              <a:rPr lang="en-US" sz="2800">
                <a:solidFill>
                  <a:srgbClr val="FF0000"/>
                </a:solidFill>
              </a:rPr>
              <a:t> to add a sound.</a:t>
            </a:r>
          </a:p>
        </p:txBody>
      </p:sp>
      <p:pic>
        <p:nvPicPr>
          <p:cNvPr id="207878" name="Picture 6" descr="j023427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4495800"/>
            <a:ext cx="2466975" cy="200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Animating Using a Custom Path</a:t>
            </a:r>
          </a:p>
        </p:txBody>
      </p:sp>
      <p:sp>
        <p:nvSpPr>
          <p:cNvPr id="225283" name="Text Box 3"/>
          <p:cNvSpPr txBox="1">
            <a:spLocks noChangeArrowheads="1"/>
          </p:cNvSpPr>
          <p:nvPr/>
        </p:nvSpPr>
        <p:spPr bwMode="auto">
          <a:xfrm>
            <a:off x="1371600" y="1614488"/>
            <a:ext cx="693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Select </a:t>
            </a:r>
            <a:r>
              <a:rPr lang="en-US" sz="2800" i="1" dirty="0">
                <a:solidFill>
                  <a:srgbClr val="FF0000"/>
                </a:solidFill>
              </a:rPr>
              <a:t>custom path</a:t>
            </a:r>
            <a:r>
              <a:rPr lang="en-US" sz="2800" dirty="0">
                <a:solidFill>
                  <a:srgbClr val="FF0000"/>
                </a:solidFill>
              </a:rPr>
              <a:t>. Double-click when done.</a:t>
            </a:r>
          </a:p>
        </p:txBody>
      </p:sp>
      <p:pic>
        <p:nvPicPr>
          <p:cNvPr id="225284" name="Picture 4" descr="j030332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9088" y="3038475"/>
            <a:ext cx="1738312" cy="1533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Animating Using a Custom Path</a:t>
            </a:r>
          </a:p>
        </p:txBody>
      </p:sp>
      <p:sp>
        <p:nvSpPr>
          <p:cNvPr id="226307" name="Text Box 3"/>
          <p:cNvSpPr txBox="1">
            <a:spLocks noChangeArrowheads="1"/>
          </p:cNvSpPr>
          <p:nvPr/>
        </p:nvSpPr>
        <p:spPr bwMode="auto">
          <a:xfrm>
            <a:off x="381000" y="1614488"/>
            <a:ext cx="8686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FF0000"/>
                </a:solidFill>
              </a:rPr>
              <a:t>Consider dragging graphic off-screen before drawing path.</a:t>
            </a:r>
          </a:p>
        </p:txBody>
      </p:sp>
      <p:pic>
        <p:nvPicPr>
          <p:cNvPr id="226308" name="Picture 4" descr="j021529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3429000"/>
            <a:ext cx="1776413" cy="1873250"/>
          </a:xfrm>
          <a:prstGeom prst="rect">
            <a:avLst/>
          </a:prstGeom>
          <a:noFill/>
        </p:spPr>
      </p:pic>
      <p:sp>
        <p:nvSpPr>
          <p:cNvPr id="226309" name="Text Box 5"/>
          <p:cNvSpPr txBox="1">
            <a:spLocks noChangeArrowheads="1"/>
          </p:cNvSpPr>
          <p:nvPr/>
        </p:nvSpPr>
        <p:spPr bwMode="auto">
          <a:xfrm rot="-2330690">
            <a:off x="222250" y="304800"/>
            <a:ext cx="1057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Trick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Animating Text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048000"/>
            <a:ext cx="7772400" cy="3200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Animating text is fun and easy.</a:t>
            </a:r>
          </a:p>
          <a:p>
            <a:pPr>
              <a:lnSpc>
                <a:spcPct val="90000"/>
              </a:lnSpc>
            </a:pPr>
            <a:r>
              <a:rPr lang="en-US" dirty="0"/>
              <a:t>Just remember to highlight the text box by clicking on a border of the box.</a:t>
            </a:r>
          </a:p>
          <a:p>
            <a:pPr>
              <a:lnSpc>
                <a:spcPct val="90000"/>
              </a:lnSpc>
            </a:pPr>
            <a:r>
              <a:rPr lang="en-US" dirty="0"/>
              <a:t>Then specify the entrance animation.</a:t>
            </a:r>
          </a:p>
          <a:p>
            <a:pPr>
              <a:lnSpc>
                <a:spcPct val="90000"/>
              </a:lnSpc>
            </a:pPr>
            <a:r>
              <a:rPr lang="en-US" dirty="0"/>
              <a:t>Then work with the bullets as one whole unit OR as individual play-listed items.</a:t>
            </a:r>
          </a:p>
        </p:txBody>
      </p:sp>
      <p:sp>
        <p:nvSpPr>
          <p:cNvPr id="202758" name="Text Box 6"/>
          <p:cNvSpPr txBox="1">
            <a:spLocks noChangeArrowheads="1"/>
          </p:cNvSpPr>
          <p:nvPr/>
        </p:nvSpPr>
        <p:spPr bwMode="auto">
          <a:xfrm>
            <a:off x="685800" y="1614488"/>
            <a:ext cx="79248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FF0000"/>
                </a:solidFill>
                <a:cs typeface="Arial" charset="0"/>
              </a:rPr>
              <a:t>Select entire </a:t>
            </a:r>
            <a:r>
              <a:rPr lang="en-US" sz="2800" u="sng">
                <a:solidFill>
                  <a:srgbClr val="FF0000"/>
                </a:solidFill>
                <a:cs typeface="Arial" charset="0"/>
              </a:rPr>
              <a:t>text box</a:t>
            </a:r>
            <a:r>
              <a:rPr lang="en-US" sz="2800">
                <a:solidFill>
                  <a:srgbClr val="FF0000"/>
                </a:solidFill>
                <a:cs typeface="Arial" charset="0"/>
              </a:rPr>
              <a:t> (not just the text) and specify animation entrance. Notice how all of the bullets get the same action.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Animating Text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971800"/>
            <a:ext cx="7772400" cy="3200400"/>
          </a:xfrm>
        </p:spPr>
        <p:txBody>
          <a:bodyPr/>
          <a:lstStyle/>
          <a:p>
            <a:r>
              <a:rPr lang="en-US"/>
              <a:t>Interactivity.</a:t>
            </a:r>
          </a:p>
          <a:p>
            <a:r>
              <a:rPr lang="en-US"/>
              <a:t>Such as flying bullets!</a:t>
            </a:r>
          </a:p>
          <a:p>
            <a:r>
              <a:rPr lang="en-US"/>
              <a:t>This allows the speaker to capture and focus audience attention.</a:t>
            </a:r>
          </a:p>
          <a:p>
            <a:r>
              <a:rPr lang="en-US"/>
              <a:t>And pace the presentation.</a:t>
            </a:r>
          </a:p>
        </p:txBody>
      </p:sp>
      <p:sp>
        <p:nvSpPr>
          <p:cNvPr id="194565" name="Text Box 5"/>
          <p:cNvSpPr txBox="1">
            <a:spLocks noChangeArrowheads="1"/>
          </p:cNvSpPr>
          <p:nvPr/>
        </p:nvSpPr>
        <p:spPr bwMode="auto">
          <a:xfrm>
            <a:off x="685800" y="1614488"/>
            <a:ext cx="79248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FF0000"/>
                </a:solidFill>
              </a:rPr>
              <a:t>Specify an animation entrance. Then, expand the expander box. Now you can treat each bullet separately. Don’t exceed good taste!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Animating Text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276600"/>
            <a:ext cx="7772400" cy="3200400"/>
          </a:xfrm>
        </p:spPr>
        <p:txBody>
          <a:bodyPr/>
          <a:lstStyle/>
          <a:p>
            <a:r>
              <a:rPr lang="en-US" dirty="0"/>
              <a:t>Fly in your first bullet.</a:t>
            </a:r>
          </a:p>
          <a:p>
            <a:r>
              <a:rPr lang="en-US" dirty="0"/>
              <a:t>When you fly in your second bullet, also change the color of your first bullet.</a:t>
            </a:r>
          </a:p>
          <a:p>
            <a:r>
              <a:rPr lang="en-US" dirty="0"/>
              <a:t>Remember to use “with previous” to minimize clicks.</a:t>
            </a:r>
          </a:p>
          <a:p>
            <a:r>
              <a:rPr lang="en-US" dirty="0"/>
              <a:t>Now focus is even easier for students.</a:t>
            </a:r>
          </a:p>
        </p:txBody>
      </p:sp>
      <p:sp>
        <p:nvSpPr>
          <p:cNvPr id="194565" name="Text Box 5"/>
          <p:cNvSpPr txBox="1">
            <a:spLocks noChangeArrowheads="1"/>
          </p:cNvSpPr>
          <p:nvPr/>
        </p:nvSpPr>
        <p:spPr bwMode="auto">
          <a:xfrm>
            <a:off x="685800" y="1614488"/>
            <a:ext cx="79248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TRY IT: Some students with special needs may have trouble focusing. When you bring in a bullet, you could select effect options – after animation – [select a color] to “gray out” the bullet.</a:t>
            </a:r>
          </a:p>
        </p:txBody>
      </p:sp>
    </p:spTree>
    <p:extLst>
      <p:ext uri="{BB962C8B-B14F-4D97-AF65-F5344CB8AC3E}">
        <p14:creationId xmlns:p14="http://schemas.microsoft.com/office/powerpoint/2010/main" val="198092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Animating Text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276600"/>
            <a:ext cx="7772400" cy="3200400"/>
          </a:xfrm>
        </p:spPr>
        <p:txBody>
          <a:bodyPr/>
          <a:lstStyle/>
          <a:p>
            <a:r>
              <a:rPr lang="en-US" dirty="0"/>
              <a:t>Fly in your first bullet.</a:t>
            </a:r>
          </a:p>
          <a:p>
            <a:r>
              <a:rPr lang="en-US" dirty="0"/>
              <a:t>When you fly in your second bullet, also change the color of your first bullet.</a:t>
            </a:r>
          </a:p>
          <a:p>
            <a:r>
              <a:rPr lang="en-US" dirty="0"/>
              <a:t>Remember to use “with previous” to minimize clicks.</a:t>
            </a:r>
          </a:p>
          <a:p>
            <a:r>
              <a:rPr lang="en-US" dirty="0"/>
              <a:t>Now focus is even easier for students.</a:t>
            </a:r>
          </a:p>
        </p:txBody>
      </p:sp>
      <p:sp>
        <p:nvSpPr>
          <p:cNvPr id="194565" name="Text Box 5"/>
          <p:cNvSpPr txBox="1">
            <a:spLocks noChangeArrowheads="1"/>
          </p:cNvSpPr>
          <p:nvPr/>
        </p:nvSpPr>
        <p:spPr bwMode="auto">
          <a:xfrm>
            <a:off x="685800" y="1614488"/>
            <a:ext cx="79248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TRY IT: Some students with special needs may have trouble focusing. When you bring in a bullet, you could select effect options – after animation – [select a color] to “gray out” the bullet.</a:t>
            </a:r>
          </a:p>
        </p:txBody>
      </p:sp>
    </p:spTree>
    <p:extLst>
      <p:ext uri="{BB962C8B-B14F-4D97-AF65-F5344CB8AC3E}">
        <p14:creationId xmlns:p14="http://schemas.microsoft.com/office/powerpoint/2010/main" val="1686102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Reordering Animation Order</a:t>
            </a:r>
          </a:p>
        </p:txBody>
      </p:sp>
      <p:sp>
        <p:nvSpPr>
          <p:cNvPr id="200712" name="Text Box 8"/>
          <p:cNvSpPr txBox="1">
            <a:spLocks noChangeArrowheads="1"/>
          </p:cNvSpPr>
          <p:nvPr/>
        </p:nvSpPr>
        <p:spPr bwMode="auto">
          <a:xfrm>
            <a:off x="609600" y="1676400"/>
            <a:ext cx="8001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FF0000"/>
                </a:solidFill>
              </a:rPr>
              <a:t>Animate the graphics. Then, use the </a:t>
            </a:r>
            <a:r>
              <a:rPr lang="en-US" sz="2800" i="1">
                <a:solidFill>
                  <a:srgbClr val="FF0000"/>
                </a:solidFill>
              </a:rPr>
              <a:t>re-order</a:t>
            </a:r>
            <a:r>
              <a:rPr lang="en-US" sz="2800">
                <a:solidFill>
                  <a:srgbClr val="FF0000"/>
                </a:solidFill>
              </a:rPr>
              <a:t> buttons below the play list to determine the order of play.</a:t>
            </a:r>
          </a:p>
        </p:txBody>
      </p:sp>
      <p:pic>
        <p:nvPicPr>
          <p:cNvPr id="200713" name="Picture 9" descr="j041255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4724400"/>
            <a:ext cx="1828800" cy="1816100"/>
          </a:xfrm>
          <a:prstGeom prst="rect">
            <a:avLst/>
          </a:prstGeom>
          <a:noFill/>
        </p:spPr>
      </p:pic>
      <p:pic>
        <p:nvPicPr>
          <p:cNvPr id="200714" name="Picture 10" descr="j0412526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5638800"/>
            <a:ext cx="727075" cy="735013"/>
          </a:xfrm>
          <a:prstGeom prst="rect">
            <a:avLst/>
          </a:prstGeom>
          <a:noFill/>
        </p:spPr>
      </p:pic>
      <p:pic>
        <p:nvPicPr>
          <p:cNvPr id="200715" name="Picture 11" descr="j0412546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5257800"/>
            <a:ext cx="1276350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Review: Animation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581400"/>
            <a:ext cx="7772400" cy="2057400"/>
          </a:xfrm>
        </p:spPr>
        <p:txBody>
          <a:bodyPr/>
          <a:lstStyle/>
          <a:p>
            <a:r>
              <a:rPr lang="en-US" sz="2800" dirty="0"/>
              <a:t>Butterflies come in many different colors.</a:t>
            </a:r>
          </a:p>
          <a:p>
            <a:r>
              <a:rPr lang="en-US" sz="2800" dirty="0"/>
              <a:t>Butterflies live the first half of their lives crawling on the ground before they earn their wings.</a:t>
            </a:r>
          </a:p>
          <a:p>
            <a:r>
              <a:rPr lang="en-US" sz="2800" dirty="0"/>
              <a:t>Butterflies love to fly around.</a:t>
            </a:r>
          </a:p>
        </p:txBody>
      </p:sp>
      <p:pic>
        <p:nvPicPr>
          <p:cNvPr id="191493" name="Picture 5" descr="j028357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10375" y="4865688"/>
            <a:ext cx="2028825" cy="1382712"/>
          </a:xfrm>
          <a:prstGeom prst="rect">
            <a:avLst/>
          </a:prstGeom>
          <a:noFill/>
        </p:spPr>
      </p:pic>
      <p:sp>
        <p:nvSpPr>
          <p:cNvPr id="191494" name="Text Box 6"/>
          <p:cNvSpPr txBox="1">
            <a:spLocks noChangeArrowheads="1"/>
          </p:cNvSpPr>
          <p:nvPr/>
        </p:nvSpPr>
        <p:spPr bwMode="auto">
          <a:xfrm>
            <a:off x="381000" y="1614488"/>
            <a:ext cx="8686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Animate every element on this screen, even text boxes. Then change the order of animation. Title should enter first.</a:t>
            </a:r>
          </a:p>
        </p:txBody>
      </p:sp>
      <p:sp>
        <p:nvSpPr>
          <p:cNvPr id="191495" name="Text Box 7"/>
          <p:cNvSpPr txBox="1">
            <a:spLocks noChangeArrowheads="1"/>
          </p:cNvSpPr>
          <p:nvPr/>
        </p:nvSpPr>
        <p:spPr bwMode="auto">
          <a:xfrm>
            <a:off x="2438400" y="2743200"/>
            <a:ext cx="426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Butterflies are fun to watch!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Advanced Order of Animation</a:t>
            </a:r>
          </a:p>
        </p:txBody>
      </p:sp>
      <p:sp>
        <p:nvSpPr>
          <p:cNvPr id="22118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3200400"/>
            <a:ext cx="3810000" cy="2286000"/>
          </a:xfrm>
        </p:spPr>
        <p:txBody>
          <a:bodyPr/>
          <a:lstStyle/>
          <a:p>
            <a:pPr>
              <a:buFontTx/>
              <a:buNone/>
            </a:pPr>
            <a:r>
              <a:rPr lang="en-US" b="1"/>
              <a:t>Advantages</a:t>
            </a:r>
          </a:p>
          <a:p>
            <a:r>
              <a:rPr lang="en-US"/>
              <a:t>Advantage 1</a:t>
            </a:r>
          </a:p>
          <a:p>
            <a:r>
              <a:rPr lang="en-US"/>
              <a:t>Advantage 2</a:t>
            </a:r>
          </a:p>
          <a:p>
            <a:r>
              <a:rPr lang="en-US"/>
              <a:t>Advantage 3</a:t>
            </a:r>
          </a:p>
        </p:txBody>
      </p:sp>
      <p:sp>
        <p:nvSpPr>
          <p:cNvPr id="22119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3200400"/>
            <a:ext cx="3810000" cy="2286000"/>
          </a:xfrm>
        </p:spPr>
        <p:txBody>
          <a:bodyPr/>
          <a:lstStyle/>
          <a:p>
            <a:pPr>
              <a:buFontTx/>
              <a:buNone/>
            </a:pPr>
            <a:r>
              <a:rPr lang="en-US" b="1"/>
              <a:t>Disadvantages</a:t>
            </a:r>
          </a:p>
          <a:p>
            <a:r>
              <a:rPr lang="en-US"/>
              <a:t>Disadvantage 1</a:t>
            </a:r>
          </a:p>
          <a:p>
            <a:r>
              <a:rPr lang="en-US"/>
              <a:t>Disadvantage 2</a:t>
            </a:r>
          </a:p>
          <a:p>
            <a:r>
              <a:rPr lang="en-US"/>
              <a:t>Disadvantage 3</a:t>
            </a:r>
          </a:p>
        </p:txBody>
      </p:sp>
      <p:sp>
        <p:nvSpPr>
          <p:cNvPr id="221191" name="Text Box 7"/>
          <p:cNvSpPr txBox="1">
            <a:spLocks noChangeArrowheads="1"/>
          </p:cNvSpPr>
          <p:nvPr/>
        </p:nvSpPr>
        <p:spPr bwMode="auto">
          <a:xfrm>
            <a:off x="381000" y="1614488"/>
            <a:ext cx="86868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FF0000"/>
                </a:solidFill>
              </a:rPr>
              <a:t>Animate so that an advantage appears, followed by a disadvantage. Do not animate the headings “advantages/disadvantages.”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13A5-CABA-43A7-A61A-1EF834048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Saline Solution</a:t>
            </a:r>
            <a:endParaRPr lang="en-ZM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19600" y="1752600"/>
            <a:ext cx="4038600" cy="1828800"/>
          </a:xfrm>
        </p:spPr>
        <p:txBody>
          <a:bodyPr/>
          <a:lstStyle/>
          <a:p>
            <a:r>
              <a:rPr lang="en-US" sz="2800" dirty="0"/>
              <a:t>Add 1 cup of water of distilled water into a container.</a:t>
            </a:r>
          </a:p>
          <a:p>
            <a:r>
              <a:rPr lang="en-US" sz="2800" dirty="0"/>
              <a:t>Add ½ teaspoon of salt.</a:t>
            </a:r>
          </a:p>
        </p:txBody>
      </p:sp>
      <p:pic>
        <p:nvPicPr>
          <p:cNvPr id="4" name="Picture 3" descr="A screen shot of a computer&#10;&#10;Description automatically generated">
            <a:extLst>
              <a:ext uri="{FF2B5EF4-FFF2-40B4-BE49-F238E27FC236}">
                <a16:creationId xmlns:a16="http://schemas.microsoft.com/office/drawing/2014/main" id="{06FD5427-0772-4EDE-80BD-FF720C03DB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536286" y="4572000"/>
            <a:ext cx="1631394" cy="1981200"/>
          </a:xfrm>
          <a:prstGeom prst="rect">
            <a:avLst/>
          </a:prstGeom>
        </p:spPr>
      </p:pic>
      <p:pic>
        <p:nvPicPr>
          <p:cNvPr id="9" name="Picture 8" descr="A close up of a bottle&#10;&#10;Description automatically generated">
            <a:extLst>
              <a:ext uri="{FF2B5EF4-FFF2-40B4-BE49-F238E27FC236}">
                <a16:creationId xmlns:a16="http://schemas.microsoft.com/office/drawing/2014/main" id="{25DD8285-FE84-48DB-A11D-6F5CDF4F7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1371" r="17447"/>
          <a:stretch/>
        </p:blipFill>
        <p:spPr>
          <a:xfrm>
            <a:off x="1684504" y="3162300"/>
            <a:ext cx="1631739" cy="2667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895758-AA92-4E90-A1BD-1A5F2272B0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69460" y="4356755"/>
            <a:ext cx="1143000" cy="1616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152B9E-8916-46DC-B9DB-90542A4C137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562600" y="4572000"/>
            <a:ext cx="1631738" cy="198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9460" y="2223680"/>
            <a:ext cx="2730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Ingredients you will need:</a:t>
            </a:r>
          </a:p>
        </p:txBody>
      </p:sp>
      <p:pic>
        <p:nvPicPr>
          <p:cNvPr id="7" name="Picture 6" descr="EMS SOLUTIONS INTERNATIONAL marca registrada: No más ...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657" y="3654286"/>
            <a:ext cx="1994891" cy="18621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9390425">
            <a:off x="190501" y="389337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421305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13A5-CABA-43A7-A61A-1EF834048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Saline Solution</a:t>
            </a:r>
            <a:endParaRPr lang="en-ZM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19600" y="1981200"/>
            <a:ext cx="4038600" cy="1828800"/>
          </a:xfrm>
        </p:spPr>
        <p:txBody>
          <a:bodyPr/>
          <a:lstStyle/>
          <a:p>
            <a:r>
              <a:rPr lang="en-US" sz="2800" dirty="0"/>
              <a:t>Add 1 cup of water of distilled water into a container.</a:t>
            </a:r>
          </a:p>
          <a:p>
            <a:r>
              <a:rPr lang="en-US" sz="2800" dirty="0"/>
              <a:t>Add ½ teaspoon of salt.</a:t>
            </a:r>
          </a:p>
        </p:txBody>
      </p:sp>
      <p:pic>
        <p:nvPicPr>
          <p:cNvPr id="4" name="Picture 3" descr="A screen shot of a computer&#10;&#10;Description automatically generated">
            <a:extLst>
              <a:ext uri="{FF2B5EF4-FFF2-40B4-BE49-F238E27FC236}">
                <a16:creationId xmlns:a16="http://schemas.microsoft.com/office/drawing/2014/main" id="{06FD5427-0772-4EDE-80BD-FF720C03DB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26806" y="4343400"/>
            <a:ext cx="1631394" cy="1981200"/>
          </a:xfrm>
          <a:prstGeom prst="rect">
            <a:avLst/>
          </a:prstGeom>
        </p:spPr>
      </p:pic>
      <p:pic>
        <p:nvPicPr>
          <p:cNvPr id="9" name="Picture 8" descr="A close up of a bottle&#10;&#10;Description automatically generated">
            <a:extLst>
              <a:ext uri="{FF2B5EF4-FFF2-40B4-BE49-F238E27FC236}">
                <a16:creationId xmlns:a16="http://schemas.microsoft.com/office/drawing/2014/main" id="{25DD8285-FE84-48DB-A11D-6F5CDF4F7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1371" r="17447"/>
          <a:stretch/>
        </p:blipFill>
        <p:spPr>
          <a:xfrm>
            <a:off x="1684504" y="3162300"/>
            <a:ext cx="1631739" cy="2667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895758-AA92-4E90-A1BD-1A5F2272B0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69460" y="4356755"/>
            <a:ext cx="1143000" cy="1616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152B9E-8916-46DC-B9DB-90542A4C137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648200" y="4343400"/>
            <a:ext cx="1631738" cy="198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9460" y="2223680"/>
            <a:ext cx="2730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Ingredients you will need:</a:t>
            </a:r>
          </a:p>
        </p:txBody>
      </p:sp>
      <p:pic>
        <p:nvPicPr>
          <p:cNvPr id="7" name="Picture 6" descr="EMS SOLUTIONS INTERNATIONAL marca registrada: No más ...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309" y="4724400"/>
            <a:ext cx="1994891" cy="18621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19390425">
            <a:off x="190501" y="389337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Try It!</a:t>
            </a:r>
          </a:p>
        </p:txBody>
      </p:sp>
    </p:spTree>
    <p:extLst>
      <p:ext uri="{BB962C8B-B14F-4D97-AF65-F5344CB8AC3E}">
        <p14:creationId xmlns:p14="http://schemas.microsoft.com/office/powerpoint/2010/main" val="2550013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Advanced Timing with Animation</a:t>
            </a:r>
          </a:p>
        </p:txBody>
      </p:sp>
      <p:sp>
        <p:nvSpPr>
          <p:cNvPr id="224259" name="Text Box 3"/>
          <p:cNvSpPr txBox="1">
            <a:spLocks noChangeArrowheads="1"/>
          </p:cNvSpPr>
          <p:nvPr/>
        </p:nvSpPr>
        <p:spPr bwMode="auto">
          <a:xfrm>
            <a:off x="609600" y="1676400"/>
            <a:ext cx="8001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cs typeface="Arial" charset="0"/>
              </a:rPr>
              <a:t>Select the drop-down arrow for a play listed item, and select </a:t>
            </a:r>
            <a:r>
              <a:rPr lang="en-US" sz="2800" i="1" dirty="0">
                <a:solidFill>
                  <a:srgbClr val="FF0000"/>
                </a:solidFill>
                <a:cs typeface="Arial" charset="0"/>
              </a:rPr>
              <a:t>show advanced timeline</a:t>
            </a:r>
            <a:r>
              <a:rPr lang="en-US" sz="2800" dirty="0">
                <a:solidFill>
                  <a:srgbClr val="FF0000"/>
                </a:solidFill>
                <a:cs typeface="Arial" charset="0"/>
              </a:rPr>
              <a:t>. Now, drag the timing bar(s) to properly adjust the timing of animation. (Ensure subsequent play listed items are set to “after previous” to enable the timing bar to be adjusted.)</a:t>
            </a:r>
          </a:p>
        </p:txBody>
      </p:sp>
      <p:pic>
        <p:nvPicPr>
          <p:cNvPr id="224260" name="Picture 4" descr="j0437055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4876800"/>
            <a:ext cx="1714500" cy="1714500"/>
          </a:xfrm>
          <a:prstGeom prst="rect">
            <a:avLst/>
          </a:prstGeom>
          <a:noFill/>
        </p:spPr>
      </p:pic>
      <p:pic>
        <p:nvPicPr>
          <p:cNvPr id="224261" name="Picture 5" descr="j031254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7054850" y="3554413"/>
            <a:ext cx="820737" cy="3348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5549E-6 L -0.13333 0.011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4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0" y="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2.83237E-6 L -0.4 2.83237E-6 " pathEditMode="relative" ptsTypes="AA">
                                      <p:cBhvr>
                                        <p:cTn id="9" dur="1600" fill="hold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1000" fill="hold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Advanced Timing with Animation</a:t>
            </a:r>
          </a:p>
        </p:txBody>
      </p:sp>
      <p:sp>
        <p:nvSpPr>
          <p:cNvPr id="224259" name="Text Box 3"/>
          <p:cNvSpPr txBox="1">
            <a:spLocks noChangeArrowheads="1"/>
          </p:cNvSpPr>
          <p:nvPr/>
        </p:nvSpPr>
        <p:spPr bwMode="auto">
          <a:xfrm>
            <a:off x="609600" y="1676400"/>
            <a:ext cx="8001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cs typeface="Arial" charset="0"/>
              </a:rPr>
              <a:t>Use the </a:t>
            </a:r>
            <a:r>
              <a:rPr lang="en-US" sz="2800" i="1" dirty="0">
                <a:solidFill>
                  <a:srgbClr val="FF0000"/>
                </a:solidFill>
                <a:cs typeface="Arial" charset="0"/>
              </a:rPr>
              <a:t>advanced timeline</a:t>
            </a:r>
            <a:r>
              <a:rPr lang="en-US" sz="2800" dirty="0">
                <a:solidFill>
                  <a:srgbClr val="FF0000"/>
                </a:solidFill>
                <a:cs typeface="Arial" charset="0"/>
              </a:rPr>
              <a:t> to make the football player kick the ball. Use the cropping tool to hide football. Draw a goal post. Add grass to field.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3886200"/>
            <a:ext cx="3314819" cy="250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4419600"/>
            <a:ext cx="276133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Creating and Animating</a:t>
            </a:r>
            <a:br>
              <a:rPr lang="en-US" dirty="0"/>
            </a:br>
            <a:r>
              <a:rPr lang="en-US" dirty="0"/>
              <a:t>Callouts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Creating Callouts</a:t>
            </a:r>
          </a:p>
        </p:txBody>
      </p:sp>
      <p:sp>
        <p:nvSpPr>
          <p:cNvPr id="172036" name="Text Box 4"/>
          <p:cNvSpPr txBox="1">
            <a:spLocks noChangeArrowheads="1"/>
          </p:cNvSpPr>
          <p:nvPr/>
        </p:nvSpPr>
        <p:spPr bwMode="auto">
          <a:xfrm>
            <a:off x="4191000" y="3886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Point to this.</a:t>
            </a:r>
          </a:p>
        </p:txBody>
      </p:sp>
      <p:sp>
        <p:nvSpPr>
          <p:cNvPr id="172037" name="Text Box 5"/>
          <p:cNvSpPr txBox="1">
            <a:spLocks noChangeArrowheads="1"/>
          </p:cNvSpPr>
          <p:nvPr/>
        </p:nvSpPr>
        <p:spPr bwMode="auto">
          <a:xfrm>
            <a:off x="4648200" y="49530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Point to this.</a:t>
            </a:r>
          </a:p>
        </p:txBody>
      </p:sp>
      <p:sp>
        <p:nvSpPr>
          <p:cNvPr id="172038" name="Text Box 6"/>
          <p:cNvSpPr txBox="1">
            <a:spLocks noChangeArrowheads="1"/>
          </p:cNvSpPr>
          <p:nvPr/>
        </p:nvSpPr>
        <p:spPr bwMode="auto">
          <a:xfrm>
            <a:off x="3276600" y="60198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Point to this.</a:t>
            </a:r>
          </a:p>
        </p:txBody>
      </p:sp>
      <p:sp>
        <p:nvSpPr>
          <p:cNvPr id="172039" name="Text Box 7"/>
          <p:cNvSpPr txBox="1">
            <a:spLocks noChangeArrowheads="1"/>
          </p:cNvSpPr>
          <p:nvPr/>
        </p:nvSpPr>
        <p:spPr bwMode="auto">
          <a:xfrm>
            <a:off x="533400" y="1828800"/>
            <a:ext cx="8229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From the </a:t>
            </a:r>
            <a:r>
              <a:rPr lang="en-US" sz="2800" i="1" dirty="0">
                <a:solidFill>
                  <a:srgbClr val="FF0000"/>
                </a:solidFill>
              </a:rPr>
              <a:t>insert tab</a:t>
            </a:r>
            <a:r>
              <a:rPr lang="en-US" sz="2800" dirty="0">
                <a:solidFill>
                  <a:srgbClr val="FF0000"/>
                </a:solidFill>
              </a:rPr>
              <a:t>, select </a:t>
            </a:r>
            <a:r>
              <a:rPr lang="en-US" sz="2800" i="1" dirty="0">
                <a:solidFill>
                  <a:srgbClr val="FF0000"/>
                </a:solidFill>
              </a:rPr>
              <a:t>shapes</a:t>
            </a:r>
            <a:r>
              <a:rPr lang="en-US" sz="2800" dirty="0">
                <a:solidFill>
                  <a:srgbClr val="FF0000"/>
                </a:solidFill>
              </a:rPr>
              <a:t> from the </a:t>
            </a:r>
            <a:r>
              <a:rPr lang="en-US" sz="2800" i="1" dirty="0">
                <a:solidFill>
                  <a:srgbClr val="FF0000"/>
                </a:solidFill>
              </a:rPr>
              <a:t>illustrations group</a:t>
            </a:r>
            <a:r>
              <a:rPr lang="en-US" sz="2800" dirty="0">
                <a:solidFill>
                  <a:srgbClr val="FF0000"/>
                </a:solidFill>
              </a:rPr>
              <a:t>. Then, animate them to point to something specific on a slide.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Creating Callouts</a:t>
            </a:r>
          </a:p>
        </p:txBody>
      </p:sp>
      <p:pic>
        <p:nvPicPr>
          <p:cNvPr id="203781" name="Picture 5" descr="NORTHAM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676400"/>
            <a:ext cx="4352925" cy="4846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Drawing Tools as Callouts</a:t>
            </a:r>
          </a:p>
        </p:txBody>
      </p:sp>
      <p:sp>
        <p:nvSpPr>
          <p:cNvPr id="165900" name="Rectangle 12"/>
          <p:cNvSpPr>
            <a:spLocks noChangeArrowheads="1"/>
          </p:cNvSpPr>
          <p:nvPr/>
        </p:nvSpPr>
        <p:spPr bwMode="auto">
          <a:xfrm>
            <a:off x="914400" y="3886200"/>
            <a:ext cx="7543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dirty="0"/>
              <a:t>The young man walked down the street.</a:t>
            </a:r>
          </a:p>
        </p:txBody>
      </p:sp>
      <p:sp>
        <p:nvSpPr>
          <p:cNvPr id="165902" name="Text Box 14"/>
          <p:cNvSpPr txBox="1">
            <a:spLocks noChangeArrowheads="1"/>
          </p:cNvSpPr>
          <p:nvPr/>
        </p:nvSpPr>
        <p:spPr bwMode="auto">
          <a:xfrm>
            <a:off x="533400" y="1689318"/>
            <a:ext cx="8229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From the </a:t>
            </a:r>
            <a:r>
              <a:rPr lang="en-US" sz="2800" i="1" dirty="0">
                <a:solidFill>
                  <a:srgbClr val="FF0000"/>
                </a:solidFill>
              </a:rPr>
              <a:t>insert tab</a:t>
            </a:r>
            <a:r>
              <a:rPr lang="en-US" sz="2800" dirty="0">
                <a:solidFill>
                  <a:srgbClr val="FF0000"/>
                </a:solidFill>
              </a:rPr>
              <a:t>, select </a:t>
            </a:r>
            <a:r>
              <a:rPr lang="en-US" sz="2800" i="1" dirty="0">
                <a:solidFill>
                  <a:srgbClr val="FF0000"/>
                </a:solidFill>
              </a:rPr>
              <a:t>shapes</a:t>
            </a:r>
            <a:r>
              <a:rPr lang="en-US" sz="2800" dirty="0">
                <a:solidFill>
                  <a:srgbClr val="FF0000"/>
                </a:solidFill>
              </a:rPr>
              <a:t> from the </a:t>
            </a:r>
            <a:r>
              <a:rPr lang="en-US" sz="2800" i="1" dirty="0">
                <a:solidFill>
                  <a:srgbClr val="FF0000"/>
                </a:solidFill>
              </a:rPr>
              <a:t>illustrations group</a:t>
            </a:r>
            <a:r>
              <a:rPr lang="en-US" sz="2800" dirty="0">
                <a:solidFill>
                  <a:srgbClr val="FF0000"/>
                </a:solidFill>
              </a:rPr>
              <a:t>. Use rectangles and ovals to call attention to words on the slide. </a:t>
            </a:r>
            <a:r>
              <a:rPr lang="en-US" sz="2800" u="sng" dirty="0">
                <a:solidFill>
                  <a:srgbClr val="FF0000"/>
                </a:solidFill>
              </a:rPr>
              <a:t>After animating</a:t>
            </a:r>
            <a:r>
              <a:rPr lang="en-US" sz="2800" dirty="0">
                <a:solidFill>
                  <a:srgbClr val="FF0000"/>
                </a:solidFill>
              </a:rPr>
              <a:t>, right-click and select </a:t>
            </a:r>
            <a:r>
              <a:rPr lang="en-US" sz="2800" i="1" dirty="0">
                <a:solidFill>
                  <a:srgbClr val="FF0000"/>
                </a:solidFill>
              </a:rPr>
              <a:t>send to back.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Drawing Tools as Callouts</a:t>
            </a:r>
          </a:p>
        </p:txBody>
      </p:sp>
      <p:sp>
        <p:nvSpPr>
          <p:cNvPr id="205827" name="Rectangle 3"/>
          <p:cNvSpPr>
            <a:spLocks noChangeArrowheads="1"/>
          </p:cNvSpPr>
          <p:nvPr/>
        </p:nvSpPr>
        <p:spPr bwMode="auto">
          <a:xfrm>
            <a:off x="762000" y="3352800"/>
            <a:ext cx="7924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/>
              <a:t>The eager student entered the classroom early.</a:t>
            </a:r>
          </a:p>
        </p:txBody>
      </p:sp>
      <p:sp>
        <p:nvSpPr>
          <p:cNvPr id="205829" name="Text Box 5"/>
          <p:cNvSpPr txBox="1">
            <a:spLocks noChangeArrowheads="1"/>
          </p:cNvSpPr>
          <p:nvPr/>
        </p:nvSpPr>
        <p:spPr bwMode="auto">
          <a:xfrm>
            <a:off x="533400" y="1751013"/>
            <a:ext cx="822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Additionally, add block arrows as callouts to provide additional information to various words below.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Don’t Overdo!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590800"/>
            <a:ext cx="7772400" cy="3200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Animating text is fun and easy.</a:t>
            </a:r>
          </a:p>
          <a:p>
            <a:pPr>
              <a:lnSpc>
                <a:spcPct val="90000"/>
              </a:lnSpc>
            </a:pPr>
            <a:r>
              <a:rPr lang="en-US" dirty="0"/>
              <a:t>Just remember to highlight the text box by clicking on a border of the box.</a:t>
            </a:r>
          </a:p>
          <a:p>
            <a:pPr>
              <a:lnSpc>
                <a:spcPct val="90000"/>
              </a:lnSpc>
            </a:pPr>
            <a:r>
              <a:rPr lang="en-US" dirty="0"/>
              <a:t>Then specify the entrance animation.</a:t>
            </a:r>
          </a:p>
          <a:p>
            <a:pPr>
              <a:lnSpc>
                <a:spcPct val="90000"/>
              </a:lnSpc>
            </a:pPr>
            <a:r>
              <a:rPr lang="en-US" dirty="0"/>
              <a:t>Then work with the bullets as one whole unit OR as individual play-listed items.</a:t>
            </a:r>
          </a:p>
        </p:txBody>
      </p:sp>
      <p:sp>
        <p:nvSpPr>
          <p:cNvPr id="202758" name="Text Box 6"/>
          <p:cNvSpPr txBox="1">
            <a:spLocks noChangeArrowheads="1"/>
          </p:cNvSpPr>
          <p:nvPr/>
        </p:nvSpPr>
        <p:spPr bwMode="auto">
          <a:xfrm>
            <a:off x="685800" y="1614488"/>
            <a:ext cx="792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cs typeface="Arial" charset="0"/>
              </a:rPr>
              <a:t>Correct this slide.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202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202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202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4" grpId="0"/>
      <p:bldP spid="20275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Dinosaurs Disappeared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 asteroid collision with Earth caused the extinction of the dinosaurs about 65 million years ago.</a:t>
            </a:r>
          </a:p>
        </p:txBody>
      </p:sp>
      <p:pic>
        <p:nvPicPr>
          <p:cNvPr id="21511" name="Picture 7" descr="j03503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96062" y="1410874"/>
            <a:ext cx="1806575" cy="1031875"/>
          </a:xfrm>
          <a:prstGeom prst="rect">
            <a:avLst/>
          </a:prstGeom>
          <a:noFill/>
        </p:spPr>
      </p:pic>
      <p:pic>
        <p:nvPicPr>
          <p:cNvPr id="21512" name="Picture 8" descr="j018920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4724400"/>
            <a:ext cx="1219200" cy="1228725"/>
          </a:xfrm>
          <a:prstGeom prst="rect">
            <a:avLst/>
          </a:prstGeom>
          <a:noFill/>
        </p:spPr>
      </p:pic>
      <p:pic>
        <p:nvPicPr>
          <p:cNvPr id="3" name="Picture 2" descr="A picture containing light, lit&#10;&#10;Description automatically generated">
            <a:extLst>
              <a:ext uri="{FF2B5EF4-FFF2-40B4-BE49-F238E27FC236}">
                <a16:creationId xmlns:a16="http://schemas.microsoft.com/office/drawing/2014/main" id="{6AA87C25-C0CB-4F29-9EC5-A2E1DF634D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90600" y="3477705"/>
            <a:ext cx="1999272" cy="1999272"/>
          </a:xfrm>
          <a:prstGeom prst="rect">
            <a:avLst/>
          </a:prstGeom>
        </p:spPr>
      </p:pic>
      <p:sp>
        <p:nvSpPr>
          <p:cNvPr id="9" name="Text Box 6">
            <a:extLst>
              <a:ext uri="{FF2B5EF4-FFF2-40B4-BE49-F238E27FC236}">
                <a16:creationId xmlns:a16="http://schemas.microsoft.com/office/drawing/2014/main" id="{FF0EF8F9-1363-4AA3-A673-6F34DFB615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365" y="5882291"/>
            <a:ext cx="792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cs typeface="Arial" charset="0"/>
              </a:rPr>
              <a:t>Correct this slide.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86 -0.00324 L 0.00886 -0.00324 C 0.01042 -0.00023 0.01216 0.00324 0.01389 0.00625 C 0.01476 0.00787 0.01615 0.00879 0.01702 0.01042 C 0.01754 0.01157 0.01754 0.01319 0.01806 0.01458 C 0.01858 0.01597 0.01945 0.01736 0.02014 0.01852 C 0.02205 0.02222 0.02431 0.02592 0.02622 0.02963 L 0.02934 0.03518 C 0.02969 0.03657 0.02987 0.03796 0.03039 0.03935 C 0.03125 0.04074 0.03698 0.05023 0.03872 0.0544 C 0.03941 0.05625 0.04028 0.05787 0.0408 0.05995 C 0.04132 0.06157 0.04098 0.06389 0.04184 0.06528 C 0.04254 0.06667 0.04375 0.06713 0.0448 0.06805 C 0.04705 0.07963 0.0441 0.06782 0.04896 0.07778 C 0.04966 0.07893 0.04948 0.08055 0.05 0.08194 C 0.05052 0.08333 0.05157 0.08449 0.05209 0.08588 C 0.05296 0.08866 0.05313 0.09167 0.05417 0.09421 L 0.05625 0.09977 C 0.05816 0.1125 0.05573 0.10116 0.06042 0.11204 C 0.06094 0.11342 0.06094 0.11481 0.06129 0.1162 C 0.06233 0.11852 0.06355 0.12083 0.06441 0.12315 C 0.06598 0.12685 0.0665 0.12963 0.06858 0.13264 C 0.07292 0.13958 0.07292 0.13657 0.07587 0.14514 C 0.07674 0.14768 0.07709 0.15069 0.07796 0.15324 C 0.07848 0.15532 0.07934 0.15694 0.07987 0.15879 C 0.08039 0.16018 0.08039 0.16157 0.08091 0.16296 C 0.08212 0.16574 0.08403 0.16829 0.08507 0.17106 C 0.08577 0.17292 0.08646 0.17477 0.08716 0.17662 C 0.0875 0.17801 0.08768 0.17963 0.0882 0.18079 C 0.08907 0.18287 0.09028 0.18449 0.09132 0.18634 C 0.09167 0.18773 0.09202 0.18912 0.09237 0.19051 C 0.09271 0.19213 0.09271 0.19421 0.09341 0.19583 C 0.09532 0.20208 0.09636 0.20254 0.09948 0.20694 C 0.09983 0.20833 0.10018 0.20972 0.10052 0.21111 C 0.10174 0.21528 0.10296 0.21944 0.10469 0.22338 C 0.10539 0.22477 0.10625 0.22616 0.10677 0.22754 C 0.1073 0.22893 0.1073 0.23032 0.10782 0.23171 C 0.10868 0.23356 0.11007 0.23518 0.11094 0.23704 C 0.11181 0.23935 0.11233 0.24167 0.11285 0.24398 C 0.11372 0.24676 0.11424 0.24954 0.11493 0.25231 C 0.11563 0.25463 0.1165 0.25671 0.11702 0.25903 C 0.11997 0.26991 0.11771 0.26435 0.12118 0.27153 C 0.12153 0.27338 0.12171 0.27523 0.12223 0.27708 C 0.12275 0.27893 0.12362 0.28055 0.12431 0.28241 C 0.12466 0.28379 0.12483 0.28518 0.12535 0.28657 C 0.12587 0.28842 0.12674 0.29028 0.12743 0.29213 C 0.12882 0.29676 0.12813 0.29653 0.12952 0.30185 C 0.13004 0.30417 0.13091 0.30625 0.13143 0.30856 C 0.13195 0.30995 0.13212 0.31134 0.13247 0.31273 C 0.13316 0.31412 0.13386 0.31551 0.13455 0.3169 C 0.13698 0.32662 0.13386 0.31458 0.13768 0.32639 C 0.14028 0.33472 0.13646 0.32616 0.1408 0.3375 C 0.14132 0.33889 0.14219 0.34028 0.14289 0.34167 C 0.14323 0.34398 0.14341 0.34629 0.14393 0.34838 C 0.14618 0.3581 0.14671 0.35995 0.15 0.36643 C 0.15105 0.36829 0.15209 0.37014 0.15313 0.37176 C 0.15504 0.37477 0.15782 0.37685 0.15938 0.38009 C 0.16181 0.38495 0.16337 0.38866 0.16754 0.39236 C 0.16858 0.39329 0.1698 0.39398 0.17066 0.39514 C 0.17292 0.39768 0.17448 0.40139 0.17691 0.40347 L 0.18299 0.40903 C 0.18334 0.41042 0.18334 0.41204 0.18403 0.41296 C 0.18577 0.41528 0.1882 0.41667 0.19028 0.41852 C 0.19132 0.41944 0.19219 0.42083 0.19341 0.42129 C 0.19445 0.42176 0.19549 0.42199 0.19653 0.42268 C 0.19757 0.42338 0.19844 0.42454 0.19966 0.42546 C 0.20087 0.42639 0.20243 0.42708 0.20365 0.42824 C 0.20469 0.42893 0.20556 0.43032 0.20677 0.43102 C 0.20851 0.43171 0.21025 0.43194 0.21198 0.43241 C 0.21302 0.4331 0.21389 0.43426 0.21511 0.43495 C 0.21598 0.43565 0.21719 0.43565 0.21806 0.43634 C 0.21962 0.4375 0.22084 0.43935 0.22223 0.44051 C 0.22327 0.4412 0.22431 0.44143 0.22535 0.4419 C 0.23299 0.44629 0.2257 0.44375 0.23559 0.44606 C 0.23664 0.44699 0.23768 0.44815 0.23872 0.44884 C 0.24723 0.4544 0.2408 0.4493 0.24705 0.45301 C 0.2533 0.45648 0.24914 0.45532 0.25625 0.45833 C 0.25764 0.45903 0.25903 0.45926 0.26042 0.45972 C 0.27118 0.46458 0.26112 0.46018 0.26875 0.46528 C 0.26962 0.46597 0.27066 0.4662 0.27171 0.46667 C 0.27379 0.46852 0.27622 0.46991 0.27796 0.47222 C 0.279 0.47361 0.28004 0.47477 0.28108 0.47639 C 0.28177 0.47754 0.28212 0.4794 0.28316 0.48032 C 0.28403 0.48125 0.28525 0.48125 0.28629 0.48171 C 0.28716 0.4831 0.28802 0.48472 0.28924 0.48588 C 0.29028 0.4868 0.2915 0.48634 0.29237 0.48727 C 0.29341 0.48819 0.29341 0.49028 0.29445 0.49143 C 0.29532 0.49236 0.29653 0.49213 0.29757 0.49282 C 0.29966 0.49444 0.30382 0.49815 0.30382 0.49815 L 0.30382 0.49815 " pathEditMode="relative" ptsTypes="AAAAAAAAAAAAAAAAAAAAAAAAAAAAAAAAAAAAAAAAAAAAAAAAAAAAAAAAAAAAAAAAAAAAAAAAAAAAAAAAAAAAAAAAAA">
                                      <p:cBhvr>
                                        <p:cTn id="24" dur="2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Reminder: Ensure Text is Readable (UDL)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590800"/>
            <a:ext cx="7772400" cy="3200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Animating text is fun and easy.</a:t>
            </a:r>
          </a:p>
          <a:p>
            <a:pPr>
              <a:lnSpc>
                <a:spcPct val="90000"/>
              </a:lnSpc>
            </a:pPr>
            <a:r>
              <a:rPr lang="en-US" dirty="0"/>
              <a:t>Just remember to highlight the text box by clicking on a border of the box.</a:t>
            </a:r>
          </a:p>
          <a:p>
            <a:pPr>
              <a:lnSpc>
                <a:spcPct val="90000"/>
              </a:lnSpc>
            </a:pPr>
            <a:r>
              <a:rPr lang="en-US" dirty="0"/>
              <a:t>Then specify the entrance animation.</a:t>
            </a:r>
          </a:p>
          <a:p>
            <a:pPr>
              <a:lnSpc>
                <a:spcPct val="90000"/>
              </a:lnSpc>
            </a:pPr>
            <a:r>
              <a:rPr lang="en-US" dirty="0"/>
              <a:t>Then work with the bullets as one whole unit OR as individual play-listed items.</a:t>
            </a:r>
          </a:p>
        </p:txBody>
      </p:sp>
      <p:sp>
        <p:nvSpPr>
          <p:cNvPr id="202758" name="Text Box 6"/>
          <p:cNvSpPr txBox="1">
            <a:spLocks noChangeArrowheads="1"/>
          </p:cNvSpPr>
          <p:nvPr/>
        </p:nvSpPr>
        <p:spPr bwMode="auto">
          <a:xfrm>
            <a:off x="685800" y="1915180"/>
            <a:ext cx="792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cs typeface="Arial" charset="0"/>
              </a:rPr>
              <a:t>Correct this slide.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u="sng"/>
              <a:t>Animate</a:t>
            </a:r>
            <a:r>
              <a:rPr lang="en-US"/>
              <a:t> an object by specifying entrance, emphasis, and exit, or custom path.</a:t>
            </a:r>
          </a:p>
          <a:p>
            <a:pPr>
              <a:lnSpc>
                <a:spcPct val="90000"/>
              </a:lnSpc>
            </a:pPr>
            <a:r>
              <a:rPr lang="en-US"/>
              <a:t>Add </a:t>
            </a:r>
            <a:r>
              <a:rPr lang="en-US" u="sng"/>
              <a:t>sound</a:t>
            </a:r>
            <a:r>
              <a:rPr lang="en-US"/>
              <a:t> by selecting </a:t>
            </a:r>
            <a:r>
              <a:rPr lang="en-US" i="1"/>
              <a:t>effects</a:t>
            </a:r>
            <a:r>
              <a:rPr lang="en-US"/>
              <a:t> from a play-listed item’s drop-down menu.</a:t>
            </a:r>
          </a:p>
          <a:p>
            <a:pPr>
              <a:lnSpc>
                <a:spcPct val="90000"/>
              </a:lnSpc>
            </a:pPr>
            <a:r>
              <a:rPr lang="en-US"/>
              <a:t>Change </a:t>
            </a:r>
            <a:r>
              <a:rPr lang="en-US" u="sng"/>
              <a:t>animation order</a:t>
            </a:r>
            <a:r>
              <a:rPr lang="en-US"/>
              <a:t> by using re-order buttons.</a:t>
            </a:r>
          </a:p>
          <a:p>
            <a:pPr>
              <a:lnSpc>
                <a:spcPct val="90000"/>
              </a:lnSpc>
            </a:pPr>
            <a:r>
              <a:rPr lang="en-US"/>
              <a:t>Create </a:t>
            </a:r>
            <a:r>
              <a:rPr lang="en-US" u="sng"/>
              <a:t>call-outs</a:t>
            </a:r>
            <a:r>
              <a:rPr lang="en-US"/>
              <a:t> to point to items on a slide by using drawing tools or autoshapes.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2465</TotalTime>
  <Words>1057</Words>
  <Application>Microsoft Office PowerPoint</Application>
  <PresentationFormat>Letter Paper (8.5x11 in)</PresentationFormat>
  <Paragraphs>112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Times New Roman</vt:lpstr>
      <vt:lpstr>Default Design</vt:lpstr>
      <vt:lpstr>Animating Graphics and Text Boxes</vt:lpstr>
      <vt:lpstr>Animate Any Object on a Slide</vt:lpstr>
      <vt:lpstr>Animating a Graphic</vt:lpstr>
      <vt:lpstr>Adding Sound to an Animation</vt:lpstr>
      <vt:lpstr>Animating Using a Custom Path</vt:lpstr>
      <vt:lpstr>Animating Using a Custom Path</vt:lpstr>
      <vt:lpstr>Animating Text</vt:lpstr>
      <vt:lpstr>Animating Text</vt:lpstr>
      <vt:lpstr>Advanced Animating Text</vt:lpstr>
      <vt:lpstr>Advanced Animating Text</vt:lpstr>
      <vt:lpstr>Reordering Animation Order</vt:lpstr>
      <vt:lpstr>Review: Animation</vt:lpstr>
      <vt:lpstr>Advanced Order of Animation</vt:lpstr>
      <vt:lpstr>How to Make Saline Solution</vt:lpstr>
      <vt:lpstr>How to Make Saline Solution</vt:lpstr>
      <vt:lpstr>Advanced Timing with Animation</vt:lpstr>
      <vt:lpstr>Advanced Timing with Animation</vt:lpstr>
      <vt:lpstr>Creating and Animating Callouts</vt:lpstr>
      <vt:lpstr>Creating Callouts</vt:lpstr>
      <vt:lpstr>Creating Callouts</vt:lpstr>
      <vt:lpstr>Using Drawing Tools as Callouts</vt:lpstr>
      <vt:lpstr>Using Drawing Tools as Callouts</vt:lpstr>
      <vt:lpstr>Reminder: Don’t Overdo!</vt:lpstr>
      <vt:lpstr>Dinosaurs Disappeared</vt:lpstr>
      <vt:lpstr>Reminder: Ensure Text is Readable (UDL)</vt:lpstr>
      <vt:lpstr>Review</vt:lpstr>
    </vt:vector>
  </TitlesOfParts>
  <Company>College Misericordia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Activity</dc:title>
  <dc:creator>Dr. Stephen L. Broskoske</dc:creator>
  <cp:lastModifiedBy>Steve_and_Kim Broskoske</cp:lastModifiedBy>
  <cp:revision>112</cp:revision>
  <dcterms:created xsi:type="dcterms:W3CDTF">1999-06-21T15:29:59Z</dcterms:created>
  <dcterms:modified xsi:type="dcterms:W3CDTF">2020-02-13T17:13:49Z</dcterms:modified>
</cp:coreProperties>
</file>