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80" r:id="rId4"/>
    <p:sldId id="286" r:id="rId5"/>
    <p:sldId id="274" r:id="rId6"/>
    <p:sldId id="277" r:id="rId7"/>
    <p:sldId id="300" r:id="rId8"/>
    <p:sldId id="278" r:id="rId9"/>
    <p:sldId id="656" r:id="rId10"/>
    <p:sldId id="657" r:id="rId11"/>
    <p:sldId id="658" r:id="rId12"/>
    <p:sldId id="279" r:id="rId13"/>
    <p:sldId id="659" r:id="rId14"/>
    <p:sldId id="282" r:id="rId15"/>
    <p:sldId id="281" r:id="rId16"/>
    <p:sldId id="664" r:id="rId17"/>
    <p:sldId id="665" r:id="rId18"/>
    <p:sldId id="287" r:id="rId19"/>
    <p:sldId id="295" r:id="rId20"/>
    <p:sldId id="667" r:id="rId21"/>
    <p:sldId id="666" r:id="rId22"/>
    <p:sldId id="285" r:id="rId23"/>
    <p:sldId id="284" r:id="rId24"/>
    <p:sldId id="296" r:id="rId25"/>
    <p:sldId id="288" r:id="rId26"/>
    <p:sldId id="289" r:id="rId27"/>
    <p:sldId id="290" r:id="rId28"/>
    <p:sldId id="297" r:id="rId29"/>
    <p:sldId id="291" r:id="rId30"/>
    <p:sldId id="292" r:id="rId31"/>
    <p:sldId id="293" r:id="rId32"/>
    <p:sldId id="670" r:id="rId33"/>
    <p:sldId id="304" r:id="rId34"/>
    <p:sldId id="299" r:id="rId35"/>
    <p:sldId id="301" r:id="rId36"/>
    <p:sldId id="668" r:id="rId37"/>
    <p:sldId id="66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E7F626-70D8-4E8F-B381-387DC7F9F2BB}" type="datetimeFigureOut">
              <a:rPr lang="en-US" smtClean="0"/>
              <a:t>4/28/2023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2B11E7-E86A-4A7D-8768-E0A164933874}" type="slidenum">
              <a:rPr lang="en-US" smtClean="0"/>
              <a:t>‹#›</a:t>
            </a:fld>
            <a:endParaRPr lang="en-US"/>
          </a:p>
        </p:txBody>
      </p:sp>
    </p:spTree>
    <p:extLst>
      <p:ext uri="{BB962C8B-B14F-4D97-AF65-F5344CB8AC3E}">
        <p14:creationId xmlns:p14="http://schemas.microsoft.com/office/powerpoint/2010/main" val="1622112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https://youtu.be/mm-RGrG4qLA?t=323</a:t>
            </a:r>
            <a:endParaRPr lang="LID4096" dirty="0"/>
          </a:p>
        </p:txBody>
      </p:sp>
      <p:sp>
        <p:nvSpPr>
          <p:cNvPr id="4" name="Slide Number Placeholder 3"/>
          <p:cNvSpPr>
            <a:spLocks noGrp="1"/>
          </p:cNvSpPr>
          <p:nvPr>
            <p:ph type="sldNum" sz="quarter" idx="5"/>
          </p:nvPr>
        </p:nvSpPr>
        <p:spPr/>
        <p:txBody>
          <a:bodyPr/>
          <a:lstStyle/>
          <a:p>
            <a:fld id="{302B11E7-E86A-4A7D-8768-E0A164933874}" type="slidenum">
              <a:rPr lang="en-US" smtClean="0"/>
              <a:t>14</a:t>
            </a:fld>
            <a:endParaRPr lang="en-US"/>
          </a:p>
        </p:txBody>
      </p:sp>
    </p:spTree>
    <p:extLst>
      <p:ext uri="{BB962C8B-B14F-4D97-AF65-F5344CB8AC3E}">
        <p14:creationId xmlns:p14="http://schemas.microsoft.com/office/powerpoint/2010/main" val="558841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851F08D-349D-4053-87C3-A29A98C13236}"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49743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51F08D-349D-4053-87C3-A29A98C13236}"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2033226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51F08D-349D-4053-87C3-A29A98C13236}"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270364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51F08D-349D-4053-87C3-A29A98C13236}" type="datetimeFigureOut">
              <a:rPr lang="en-US" smtClean="0"/>
              <a:t>4/28/2023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95136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51F08D-349D-4053-87C3-A29A98C13236}" type="datetimeFigureOut">
              <a:rPr lang="en-US" smtClean="0"/>
              <a:t>4/28/2023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4043311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51F08D-349D-4053-87C3-A29A98C13236}" type="datetimeFigureOut">
              <a:rPr lang="en-US" smtClean="0"/>
              <a:t>4/28/2023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2960597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1F08D-349D-4053-87C3-A29A98C13236}" type="datetimeFigureOut">
              <a:rPr lang="en-US" smtClean="0"/>
              <a:t>4/28/2023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2162267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1F08D-349D-4053-87C3-A29A98C13236}" type="datetimeFigureOut">
              <a:rPr lang="en-US" smtClean="0"/>
              <a:t>4/28/2023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2284716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1F08D-349D-4053-87C3-A29A98C13236}" type="datetimeFigureOut">
              <a:rPr lang="en-US" smtClean="0"/>
              <a:t>4/28/2023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4051596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51F08D-349D-4053-87C3-A29A98C13236}"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1953000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51F08D-349D-4053-87C3-A29A98C13236}"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C4820-4912-4C98-969D-B37ED9AB7D27}" type="slidenum">
              <a:rPr lang="en-US" smtClean="0"/>
              <a:t>‹#›</a:t>
            </a:fld>
            <a:endParaRPr lang="en-US"/>
          </a:p>
        </p:txBody>
      </p:sp>
    </p:spTree>
    <p:extLst>
      <p:ext uri="{BB962C8B-B14F-4D97-AF65-F5344CB8AC3E}">
        <p14:creationId xmlns:p14="http://schemas.microsoft.com/office/powerpoint/2010/main" val="176939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1DA7EAF2-2097-4FF0-A21D-AE668FA7D344}"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44166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342CF81A-4C8D-43DD-87D9-7C88CABDBC37}"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521267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A4B79056-209C-4E81-90A3-B4918B37C45D}"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552886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271998A7-D64F-4578-B18A-C3EE0176FB0C}"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969364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pPr fontAlgn="base">
              <a:spcBef>
                <a:spcPct val="0"/>
              </a:spcBef>
              <a:spcAft>
                <a:spcPct val="0"/>
              </a:spcAft>
            </a:pPr>
            <a:fld id="{CFA8C35C-FC9D-4716-A94B-E738CA7B2169}"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366909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pPr fontAlgn="base">
              <a:spcBef>
                <a:spcPct val="0"/>
              </a:spcBef>
              <a:spcAft>
                <a:spcPct val="0"/>
              </a:spcAft>
            </a:pPr>
            <a:fld id="{79BA1AEE-2754-4FAC-956E-DAC984C077FC}"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41911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pPr fontAlgn="base">
              <a:spcBef>
                <a:spcPct val="0"/>
              </a:spcBef>
              <a:spcAft>
                <a:spcPct val="0"/>
              </a:spcAft>
            </a:pPr>
            <a:fld id="{942FB71E-7CF8-49E0-B03A-97717DE3B1AD}"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533774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DD49CEE5-7DCF-4642-8894-EDD1C672D081}"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797086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CEADBBCB-BE37-4341-86BE-7B350F6344A1}"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224120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697FB00D-AE8B-4DEB-9800-58E99DD57C19}"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654582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68C9A2B1-695E-4D7A-92F0-B1FA1D4E1EBE}"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095811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fontAlgn="base">
              <a:spcBef>
                <a:spcPct val="0"/>
              </a:spcBef>
              <a:spcAft>
                <a:spcPct val="0"/>
              </a:spcAft>
            </a:pPr>
            <a:fld id="{C684E6EE-34B2-4554-BE91-465F53957654}"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90956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51F08D-349D-4053-87C3-A29A98C13236}" type="datetimeFigureOut">
              <a:rPr lang="en-US" smtClean="0"/>
              <a:t>4/28/2023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C4820-4912-4C98-969D-B37ED9AB7D27}" type="slidenum">
              <a:rPr lang="en-US" smtClean="0"/>
              <a:t>‹#›</a:t>
            </a:fld>
            <a:endParaRPr lang="en-US"/>
          </a:p>
        </p:txBody>
      </p:sp>
    </p:spTree>
    <p:extLst>
      <p:ext uri="{BB962C8B-B14F-4D97-AF65-F5344CB8AC3E}">
        <p14:creationId xmlns:p14="http://schemas.microsoft.com/office/powerpoint/2010/main" val="319654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extLst>
              <a:ext uri="{28A0092B-C50C-407E-A947-70E740481C1C}">
                <a14:useLocalDpi xmlns:a14="http://schemas.microsoft.com/office/drawing/2010/main" val="0"/>
              </a:ext>
            </a:extLst>
          </a:blip>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FC5F74A-9255-44DE-BE4F-0F372331B2CA}"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195224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7.xml"/><Relationship Id="rId6" Type="http://schemas.openxmlformats.org/officeDocument/2006/relationships/image" Target="../media/image12.jpeg"/><Relationship Id="rId5" Type="http://schemas.microsoft.com/office/2007/relationships/hdphoto" Target="../media/hdphoto1.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hyperlink" Target="https://youtu.be/mm-RGrG4qLA?t=323" TargetMode="External"/><Relationship Id="rId5" Type="http://schemas.openxmlformats.org/officeDocument/2006/relationships/image" Target="../media/image16.jp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arflashcards.com/" TargetMode="Externa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hyperlink" Target="https://youtu.be/mm-RGrG4qLA?t=1066"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Virtual Experiences in the Classroom: Augmented Reality</a:t>
            </a:r>
          </a:p>
        </p:txBody>
      </p:sp>
      <p:sp>
        <p:nvSpPr>
          <p:cNvPr id="3" name="Subtitle 2"/>
          <p:cNvSpPr>
            <a:spLocks noGrp="1"/>
          </p:cNvSpPr>
          <p:nvPr>
            <p:ph type="subTitle" idx="1"/>
          </p:nvPr>
        </p:nvSpPr>
        <p:spPr/>
        <p:txBody>
          <a:bodyPr/>
          <a:lstStyle/>
          <a:p>
            <a:r>
              <a:rPr lang="en-US" dirty="0"/>
              <a:t>TED 121 Educational Technology</a:t>
            </a:r>
            <a:br>
              <a:rPr lang="en-US" dirty="0"/>
            </a:br>
            <a:r>
              <a:rPr lang="en-US" dirty="0"/>
              <a:t>Dr. Steve Broskoske</a:t>
            </a:r>
          </a:p>
        </p:txBody>
      </p:sp>
      <p:pic>
        <p:nvPicPr>
          <p:cNvPr id="6" name="Picture 5" descr="Graphic of a phone showing an augmented reality robot overlaid onto the image shown by the phone's camera." title="AR example"/>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10058"/>
          <a:stretch/>
        </p:blipFill>
        <p:spPr>
          <a:xfrm>
            <a:off x="222344" y="152400"/>
            <a:ext cx="2298512" cy="2059059"/>
          </a:xfrm>
          <a:prstGeom prst="rect">
            <a:avLst/>
          </a:prstGeom>
        </p:spPr>
      </p:pic>
      <p:pic>
        <p:nvPicPr>
          <p:cNvPr id="7" name="Picture 6" descr="Graphic of a phone showing an augmented reality sales information overlaid onto the image shown by the phone's camera of items in a grocery store." title="AR example"/>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15001" y="4928234"/>
            <a:ext cx="3124200" cy="1777365"/>
          </a:xfrm>
          <a:prstGeom prst="rect">
            <a:avLst/>
          </a:prstGeom>
        </p:spPr>
      </p:pic>
    </p:spTree>
    <p:extLst>
      <p:ext uri="{BB962C8B-B14F-4D97-AF65-F5344CB8AC3E}">
        <p14:creationId xmlns:p14="http://schemas.microsoft.com/office/powerpoint/2010/main" val="2792278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3" name="Content Placeholder 2"/>
          <p:cNvSpPr>
            <a:spLocks noGrp="1"/>
          </p:cNvSpPr>
          <p:nvPr>
            <p:ph idx="1"/>
          </p:nvPr>
        </p:nvSpPr>
        <p:spPr>
          <a:xfrm>
            <a:off x="457200" y="1600201"/>
            <a:ext cx="8229600" cy="3962400"/>
          </a:xfrm>
          <a:solidFill>
            <a:schemeClr val="bg1"/>
          </a:solidFill>
        </p:spPr>
        <p:txBody>
          <a:bodyPr/>
          <a:lstStyle/>
          <a:p>
            <a:pPr marL="514350" indent="-514350">
              <a:buFont typeface="+mj-lt"/>
              <a:buAutoNum type="arabicPeriod"/>
            </a:pPr>
            <a:r>
              <a:rPr lang="en-US" dirty="0"/>
              <a:t>To introduce you to augmented reality: what it is and how it functions.</a:t>
            </a:r>
          </a:p>
          <a:p>
            <a:pPr marL="514350" indent="-514350">
              <a:buFont typeface="+mj-lt"/>
              <a:buAutoNum type="arabicPeriod"/>
            </a:pPr>
            <a:r>
              <a:rPr lang="en-US" dirty="0"/>
              <a:t>To explore a number of mobile software applications (apps) for various grade levels that “bring content to life” and allow pupils to explore content in a hands-on and visual way.</a:t>
            </a:r>
          </a:p>
        </p:txBody>
      </p:sp>
    </p:spTree>
    <p:extLst>
      <p:ext uri="{BB962C8B-B14F-4D97-AF65-F5344CB8AC3E}">
        <p14:creationId xmlns:p14="http://schemas.microsoft.com/office/powerpoint/2010/main" val="3864589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a:t>
            </a:r>
            <a:br>
              <a:rPr lang="en-US" dirty="0"/>
            </a:br>
            <a:r>
              <a:rPr lang="en-US" dirty="0"/>
              <a:t>Augmented Reality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84060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Augmented Reality?</a:t>
            </a:r>
          </a:p>
        </p:txBody>
      </p:sp>
      <p:sp>
        <p:nvSpPr>
          <p:cNvPr id="3" name="Content Placeholder 2"/>
          <p:cNvSpPr>
            <a:spLocks noGrp="1"/>
          </p:cNvSpPr>
          <p:nvPr>
            <p:ph idx="1"/>
          </p:nvPr>
        </p:nvSpPr>
        <p:spPr/>
        <p:txBody>
          <a:bodyPr>
            <a:normAutofit/>
          </a:bodyPr>
          <a:lstStyle/>
          <a:p>
            <a:r>
              <a:rPr lang="en-US" b="1" dirty="0"/>
              <a:t>Augmented reality (AR)</a:t>
            </a:r>
            <a:r>
              <a:rPr lang="en-US" dirty="0"/>
              <a:t>: Interaction of overlaid audio, graphics, text, and other virtual elements on a real-world environment displayed in real-time (Green, Green, &amp; Brown, 2017).</a:t>
            </a:r>
          </a:p>
          <a:p>
            <a:r>
              <a:rPr lang="en-US" dirty="0"/>
              <a:t>Augmented reality involves superimposing a computer-generated image on a user’s view of the real world (Dictionary.com).</a:t>
            </a:r>
          </a:p>
        </p:txBody>
      </p:sp>
    </p:spTree>
    <p:extLst>
      <p:ext uri="{BB962C8B-B14F-4D97-AF65-F5344CB8AC3E}">
        <p14:creationId xmlns:p14="http://schemas.microsoft.com/office/powerpoint/2010/main" val="3106740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Augmented Reality?</a:t>
            </a:r>
          </a:p>
        </p:txBody>
      </p:sp>
      <p:sp>
        <p:nvSpPr>
          <p:cNvPr id="3" name="Content Placeholder 2"/>
          <p:cNvSpPr>
            <a:spLocks noGrp="1"/>
          </p:cNvSpPr>
          <p:nvPr>
            <p:ph idx="1"/>
          </p:nvPr>
        </p:nvSpPr>
        <p:spPr/>
        <p:txBody>
          <a:bodyPr>
            <a:normAutofit fontScale="92500" lnSpcReduction="10000"/>
          </a:bodyPr>
          <a:lstStyle/>
          <a:p>
            <a:r>
              <a:rPr lang="en-US" dirty="0"/>
              <a:t>The AR objects are either scanned into digitizing software or created through computer-assisted design (CAD) software.</a:t>
            </a:r>
          </a:p>
          <a:p>
            <a:r>
              <a:rPr lang="en-US" dirty="0"/>
              <a:t>The augmented object, situated within an image of the real world, has the capacity to appear more real to the user when compared with virtual reality, in which the user is immersed in a completely computer-generated environment.</a:t>
            </a:r>
          </a:p>
          <a:p>
            <a:r>
              <a:rPr lang="en-US" dirty="0"/>
              <a:t>Further, the user can manipulate and explore the object in an interactive environment.</a:t>
            </a:r>
          </a:p>
        </p:txBody>
      </p:sp>
    </p:spTree>
    <p:extLst>
      <p:ext uri="{BB962C8B-B14F-4D97-AF65-F5344CB8AC3E}">
        <p14:creationId xmlns:p14="http://schemas.microsoft.com/office/powerpoint/2010/main" val="141360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Markers vs. No Markers</a:t>
            </a:r>
          </a:p>
        </p:txBody>
      </p:sp>
      <p:sp>
        <p:nvSpPr>
          <p:cNvPr id="3" name="Content Placeholder 2"/>
          <p:cNvSpPr>
            <a:spLocks noGrp="1"/>
          </p:cNvSpPr>
          <p:nvPr>
            <p:ph idx="1"/>
          </p:nvPr>
        </p:nvSpPr>
        <p:spPr/>
        <p:txBody>
          <a:bodyPr>
            <a:normAutofit/>
          </a:bodyPr>
          <a:lstStyle/>
          <a:p>
            <a:r>
              <a:rPr lang="en-US" dirty="0"/>
              <a:t>Augmented reality can involve either the use of markers to place AR objects or can involve no markers.</a:t>
            </a:r>
          </a:p>
          <a:p>
            <a:pPr lvl="1"/>
            <a:r>
              <a:rPr lang="en-US" dirty="0"/>
              <a:t>Markers: Some type of object over which the AR artifact is digitally mapped. The marker can be a QR code, a diagram of some content, or an object (such as a Merge Cube).</a:t>
            </a:r>
          </a:p>
          <a:p>
            <a:pPr lvl="1"/>
            <a:r>
              <a:rPr lang="en-US" dirty="0" err="1"/>
              <a:t>Markerless</a:t>
            </a:r>
            <a:r>
              <a:rPr lang="en-US" dirty="0"/>
              <a:t>: An AR artifact is placed in an open space or on an existing objects (such as a table).</a:t>
            </a:r>
          </a:p>
        </p:txBody>
      </p:sp>
    </p:spTree>
    <p:extLst>
      <p:ext uri="{BB962C8B-B14F-4D97-AF65-F5344CB8AC3E}">
        <p14:creationId xmlns:p14="http://schemas.microsoft.com/office/powerpoint/2010/main" val="3255917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Augmented Reality?</a:t>
            </a:r>
          </a:p>
        </p:txBody>
      </p:sp>
      <p:sp>
        <p:nvSpPr>
          <p:cNvPr id="3" name="Content Placeholder 2"/>
          <p:cNvSpPr>
            <a:spLocks noGrp="1"/>
          </p:cNvSpPr>
          <p:nvPr>
            <p:ph idx="1"/>
          </p:nvPr>
        </p:nvSpPr>
        <p:spPr>
          <a:xfrm>
            <a:off x="457200" y="1447800"/>
            <a:ext cx="8229600" cy="4525963"/>
          </a:xfrm>
        </p:spPr>
        <p:txBody>
          <a:bodyPr>
            <a:normAutofit/>
          </a:bodyPr>
          <a:lstStyle/>
          <a:p>
            <a:r>
              <a:rPr lang="en-US" sz="2800" dirty="0"/>
              <a:t>While AR existed in theory and in rudimentary forms for a number of years, AR captured public attention when the electronic game, </a:t>
            </a:r>
            <a:r>
              <a:rPr lang="en-US" sz="2800" dirty="0" err="1"/>
              <a:t>Pokemon</a:t>
            </a:r>
            <a:r>
              <a:rPr lang="en-US" sz="2800" dirty="0"/>
              <a:t> Go, was released in the summer of 2016.</a:t>
            </a:r>
          </a:p>
        </p:txBody>
      </p:sp>
      <p:sp>
        <p:nvSpPr>
          <p:cNvPr id="4" name="TextBox 3"/>
          <p:cNvSpPr txBox="1"/>
          <p:nvPr/>
        </p:nvSpPr>
        <p:spPr>
          <a:xfrm>
            <a:off x="6298130" y="5818163"/>
            <a:ext cx="2366368" cy="830997"/>
          </a:xfrm>
          <a:prstGeom prst="rect">
            <a:avLst/>
          </a:prstGeom>
          <a:noFill/>
        </p:spPr>
        <p:txBody>
          <a:bodyPr wrap="square" rtlCol="0">
            <a:spAutoFit/>
          </a:bodyPr>
          <a:lstStyle/>
          <a:p>
            <a:r>
              <a:rPr lang="en-US" sz="2400" dirty="0"/>
              <a:t>(Green, Green, &amp; Brown, 2017)</a:t>
            </a:r>
            <a:endParaRPr lang="en-US" sz="2400" i="1"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0" y="3500576"/>
            <a:ext cx="4732736" cy="31485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3564" y="3438743"/>
            <a:ext cx="2095500" cy="1933575"/>
          </a:xfrm>
          <a:prstGeom prst="rect">
            <a:avLst/>
          </a:prstGeom>
        </p:spPr>
      </p:pic>
    </p:spTree>
    <p:extLst>
      <p:ext uri="{BB962C8B-B14F-4D97-AF65-F5344CB8AC3E}">
        <p14:creationId xmlns:p14="http://schemas.microsoft.com/office/powerpoint/2010/main" val="3538100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2F9E-C77F-4D43-A78E-1E53724BFF11}"/>
              </a:ext>
            </a:extLst>
          </p:cNvPr>
          <p:cNvSpPr>
            <a:spLocks noGrp="1"/>
          </p:cNvSpPr>
          <p:nvPr>
            <p:ph type="title"/>
          </p:nvPr>
        </p:nvSpPr>
        <p:spPr/>
        <p:txBody>
          <a:bodyPr/>
          <a:lstStyle/>
          <a:p>
            <a:r>
              <a:rPr lang="en-US" dirty="0"/>
              <a:t>How Does AR Compare to VR?</a:t>
            </a:r>
            <a:endParaRPr lang="en-ZM" dirty="0"/>
          </a:p>
        </p:txBody>
      </p:sp>
      <p:sp>
        <p:nvSpPr>
          <p:cNvPr id="3" name="Content Placeholder 2">
            <a:extLst>
              <a:ext uri="{FF2B5EF4-FFF2-40B4-BE49-F238E27FC236}">
                <a16:creationId xmlns:a16="http://schemas.microsoft.com/office/drawing/2014/main" id="{EB8913B2-546B-4370-ACEA-CDD0FABC7C3A}"/>
              </a:ext>
            </a:extLst>
          </p:cNvPr>
          <p:cNvSpPr>
            <a:spLocks noGrp="1"/>
          </p:cNvSpPr>
          <p:nvPr>
            <p:ph idx="1"/>
          </p:nvPr>
        </p:nvSpPr>
        <p:spPr/>
        <p:txBody>
          <a:bodyPr/>
          <a:lstStyle/>
          <a:p>
            <a:r>
              <a:rPr lang="en-US" b="1" dirty="0"/>
              <a:t>Virtual reality</a:t>
            </a:r>
            <a:r>
              <a:rPr lang="en-US" dirty="0"/>
              <a:t> involves immersing a learner within a completely computer-generated simulation of a 3-D environment. Many times the learner uses a VR viewer (e.g., </a:t>
            </a:r>
            <a:r>
              <a:rPr lang="en-US" dirty="0" err="1"/>
              <a:t>Occulus</a:t>
            </a:r>
            <a:r>
              <a:rPr lang="en-US" dirty="0"/>
              <a:t> or Google Cardboard).</a:t>
            </a:r>
          </a:p>
        </p:txBody>
      </p:sp>
      <p:pic>
        <p:nvPicPr>
          <p:cNvPr id="5" name="Picture 2">
            <a:extLst>
              <a:ext uri="{FF2B5EF4-FFF2-40B4-BE49-F238E27FC236}">
                <a16:creationId xmlns:a16="http://schemas.microsoft.com/office/drawing/2014/main" id="{EED14FD9-8615-4759-87E1-6F388840A0C5}"/>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752600" y="4919999"/>
            <a:ext cx="2194845" cy="1379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A picture containing indoor, building, window, table&#10;&#10;Description automatically generated">
            <a:extLst>
              <a:ext uri="{FF2B5EF4-FFF2-40B4-BE49-F238E27FC236}">
                <a16:creationId xmlns:a16="http://schemas.microsoft.com/office/drawing/2014/main" id="{070DEB6E-FFBB-49D2-8497-5A46A65539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6800" y="4704916"/>
            <a:ext cx="3509474" cy="1827851"/>
          </a:xfrm>
          <a:prstGeom prst="rect">
            <a:avLst/>
          </a:prstGeom>
        </p:spPr>
      </p:pic>
    </p:spTree>
    <p:extLst>
      <p:ext uri="{BB962C8B-B14F-4D97-AF65-F5344CB8AC3E}">
        <p14:creationId xmlns:p14="http://schemas.microsoft.com/office/powerpoint/2010/main" val="55697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2F9E-C77F-4D43-A78E-1E53724BFF11}"/>
              </a:ext>
            </a:extLst>
          </p:cNvPr>
          <p:cNvSpPr>
            <a:spLocks noGrp="1"/>
          </p:cNvSpPr>
          <p:nvPr>
            <p:ph type="title"/>
          </p:nvPr>
        </p:nvSpPr>
        <p:spPr/>
        <p:txBody>
          <a:bodyPr/>
          <a:lstStyle/>
          <a:p>
            <a:r>
              <a:rPr lang="en-US" dirty="0"/>
              <a:t>How Does AR Compare to VR?</a:t>
            </a:r>
            <a:endParaRPr lang="en-ZM" dirty="0"/>
          </a:p>
        </p:txBody>
      </p:sp>
      <p:sp>
        <p:nvSpPr>
          <p:cNvPr id="3" name="Content Placeholder 2">
            <a:extLst>
              <a:ext uri="{FF2B5EF4-FFF2-40B4-BE49-F238E27FC236}">
                <a16:creationId xmlns:a16="http://schemas.microsoft.com/office/drawing/2014/main" id="{EB8913B2-546B-4370-ACEA-CDD0FABC7C3A}"/>
              </a:ext>
            </a:extLst>
          </p:cNvPr>
          <p:cNvSpPr>
            <a:spLocks noGrp="1"/>
          </p:cNvSpPr>
          <p:nvPr>
            <p:ph idx="1"/>
          </p:nvPr>
        </p:nvSpPr>
        <p:spPr/>
        <p:txBody>
          <a:bodyPr/>
          <a:lstStyle/>
          <a:p>
            <a:r>
              <a:rPr lang="en-US" b="1" dirty="0"/>
              <a:t>Augmented reality</a:t>
            </a:r>
            <a:r>
              <a:rPr lang="en-US" dirty="0"/>
              <a:t> involves learners viewing the real world through a mobile device and placing a computer-generated 3-D image into the real world. Usually viewed through a smart mobile device.</a:t>
            </a:r>
          </a:p>
        </p:txBody>
      </p:sp>
      <p:pic>
        <p:nvPicPr>
          <p:cNvPr id="7" name="Picture 6" descr="A close up of a sign&#10;&#10;Description automatically generated">
            <a:extLst>
              <a:ext uri="{FF2B5EF4-FFF2-40B4-BE49-F238E27FC236}">
                <a16:creationId xmlns:a16="http://schemas.microsoft.com/office/drawing/2014/main" id="{08F06F91-1AAF-425C-ABA2-8B3567C479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33600" y="4248657"/>
            <a:ext cx="4724400" cy="2362200"/>
          </a:xfrm>
          <a:prstGeom prst="rect">
            <a:avLst/>
          </a:prstGeom>
        </p:spPr>
      </p:pic>
    </p:spTree>
    <p:extLst>
      <p:ext uri="{BB962C8B-B14F-4D97-AF65-F5344CB8AC3E}">
        <p14:creationId xmlns:p14="http://schemas.microsoft.com/office/powerpoint/2010/main" val="207988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16F9-952E-449C-8CDF-E731F1A5F8A6}"/>
              </a:ext>
            </a:extLst>
          </p:cNvPr>
          <p:cNvSpPr>
            <a:spLocks noGrp="1"/>
          </p:cNvSpPr>
          <p:nvPr>
            <p:ph type="title"/>
          </p:nvPr>
        </p:nvSpPr>
        <p:spPr/>
        <p:txBody>
          <a:bodyPr/>
          <a:lstStyle/>
          <a:p>
            <a:r>
              <a:rPr lang="en-US" dirty="0"/>
              <a:t>Potential Uses of AR in K-12</a:t>
            </a:r>
            <a:endParaRPr lang="en-ZM" dirty="0"/>
          </a:p>
        </p:txBody>
      </p:sp>
      <p:pic>
        <p:nvPicPr>
          <p:cNvPr id="5" name="Picture 4" descr="A person posing for the camera&#10;&#10;Description automatically generated">
            <a:extLst>
              <a:ext uri="{FF2B5EF4-FFF2-40B4-BE49-F238E27FC236}">
                <a16:creationId xmlns:a16="http://schemas.microsoft.com/office/drawing/2014/main" id="{ADADF508-BC1F-495D-9EFF-184F50B7BA35}"/>
              </a:ext>
            </a:extLst>
          </p:cNvPr>
          <p:cNvPicPr>
            <a:picLocks noChangeAspect="1"/>
          </p:cNvPicPr>
          <p:nvPr/>
        </p:nvPicPr>
        <p:blipFill rotWithShape="1">
          <a:blip r:embed="rId2" cstate="screen">
            <a:clrChange>
              <a:clrFrom>
                <a:srgbClr val="CDCDCD"/>
              </a:clrFrom>
              <a:clrTo>
                <a:srgbClr val="CDCDCD">
                  <a:alpha val="0"/>
                </a:srgbClr>
              </a:clrTo>
            </a:clrChange>
            <a:extLst>
              <a:ext uri="{28A0092B-C50C-407E-A947-70E740481C1C}">
                <a14:useLocalDpi xmlns:a14="http://schemas.microsoft.com/office/drawing/2010/main"/>
              </a:ext>
            </a:extLst>
          </a:blip>
          <a:srcRect/>
          <a:stretch/>
        </p:blipFill>
        <p:spPr>
          <a:xfrm>
            <a:off x="685800" y="1644977"/>
            <a:ext cx="3165700" cy="2286001"/>
          </a:xfrm>
          <a:prstGeom prst="rect">
            <a:avLst/>
          </a:prstGeom>
        </p:spPr>
      </p:pic>
      <p:pic>
        <p:nvPicPr>
          <p:cNvPr id="7" name="Picture 6" descr="A picture containing person, holding, hand, cellphone&#10;&#10;Description automatically generated">
            <a:extLst>
              <a:ext uri="{FF2B5EF4-FFF2-40B4-BE49-F238E27FC236}">
                <a16:creationId xmlns:a16="http://schemas.microsoft.com/office/drawing/2014/main" id="{8ABA3395-A2D9-4134-A894-27481C712D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8512" y="1644977"/>
            <a:ext cx="3427288" cy="2286001"/>
          </a:xfrm>
          <a:prstGeom prst="rect">
            <a:avLst/>
          </a:prstGeom>
        </p:spPr>
      </p:pic>
      <p:pic>
        <p:nvPicPr>
          <p:cNvPr id="11" name="Picture 10" descr="A picture containing person, indoor, holding, man&#10;&#10;Description automatically generated">
            <a:extLst>
              <a:ext uri="{FF2B5EF4-FFF2-40B4-BE49-F238E27FC236}">
                <a16:creationId xmlns:a16="http://schemas.microsoft.com/office/drawing/2014/main" id="{5CB946EE-B05B-4C7B-85E7-4B703F6D44E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a:ext>
            </a:extLst>
          </a:blip>
          <a:stretch>
            <a:fillRect/>
          </a:stretch>
        </p:blipFill>
        <p:spPr>
          <a:xfrm>
            <a:off x="666159" y="4275792"/>
            <a:ext cx="3165699" cy="2152675"/>
          </a:xfrm>
          <a:prstGeom prst="rect">
            <a:avLst/>
          </a:prstGeom>
        </p:spPr>
      </p:pic>
      <p:pic>
        <p:nvPicPr>
          <p:cNvPr id="13" name="Picture 12" descr="A picture containing photo, sitting, red, cat&#10;&#10;Description automatically generated">
            <a:extLst>
              <a:ext uri="{FF2B5EF4-FFF2-40B4-BE49-F238E27FC236}">
                <a16:creationId xmlns:a16="http://schemas.microsoft.com/office/drawing/2014/main" id="{88791FE1-6FE6-4A0E-935F-7810AE9ED1E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93438" y="4289146"/>
            <a:ext cx="3412362" cy="2152676"/>
          </a:xfrm>
          <a:prstGeom prst="rect">
            <a:avLst/>
          </a:prstGeom>
        </p:spPr>
      </p:pic>
    </p:spTree>
    <p:extLst>
      <p:ext uri="{BB962C8B-B14F-4D97-AF65-F5344CB8AC3E}">
        <p14:creationId xmlns:p14="http://schemas.microsoft.com/office/powerpoint/2010/main" val="4025828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AR Benefit the Classroom?</a:t>
            </a:r>
          </a:p>
        </p:txBody>
      </p:sp>
      <p:sp>
        <p:nvSpPr>
          <p:cNvPr id="3" name="Content Placeholder 2"/>
          <p:cNvSpPr>
            <a:spLocks noGrp="1"/>
          </p:cNvSpPr>
          <p:nvPr>
            <p:ph idx="1"/>
          </p:nvPr>
        </p:nvSpPr>
        <p:spPr/>
        <p:txBody>
          <a:bodyPr>
            <a:normAutofit/>
          </a:bodyPr>
          <a:lstStyle/>
          <a:p>
            <a:r>
              <a:rPr lang="en-US" dirty="0"/>
              <a:t>According to one study (</a:t>
            </a:r>
            <a:r>
              <a:rPr lang="en-US" dirty="0" err="1"/>
              <a:t>Hsin</a:t>
            </a:r>
            <a:r>
              <a:rPr lang="en-US" dirty="0"/>
              <a:t>-Hun, Yang, Chen, &amp; </a:t>
            </a:r>
            <a:r>
              <a:rPr lang="en-US" dirty="0" err="1"/>
              <a:t>Wernhuar</a:t>
            </a:r>
            <a:r>
              <a:rPr lang="en-US" dirty="0"/>
              <a:t>, 2017), the real-world objects presented in augmented reality can:</a:t>
            </a:r>
          </a:p>
          <a:p>
            <a:pPr lvl="1"/>
            <a:r>
              <a:rPr lang="en-US" dirty="0"/>
              <a:t>Reduce the mental load of learners.</a:t>
            </a:r>
          </a:p>
          <a:p>
            <a:pPr lvl="1"/>
            <a:r>
              <a:rPr lang="en-US" dirty="0"/>
              <a:t>Increase the sense of immediacy due to the appearance of peers and other real-world objects.</a:t>
            </a:r>
          </a:p>
          <a:p>
            <a:pPr lvl="1"/>
            <a:r>
              <a:rPr lang="en-US" dirty="0"/>
              <a:t>Enhance learner motivation.</a:t>
            </a:r>
          </a:p>
        </p:txBody>
      </p:sp>
    </p:spTree>
    <p:extLst>
      <p:ext uri="{BB962C8B-B14F-4D97-AF65-F5344CB8AC3E}">
        <p14:creationId xmlns:p14="http://schemas.microsoft.com/office/powerpoint/2010/main" val="49066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AR Benefit the Classroom?</a:t>
            </a:r>
          </a:p>
        </p:txBody>
      </p:sp>
      <p:sp>
        <p:nvSpPr>
          <p:cNvPr id="3" name="Content Placeholder 2"/>
          <p:cNvSpPr>
            <a:spLocks noGrp="1"/>
          </p:cNvSpPr>
          <p:nvPr>
            <p:ph idx="1"/>
          </p:nvPr>
        </p:nvSpPr>
        <p:spPr/>
        <p:txBody>
          <a:bodyPr>
            <a:normAutofit/>
          </a:bodyPr>
          <a:lstStyle/>
          <a:p>
            <a:r>
              <a:rPr lang="en-US" dirty="0"/>
              <a:t>Several researchers have also suggested that AR holds much potential to positively impact the classroom</a:t>
            </a:r>
          </a:p>
          <a:p>
            <a:pPr lvl="1"/>
            <a:r>
              <a:rPr lang="en-US" dirty="0" err="1"/>
              <a:t>Klopfer</a:t>
            </a:r>
            <a:r>
              <a:rPr lang="en-US" dirty="0"/>
              <a:t> &amp; Sheldon, 2010</a:t>
            </a:r>
          </a:p>
          <a:p>
            <a:pPr lvl="1"/>
            <a:r>
              <a:rPr lang="en-US" dirty="0"/>
              <a:t>Santos, </a:t>
            </a:r>
            <a:r>
              <a:rPr lang="en-US" dirty="0" err="1"/>
              <a:t>Taketomi</a:t>
            </a:r>
            <a:r>
              <a:rPr lang="en-US" dirty="0"/>
              <a:t>, Yamamoto, Rodrigo, Sandor, &amp; Kato, 2016</a:t>
            </a:r>
          </a:p>
        </p:txBody>
      </p:sp>
    </p:spTree>
    <p:extLst>
      <p:ext uri="{BB962C8B-B14F-4D97-AF65-F5344CB8AC3E}">
        <p14:creationId xmlns:p14="http://schemas.microsoft.com/office/powerpoint/2010/main" val="201806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 Outside of the Classroom</a:t>
            </a:r>
          </a:p>
        </p:txBody>
      </p:sp>
      <p:sp>
        <p:nvSpPr>
          <p:cNvPr id="3" name="Content Placeholder 2"/>
          <p:cNvSpPr>
            <a:spLocks noGrp="1"/>
          </p:cNvSpPr>
          <p:nvPr>
            <p:ph idx="1"/>
          </p:nvPr>
        </p:nvSpPr>
        <p:spPr/>
        <p:txBody>
          <a:bodyPr/>
          <a:lstStyle/>
          <a:p>
            <a:r>
              <a:rPr lang="en-US" b="1" dirty="0"/>
              <a:t>Google Translate</a:t>
            </a:r>
            <a:r>
              <a:rPr lang="en-US" dirty="0"/>
              <a:t>: Going far beyond traditional translation apps, this app live replaces existing text with text translated into another language.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09800" y="3810000"/>
            <a:ext cx="5029200" cy="2825151"/>
          </a:xfrm>
          <a:prstGeom prst="rect">
            <a:avLst/>
          </a:prstGeom>
        </p:spPr>
      </p:pic>
    </p:spTree>
    <p:extLst>
      <p:ext uri="{BB962C8B-B14F-4D97-AF65-F5344CB8AC3E}">
        <p14:creationId xmlns:p14="http://schemas.microsoft.com/office/powerpoint/2010/main" val="1752503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AR Outside of the Classroom</a:t>
            </a:r>
          </a:p>
        </p:txBody>
      </p:sp>
      <p:sp>
        <p:nvSpPr>
          <p:cNvPr id="5" name="Content Placeholder 4"/>
          <p:cNvSpPr>
            <a:spLocks noGrp="1"/>
          </p:cNvSpPr>
          <p:nvPr>
            <p:ph idx="1"/>
          </p:nvPr>
        </p:nvSpPr>
        <p:spPr/>
        <p:txBody>
          <a:bodyPr/>
          <a:lstStyle/>
          <a:p>
            <a:r>
              <a:rPr lang="en-US" b="1" dirty="0"/>
              <a:t>HP Reveal</a:t>
            </a:r>
            <a:r>
              <a:rPr lang="en-US" dirty="0"/>
              <a:t>: Once called “</a:t>
            </a:r>
            <a:r>
              <a:rPr lang="en-US" dirty="0" err="1"/>
              <a:t>Aurasma</a:t>
            </a:r>
            <a:r>
              <a:rPr lang="en-US" dirty="0"/>
              <a:t>,” this tool brings to life everyday, ordinary objects by mapping AR content over the objects.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5858" y="3852494"/>
            <a:ext cx="1491592" cy="90821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151" y="3863181"/>
            <a:ext cx="2514600" cy="1195402"/>
          </a:xfrm>
          <a:prstGeom prst="rect">
            <a:avLst/>
          </a:prstGeom>
        </p:spPr>
      </p:pic>
      <p:pic>
        <p:nvPicPr>
          <p:cNvPr id="3" name="Picture 2" descr="A picture containing cup, coffee, tableware, sitting&#10;&#10;Description automatically generated">
            <a:extLst>
              <a:ext uri="{FF2B5EF4-FFF2-40B4-BE49-F238E27FC236}">
                <a16:creationId xmlns:a16="http://schemas.microsoft.com/office/drawing/2014/main" id="{AFFF0209-036E-44B1-B669-8B8BED0E382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1143" r="27143"/>
          <a:stretch/>
        </p:blipFill>
        <p:spPr>
          <a:xfrm>
            <a:off x="6911558" y="3247992"/>
            <a:ext cx="1775242" cy="2876550"/>
          </a:xfrm>
          <a:prstGeom prst="rect">
            <a:avLst/>
          </a:prstGeom>
        </p:spPr>
      </p:pic>
      <p:sp>
        <p:nvSpPr>
          <p:cNvPr id="8" name="Action Button: Video 7">
            <a:hlinkClick r:id="rId6" highlightClick="1"/>
            <a:extLst>
              <a:ext uri="{FF2B5EF4-FFF2-40B4-BE49-F238E27FC236}">
                <a16:creationId xmlns:a16="http://schemas.microsoft.com/office/drawing/2014/main" id="{16674C5D-DAEB-1452-51D4-046F4F49E835}"/>
              </a:ext>
            </a:extLst>
          </p:cNvPr>
          <p:cNvSpPr/>
          <p:nvPr/>
        </p:nvSpPr>
        <p:spPr>
          <a:xfrm>
            <a:off x="3299984" y="5366617"/>
            <a:ext cx="2819400" cy="985789"/>
          </a:xfrm>
          <a:prstGeom prst="actionButtonMovie">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4264858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3D08-E553-4CDB-B7BE-66390199FF84}"/>
              </a:ext>
            </a:extLst>
          </p:cNvPr>
          <p:cNvSpPr>
            <a:spLocks noGrp="1"/>
          </p:cNvSpPr>
          <p:nvPr>
            <p:ph type="title"/>
          </p:nvPr>
        </p:nvSpPr>
        <p:spPr/>
        <p:txBody>
          <a:bodyPr/>
          <a:lstStyle/>
          <a:p>
            <a:r>
              <a:rPr lang="en-US" dirty="0"/>
              <a:t>AR Outside of the Classroom</a:t>
            </a:r>
            <a:endParaRPr lang="en-ZM" dirty="0"/>
          </a:p>
        </p:txBody>
      </p:sp>
      <p:pic>
        <p:nvPicPr>
          <p:cNvPr id="5" name="Picture 4" descr="A hand holding a cellphone&#10;&#10;Description automatically generated">
            <a:extLst>
              <a:ext uri="{FF2B5EF4-FFF2-40B4-BE49-F238E27FC236}">
                <a16:creationId xmlns:a16="http://schemas.microsoft.com/office/drawing/2014/main" id="{61D889A2-1D81-476A-92D5-E88C4D6633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801" y="2057400"/>
            <a:ext cx="3483662" cy="2320734"/>
          </a:xfrm>
          <a:prstGeom prst="rect">
            <a:avLst/>
          </a:prstGeom>
        </p:spPr>
      </p:pic>
      <p:sp>
        <p:nvSpPr>
          <p:cNvPr id="6" name="TextBox 5">
            <a:extLst>
              <a:ext uri="{FF2B5EF4-FFF2-40B4-BE49-F238E27FC236}">
                <a16:creationId xmlns:a16="http://schemas.microsoft.com/office/drawing/2014/main" id="{6C1689C3-72FA-4464-B509-8DEF6D7650B0}"/>
              </a:ext>
            </a:extLst>
          </p:cNvPr>
          <p:cNvSpPr txBox="1"/>
          <p:nvPr/>
        </p:nvSpPr>
        <p:spPr>
          <a:xfrm>
            <a:off x="685801" y="4648200"/>
            <a:ext cx="4055583" cy="1569660"/>
          </a:xfrm>
          <a:prstGeom prst="rect">
            <a:avLst/>
          </a:prstGeom>
          <a:noFill/>
        </p:spPr>
        <p:txBody>
          <a:bodyPr wrap="square" rtlCol="0">
            <a:spAutoFit/>
          </a:bodyPr>
          <a:lstStyle/>
          <a:p>
            <a:r>
              <a:rPr lang="en-US" sz="2400" dirty="0"/>
              <a:t>Wayfair now allows consumers to shop for furniture by placing AR objects in their rooms.</a:t>
            </a:r>
            <a:endParaRPr lang="en-ZM" sz="2400" dirty="0"/>
          </a:p>
        </p:txBody>
      </p:sp>
      <p:pic>
        <p:nvPicPr>
          <p:cNvPr id="8" name="Picture 7" descr="A group of people crossing a street in front of a sign&#10;&#10;Description automatically generated">
            <a:extLst>
              <a:ext uri="{FF2B5EF4-FFF2-40B4-BE49-F238E27FC236}">
                <a16:creationId xmlns:a16="http://schemas.microsoft.com/office/drawing/2014/main" id="{E0209D0E-7F31-4831-B664-5E6C0457B4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9004" y="3989548"/>
            <a:ext cx="3567796" cy="2182652"/>
          </a:xfrm>
          <a:prstGeom prst="rect">
            <a:avLst/>
          </a:prstGeom>
        </p:spPr>
      </p:pic>
      <p:sp>
        <p:nvSpPr>
          <p:cNvPr id="9" name="TextBox 8">
            <a:extLst>
              <a:ext uri="{FF2B5EF4-FFF2-40B4-BE49-F238E27FC236}">
                <a16:creationId xmlns:a16="http://schemas.microsoft.com/office/drawing/2014/main" id="{6B96DC76-28AB-474D-8D5C-D915F0DECFD7}"/>
              </a:ext>
            </a:extLst>
          </p:cNvPr>
          <p:cNvSpPr txBox="1"/>
          <p:nvPr/>
        </p:nvSpPr>
        <p:spPr>
          <a:xfrm>
            <a:off x="5140673" y="2124344"/>
            <a:ext cx="3927127" cy="1200329"/>
          </a:xfrm>
          <a:prstGeom prst="rect">
            <a:avLst/>
          </a:prstGeom>
          <a:noFill/>
        </p:spPr>
        <p:txBody>
          <a:bodyPr wrap="square" rtlCol="0">
            <a:spAutoFit/>
          </a:bodyPr>
          <a:lstStyle/>
          <a:p>
            <a:r>
              <a:rPr lang="en-US" sz="2400" dirty="0"/>
              <a:t>Mapping software can provide helpful information about surroundings.</a:t>
            </a:r>
            <a:endParaRPr lang="en-ZM" sz="2400" dirty="0"/>
          </a:p>
        </p:txBody>
      </p:sp>
    </p:spTree>
    <p:extLst>
      <p:ext uri="{BB962C8B-B14F-4D97-AF65-F5344CB8AC3E}">
        <p14:creationId xmlns:p14="http://schemas.microsoft.com/office/powerpoint/2010/main" val="2240711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DC15-C6E9-472C-BB55-6C2E858C5FC8}"/>
              </a:ext>
            </a:extLst>
          </p:cNvPr>
          <p:cNvSpPr>
            <a:spLocks noGrp="1"/>
          </p:cNvSpPr>
          <p:nvPr>
            <p:ph type="ctrTitle"/>
          </p:nvPr>
        </p:nvSpPr>
        <p:spPr/>
        <p:txBody>
          <a:bodyPr/>
          <a:lstStyle/>
          <a:p>
            <a:r>
              <a:rPr lang="en-US" dirty="0"/>
              <a:t>AR Demonstration</a:t>
            </a:r>
            <a:endParaRPr lang="en-ZM" dirty="0"/>
          </a:p>
        </p:txBody>
      </p:sp>
      <p:sp>
        <p:nvSpPr>
          <p:cNvPr id="3" name="Subtitle 2">
            <a:extLst>
              <a:ext uri="{FF2B5EF4-FFF2-40B4-BE49-F238E27FC236}">
                <a16:creationId xmlns:a16="http://schemas.microsoft.com/office/drawing/2014/main" id="{93DB3D80-6D61-40EF-95EE-5BE23CE32D35}"/>
              </a:ext>
            </a:extLst>
          </p:cNvPr>
          <p:cNvSpPr>
            <a:spLocks noGrp="1"/>
          </p:cNvSpPr>
          <p:nvPr>
            <p:ph type="subTitle" idx="1"/>
          </p:nvPr>
        </p:nvSpPr>
        <p:spPr/>
        <p:txBody>
          <a:bodyPr/>
          <a:lstStyle/>
          <a:p>
            <a:endParaRPr lang="en-ZM"/>
          </a:p>
        </p:txBody>
      </p:sp>
    </p:spTree>
    <p:extLst>
      <p:ext uri="{BB962C8B-B14F-4D97-AF65-F5344CB8AC3E}">
        <p14:creationId xmlns:p14="http://schemas.microsoft.com/office/powerpoint/2010/main" val="3477640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Zookazam</a:t>
            </a:r>
            <a:endParaRPr lang="en-US" dirty="0"/>
          </a:p>
        </p:txBody>
      </p:sp>
      <p:sp>
        <p:nvSpPr>
          <p:cNvPr id="3" name="Content Placeholder 2"/>
          <p:cNvSpPr>
            <a:spLocks noGrp="1"/>
          </p:cNvSpPr>
          <p:nvPr>
            <p:ph idx="1"/>
          </p:nvPr>
        </p:nvSpPr>
        <p:spPr/>
        <p:txBody>
          <a:bodyPr/>
          <a:lstStyle/>
          <a:p>
            <a:r>
              <a:rPr lang="en-US" b="1" dirty="0" err="1"/>
              <a:t>Zookazam</a:t>
            </a:r>
            <a:r>
              <a:rPr lang="en-US" dirty="0"/>
              <a:t>: This app allows younger learners to explore over 50 animals in AR. Cost: $0.99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3224171"/>
            <a:ext cx="5438775" cy="3056676"/>
          </a:xfrm>
          <a:prstGeom prst="rect">
            <a:avLst/>
          </a:prstGeom>
        </p:spPr>
      </p:pic>
    </p:spTree>
    <p:extLst>
      <p:ext uri="{BB962C8B-B14F-4D97-AF65-F5344CB8AC3E}">
        <p14:creationId xmlns:p14="http://schemas.microsoft.com/office/powerpoint/2010/main" val="300826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Hologo</a:t>
            </a:r>
            <a:endParaRPr lang="en-US" dirty="0"/>
          </a:p>
        </p:txBody>
      </p:sp>
      <p:sp>
        <p:nvSpPr>
          <p:cNvPr id="3" name="Content Placeholder 2"/>
          <p:cNvSpPr>
            <a:spLocks noGrp="1"/>
          </p:cNvSpPr>
          <p:nvPr>
            <p:ph idx="1"/>
          </p:nvPr>
        </p:nvSpPr>
        <p:spPr>
          <a:xfrm>
            <a:off x="457200" y="1600200"/>
            <a:ext cx="4953000" cy="4525963"/>
          </a:xfrm>
        </p:spPr>
        <p:txBody>
          <a:bodyPr/>
          <a:lstStyle/>
          <a:p>
            <a:r>
              <a:rPr lang="en-US" b="1" dirty="0" err="1"/>
              <a:t>Hologo</a:t>
            </a:r>
            <a:r>
              <a:rPr lang="en-US" dirty="0"/>
              <a:t>: With </a:t>
            </a:r>
            <a:r>
              <a:rPr lang="en-US" dirty="0" err="1"/>
              <a:t>Hologo</a:t>
            </a:r>
            <a:r>
              <a:rPr lang="en-US" dirty="0"/>
              <a:t> journeys, walk through a portal into a new land, such as into Rome to view the </a:t>
            </a:r>
            <a:r>
              <a:rPr lang="en-US" dirty="0" err="1"/>
              <a:t>Colloseum</a:t>
            </a:r>
            <a:r>
              <a:rPr lang="en-US" dirty="0"/>
              <a:t> or underwater.</a:t>
            </a:r>
          </a:p>
        </p:txBody>
      </p:sp>
      <p:pic>
        <p:nvPicPr>
          <p:cNvPr id="5" name="Picture 4" descr="A screenshot of a cell phone&#10;&#10;Description automatically generated">
            <a:extLst>
              <a:ext uri="{FF2B5EF4-FFF2-40B4-BE49-F238E27FC236}">
                <a16:creationId xmlns:a16="http://schemas.microsoft.com/office/drawing/2014/main" id="{EDBA4833-503D-48CA-BBEA-4C13C700BEE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5486400" y="1241001"/>
            <a:ext cx="3276600" cy="5342362"/>
          </a:xfrm>
          <a:prstGeom prst="rect">
            <a:avLst/>
          </a:prstGeom>
        </p:spPr>
      </p:pic>
    </p:spTree>
    <p:extLst>
      <p:ext uri="{BB962C8B-B14F-4D97-AF65-F5344CB8AC3E}">
        <p14:creationId xmlns:p14="http://schemas.microsoft.com/office/powerpoint/2010/main" val="607186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Apollo’s Moon Shot AR</a:t>
            </a:r>
          </a:p>
        </p:txBody>
      </p:sp>
      <p:sp>
        <p:nvSpPr>
          <p:cNvPr id="3" name="Content Placeholder 2"/>
          <p:cNvSpPr>
            <a:spLocks noGrp="1"/>
          </p:cNvSpPr>
          <p:nvPr>
            <p:ph idx="1"/>
          </p:nvPr>
        </p:nvSpPr>
        <p:spPr>
          <a:xfrm>
            <a:off x="457200" y="1600200"/>
            <a:ext cx="5943600" cy="4525963"/>
          </a:xfrm>
        </p:spPr>
        <p:txBody>
          <a:bodyPr/>
          <a:lstStyle/>
          <a:p>
            <a:r>
              <a:rPr lang="en-US" dirty="0"/>
              <a:t>Place yourself in the middle of the moon mission, launch a Saturn V rocket, sit inside the Lunar Command Module of Apollo 11, and step through a portal to explore the lunar landscape </a:t>
            </a:r>
          </a:p>
        </p:txBody>
      </p:sp>
      <p:pic>
        <p:nvPicPr>
          <p:cNvPr id="6" name="Picture 5">
            <a:extLst>
              <a:ext uri="{FF2B5EF4-FFF2-40B4-BE49-F238E27FC236}">
                <a16:creationId xmlns:a16="http://schemas.microsoft.com/office/drawing/2014/main" id="{592A017D-293F-4BCF-96A1-9DE01B5B9089}"/>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914561" y="2464681"/>
            <a:ext cx="2020478" cy="1928638"/>
          </a:xfrm>
          <a:prstGeom prst="rect">
            <a:avLst/>
          </a:prstGeom>
        </p:spPr>
      </p:pic>
      <p:pic>
        <p:nvPicPr>
          <p:cNvPr id="8" name="Picture 7">
            <a:extLst>
              <a:ext uri="{FF2B5EF4-FFF2-40B4-BE49-F238E27FC236}">
                <a16:creationId xmlns:a16="http://schemas.microsoft.com/office/drawing/2014/main" id="{E8C73983-2415-4457-8A44-0F9B4BAAF404}"/>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52600" y="5440362"/>
            <a:ext cx="6172200" cy="1143000"/>
          </a:xfrm>
          <a:prstGeom prst="rect">
            <a:avLst/>
          </a:prstGeom>
        </p:spPr>
      </p:pic>
    </p:spTree>
    <p:extLst>
      <p:ext uri="{BB962C8B-B14F-4D97-AF65-F5344CB8AC3E}">
        <p14:creationId xmlns:p14="http://schemas.microsoft.com/office/powerpoint/2010/main" val="2993274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38C3-B781-43EC-97EB-DC556F201488}"/>
              </a:ext>
            </a:extLst>
          </p:cNvPr>
          <p:cNvSpPr>
            <a:spLocks noGrp="1"/>
          </p:cNvSpPr>
          <p:nvPr>
            <p:ph type="title"/>
          </p:nvPr>
        </p:nvSpPr>
        <p:spPr/>
        <p:txBody>
          <a:bodyPr/>
          <a:lstStyle/>
          <a:p>
            <a:r>
              <a:rPr lang="en-US" dirty="0">
                <a:solidFill>
                  <a:srgbClr val="FF0000"/>
                </a:solidFill>
              </a:rPr>
              <a:t>Centers</a:t>
            </a:r>
            <a:endParaRPr lang="en-ZM" dirty="0">
              <a:solidFill>
                <a:srgbClr val="FF0000"/>
              </a:solidFill>
            </a:endParaRPr>
          </a:p>
        </p:txBody>
      </p:sp>
      <p:sp>
        <p:nvSpPr>
          <p:cNvPr id="3" name="Content Placeholder 2">
            <a:extLst>
              <a:ext uri="{FF2B5EF4-FFF2-40B4-BE49-F238E27FC236}">
                <a16:creationId xmlns:a16="http://schemas.microsoft.com/office/drawing/2014/main" id="{1CA6A3C9-03DC-42FC-B7DA-BFD2361A9C34}"/>
              </a:ext>
            </a:extLst>
          </p:cNvPr>
          <p:cNvSpPr>
            <a:spLocks noGrp="1"/>
          </p:cNvSpPr>
          <p:nvPr>
            <p:ph idx="1"/>
          </p:nvPr>
        </p:nvSpPr>
        <p:spPr>
          <a:xfrm>
            <a:off x="457200" y="1295400"/>
            <a:ext cx="8229600" cy="4525963"/>
          </a:xfrm>
        </p:spPr>
        <p:txBody>
          <a:bodyPr/>
          <a:lstStyle/>
          <a:p>
            <a:r>
              <a:rPr lang="en-US" sz="4000" dirty="0"/>
              <a:t>In groups, we will visit 3 centers:</a:t>
            </a:r>
          </a:p>
          <a:p>
            <a:pPr lvl="1"/>
            <a:r>
              <a:rPr lang="en-US" sz="3600" dirty="0"/>
              <a:t>AR apps for younger children.</a:t>
            </a:r>
          </a:p>
          <a:p>
            <a:pPr lvl="1"/>
            <a:r>
              <a:rPr lang="en-US" sz="3600" dirty="0"/>
              <a:t>Merge Cube apps.</a:t>
            </a:r>
          </a:p>
          <a:p>
            <a:pPr lvl="1"/>
            <a:r>
              <a:rPr lang="en-US" sz="3600" dirty="0"/>
              <a:t>AR apps for older children.</a:t>
            </a:r>
          </a:p>
        </p:txBody>
      </p:sp>
    </p:spTree>
    <p:extLst>
      <p:ext uri="{BB962C8B-B14F-4D97-AF65-F5344CB8AC3E}">
        <p14:creationId xmlns:p14="http://schemas.microsoft.com/office/powerpoint/2010/main" val="302187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AR for Younger Children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86643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Quiver AR</a:t>
            </a:r>
          </a:p>
        </p:txBody>
      </p:sp>
      <p:sp>
        <p:nvSpPr>
          <p:cNvPr id="3" name="Content Placeholder 2"/>
          <p:cNvSpPr>
            <a:spLocks noGrp="1"/>
          </p:cNvSpPr>
          <p:nvPr>
            <p:ph idx="1"/>
          </p:nvPr>
        </p:nvSpPr>
        <p:spPr/>
        <p:txBody>
          <a:bodyPr/>
          <a:lstStyle/>
          <a:p>
            <a:r>
              <a:rPr lang="en-US" b="1" dirty="0"/>
              <a:t>Quiver AR</a:t>
            </a:r>
            <a:r>
              <a:rPr lang="en-US" dirty="0"/>
              <a:t>: This app prompts early childhood learners to color provided coloring sheets, and then bring them to life as AR objects.</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05100" y="3962400"/>
            <a:ext cx="3733800" cy="2607222"/>
          </a:xfrm>
          <a:prstGeom prst="rect">
            <a:avLst/>
          </a:prstGeom>
        </p:spPr>
      </p:pic>
    </p:spTree>
    <p:extLst>
      <p:ext uri="{BB962C8B-B14F-4D97-AF65-F5344CB8AC3E}">
        <p14:creationId xmlns:p14="http://schemas.microsoft.com/office/powerpoint/2010/main" val="3467451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CA8E-45B5-C043-A148-3E7B604E717A}"/>
              </a:ext>
            </a:extLst>
          </p:cNvPr>
          <p:cNvSpPr>
            <a:spLocks noGrp="1"/>
          </p:cNvSpPr>
          <p:nvPr>
            <p:ph type="title"/>
          </p:nvPr>
        </p:nvSpPr>
        <p:spPr/>
        <p:txBody>
          <a:bodyPr/>
          <a:lstStyle/>
          <a:p>
            <a:r>
              <a:rPr lang="en-US" dirty="0" err="1"/>
              <a:t>GeoGebra</a:t>
            </a:r>
            <a:r>
              <a:rPr lang="en-US" dirty="0"/>
              <a:t> VR</a:t>
            </a:r>
          </a:p>
        </p:txBody>
      </p:sp>
      <p:sp>
        <p:nvSpPr>
          <p:cNvPr id="3" name="Content Placeholder 2">
            <a:extLst>
              <a:ext uri="{FF2B5EF4-FFF2-40B4-BE49-F238E27FC236}">
                <a16:creationId xmlns:a16="http://schemas.microsoft.com/office/drawing/2014/main" id="{58A1A0C9-4604-8D47-996D-F06E3DC5596D}"/>
              </a:ext>
            </a:extLst>
          </p:cNvPr>
          <p:cNvSpPr>
            <a:spLocks noGrp="1"/>
          </p:cNvSpPr>
          <p:nvPr>
            <p:ph idx="1"/>
          </p:nvPr>
        </p:nvSpPr>
        <p:spPr/>
        <p:txBody>
          <a:bodyPr/>
          <a:lstStyle/>
          <a:p>
            <a:r>
              <a:rPr lang="en-US" b="1" dirty="0"/>
              <a:t>GeoGebra AR</a:t>
            </a:r>
            <a:r>
              <a:rPr lang="en-US" dirty="0"/>
              <a:t>: Provides shape activities for younger children. Also, older students can type in an equation and the tool displays a real-world display of a mathematical equation.</a:t>
            </a:r>
          </a:p>
        </p:txBody>
      </p:sp>
      <p:pic>
        <p:nvPicPr>
          <p:cNvPr id="5" name="Picture 4">
            <a:extLst>
              <a:ext uri="{FF2B5EF4-FFF2-40B4-BE49-F238E27FC236}">
                <a16:creationId xmlns:a16="http://schemas.microsoft.com/office/drawing/2014/main" id="{3830958D-9B3D-4690-B13C-0535C6C0A66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71800" y="3886200"/>
            <a:ext cx="3048000" cy="3048000"/>
          </a:xfrm>
          <a:prstGeom prst="rect">
            <a:avLst/>
          </a:prstGeom>
        </p:spPr>
      </p:pic>
    </p:spTree>
    <p:extLst>
      <p:ext uri="{BB962C8B-B14F-4D97-AF65-F5344CB8AC3E}">
        <p14:creationId xmlns:p14="http://schemas.microsoft.com/office/powerpoint/2010/main" val="785622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 Flashcards</a:t>
            </a:r>
          </a:p>
        </p:txBody>
      </p:sp>
      <p:sp>
        <p:nvSpPr>
          <p:cNvPr id="3" name="Content Placeholder 2"/>
          <p:cNvSpPr>
            <a:spLocks noGrp="1"/>
          </p:cNvSpPr>
          <p:nvPr>
            <p:ph idx="1"/>
          </p:nvPr>
        </p:nvSpPr>
        <p:spPr/>
        <p:txBody>
          <a:bodyPr/>
          <a:lstStyle/>
          <a:p>
            <a:r>
              <a:rPr lang="en-US" sz="2800" b="1" dirty="0"/>
              <a:t>AR Flashcards</a:t>
            </a:r>
            <a:r>
              <a:rPr lang="en-US" sz="2800" dirty="0"/>
              <a:t>: This app allows young students to explore a number of different areas of content: shapes, colors, alphabet, animals, space, President Lincoln.</a:t>
            </a:r>
          </a:p>
        </p:txBody>
      </p:sp>
      <p:sp>
        <p:nvSpPr>
          <p:cNvPr id="4" name="Action Button: Custom 3">
            <a:hlinkClick r:id="rId2" highlightClick="1"/>
          </p:cNvPr>
          <p:cNvSpPr/>
          <p:nvPr/>
        </p:nvSpPr>
        <p:spPr>
          <a:xfrm>
            <a:off x="5410200" y="5745163"/>
            <a:ext cx="3124200" cy="7620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AR Flashcards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657600"/>
            <a:ext cx="3830582" cy="287655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33967" y="3097213"/>
            <a:ext cx="2476666" cy="2647950"/>
          </a:xfrm>
          <a:prstGeom prst="rect">
            <a:avLst/>
          </a:prstGeom>
        </p:spPr>
      </p:pic>
    </p:spTree>
    <p:extLst>
      <p:ext uri="{BB962C8B-B14F-4D97-AF65-F5344CB8AC3E}">
        <p14:creationId xmlns:p14="http://schemas.microsoft.com/office/powerpoint/2010/main" val="965648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Merge Cube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1456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Merge Cube</a:t>
            </a:r>
          </a:p>
        </p:txBody>
      </p:sp>
      <p:sp>
        <p:nvSpPr>
          <p:cNvPr id="3" name="Content Placeholder 2"/>
          <p:cNvSpPr>
            <a:spLocks noGrp="1"/>
          </p:cNvSpPr>
          <p:nvPr>
            <p:ph idx="1"/>
          </p:nvPr>
        </p:nvSpPr>
        <p:spPr>
          <a:xfrm>
            <a:off x="457200" y="1371600"/>
            <a:ext cx="5638800" cy="4525963"/>
          </a:xfrm>
        </p:spPr>
        <p:txBody>
          <a:bodyPr/>
          <a:lstStyle/>
          <a:p>
            <a:r>
              <a:rPr lang="en-US" dirty="0"/>
              <a:t>Merge Cube: Using various apps, a student can digitally map an artifact onto a Merge Cube marker, effectively turning the cube into the artifact, allowing it to be manipulated and studied directly.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5001221"/>
            <a:ext cx="1769147" cy="17926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7290" y="1752600"/>
            <a:ext cx="2229510" cy="3962400"/>
          </a:xfrm>
          <a:prstGeom prst="rect">
            <a:avLst/>
          </a:prstGeom>
        </p:spPr>
      </p:pic>
    </p:spTree>
    <p:extLst>
      <p:ext uri="{BB962C8B-B14F-4D97-AF65-F5344CB8AC3E}">
        <p14:creationId xmlns:p14="http://schemas.microsoft.com/office/powerpoint/2010/main" val="3879617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Anatomy </a:t>
            </a:r>
            <a:r>
              <a:rPr lang="en-US" dirty="0" err="1"/>
              <a:t>AR</a:t>
            </a:r>
            <a:r>
              <a:rPr lang="en-US" dirty="0"/>
              <a:t>+</a:t>
            </a:r>
          </a:p>
        </p:txBody>
      </p:sp>
      <p:sp>
        <p:nvSpPr>
          <p:cNvPr id="3" name="Content Placeholder 2"/>
          <p:cNvSpPr>
            <a:spLocks noGrp="1"/>
          </p:cNvSpPr>
          <p:nvPr>
            <p:ph idx="1"/>
          </p:nvPr>
        </p:nvSpPr>
        <p:spPr/>
        <p:txBody>
          <a:bodyPr/>
          <a:lstStyle/>
          <a:p>
            <a:r>
              <a:rPr lang="en-US" b="1" dirty="0"/>
              <a:t>Anatomy </a:t>
            </a:r>
            <a:r>
              <a:rPr lang="en-US" b="1" dirty="0" err="1"/>
              <a:t>AR</a:t>
            </a:r>
            <a:r>
              <a:rPr lang="en-US" b="1" dirty="0"/>
              <a:t>+</a:t>
            </a:r>
            <a:r>
              <a:rPr lang="en-US" dirty="0"/>
              <a:t>: This app digitally maps various organs and systems of the human body onto the Merge Cube. Cost: $0.99</a:t>
            </a:r>
          </a:p>
        </p:txBody>
      </p:sp>
      <p:pic>
        <p:nvPicPr>
          <p:cNvPr id="5" name="Picture 4" descr="A picture containing arthropod, invertebrate&#10;&#10;Description automatically generated">
            <a:extLst>
              <a:ext uri="{FF2B5EF4-FFF2-40B4-BE49-F238E27FC236}">
                <a16:creationId xmlns:a16="http://schemas.microsoft.com/office/drawing/2014/main" id="{DFEC5C18-9CEF-4946-9AC1-6D977E55E4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743200" y="3484955"/>
            <a:ext cx="3449629" cy="3060700"/>
          </a:xfrm>
          <a:prstGeom prst="rect">
            <a:avLst/>
          </a:prstGeom>
        </p:spPr>
      </p:pic>
    </p:spTree>
    <p:extLst>
      <p:ext uri="{BB962C8B-B14F-4D97-AF65-F5344CB8AC3E}">
        <p14:creationId xmlns:p14="http://schemas.microsoft.com/office/powerpoint/2010/main" val="1634487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Museum Viewer</a:t>
            </a:r>
          </a:p>
        </p:txBody>
      </p:sp>
      <p:sp>
        <p:nvSpPr>
          <p:cNvPr id="3" name="Content Placeholder 2"/>
          <p:cNvSpPr>
            <a:spLocks noGrp="1"/>
          </p:cNvSpPr>
          <p:nvPr>
            <p:ph idx="1"/>
          </p:nvPr>
        </p:nvSpPr>
        <p:spPr/>
        <p:txBody>
          <a:bodyPr/>
          <a:lstStyle/>
          <a:p>
            <a:r>
              <a:rPr lang="en-US" b="1" dirty="0"/>
              <a:t>Museum Viewer</a:t>
            </a:r>
            <a:r>
              <a:rPr lang="en-US" dirty="0"/>
              <a:t>: This app digitally maps 20 different museum artifacts onto the Merge Cube so students can explore and learn more about the items.</a:t>
            </a:r>
          </a:p>
        </p:txBody>
      </p:sp>
      <p:pic>
        <p:nvPicPr>
          <p:cNvPr id="5" name="Picture 4" descr="A close up of a piece of paper&#10;&#10;Description automatically generated">
            <a:extLst>
              <a:ext uri="{FF2B5EF4-FFF2-40B4-BE49-F238E27FC236}">
                <a16:creationId xmlns:a16="http://schemas.microsoft.com/office/drawing/2014/main" id="{929DE4B0-450C-4E2F-A2D0-67B4B201E2D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48000" y="3796956"/>
            <a:ext cx="3170108" cy="2819400"/>
          </a:xfrm>
          <a:prstGeom prst="rect">
            <a:avLst/>
          </a:prstGeom>
        </p:spPr>
      </p:pic>
    </p:spTree>
    <p:extLst>
      <p:ext uri="{BB962C8B-B14F-4D97-AF65-F5344CB8AC3E}">
        <p14:creationId xmlns:p14="http://schemas.microsoft.com/office/powerpoint/2010/main" val="1001836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Galactic Explorer</a:t>
            </a:r>
          </a:p>
        </p:txBody>
      </p:sp>
      <p:sp>
        <p:nvSpPr>
          <p:cNvPr id="3" name="Content Placeholder 2"/>
          <p:cNvSpPr>
            <a:spLocks noGrp="1"/>
          </p:cNvSpPr>
          <p:nvPr>
            <p:ph idx="1"/>
          </p:nvPr>
        </p:nvSpPr>
        <p:spPr/>
        <p:txBody>
          <a:bodyPr/>
          <a:lstStyle/>
          <a:p>
            <a:r>
              <a:rPr lang="en-US" b="1" dirty="0"/>
              <a:t>Galactic Explorer</a:t>
            </a:r>
            <a:r>
              <a:rPr lang="en-US" dirty="0"/>
              <a:t>: This app digitally maps our solar system onto the Merge Cube so students can explore and manipulate.</a:t>
            </a:r>
          </a:p>
        </p:txBody>
      </p:sp>
      <p:pic>
        <p:nvPicPr>
          <p:cNvPr id="5" name="Picture 4" descr="A picture containing ground, building, outdoor, person&#10;&#10;Description automatically generated">
            <a:extLst>
              <a:ext uri="{FF2B5EF4-FFF2-40B4-BE49-F238E27FC236}">
                <a16:creationId xmlns:a16="http://schemas.microsoft.com/office/drawing/2014/main" id="{754CEF30-247C-4582-950D-4EE98E1284A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33600" y="3657600"/>
            <a:ext cx="4724400" cy="2764277"/>
          </a:xfrm>
          <a:prstGeom prst="rect">
            <a:avLst/>
          </a:prstGeom>
        </p:spPr>
      </p:pic>
    </p:spTree>
    <p:extLst>
      <p:ext uri="{BB962C8B-B14F-4D97-AF65-F5344CB8AC3E}">
        <p14:creationId xmlns:p14="http://schemas.microsoft.com/office/powerpoint/2010/main" val="1119510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2CC9-775B-1842-A060-4AD7E5F32DFF}"/>
              </a:ext>
            </a:extLst>
          </p:cNvPr>
          <p:cNvSpPr>
            <a:spLocks noGrp="1"/>
          </p:cNvSpPr>
          <p:nvPr>
            <p:ph type="ctrTitle"/>
          </p:nvPr>
        </p:nvSpPr>
        <p:spPr/>
        <p:txBody>
          <a:bodyPr/>
          <a:lstStyle/>
          <a:p>
            <a:r>
              <a:rPr lang="en-US" dirty="0" err="1"/>
              <a:t>AR</a:t>
            </a:r>
            <a:r>
              <a:rPr lang="en-US" dirty="0"/>
              <a:t> for Older Students</a:t>
            </a:r>
          </a:p>
        </p:txBody>
      </p:sp>
      <p:sp>
        <p:nvSpPr>
          <p:cNvPr id="3" name="Content Placeholder 2">
            <a:extLst>
              <a:ext uri="{FF2B5EF4-FFF2-40B4-BE49-F238E27FC236}">
                <a16:creationId xmlns:a16="http://schemas.microsoft.com/office/drawing/2014/main" id="{C5AE9EB8-3FAC-064E-AB40-C2248162E05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8135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7E02-E299-DC5B-5DCD-DB31C0AD1BE4}"/>
              </a:ext>
            </a:extLst>
          </p:cNvPr>
          <p:cNvSpPr>
            <a:spLocks noGrp="1"/>
          </p:cNvSpPr>
          <p:nvPr>
            <p:ph type="title"/>
          </p:nvPr>
        </p:nvSpPr>
        <p:spPr/>
        <p:txBody>
          <a:bodyPr/>
          <a:lstStyle/>
          <a:p>
            <a:r>
              <a:rPr lang="en-US" dirty="0"/>
              <a:t>Google Expeditions</a:t>
            </a:r>
            <a:endParaRPr lang="LID4096" dirty="0"/>
          </a:p>
        </p:txBody>
      </p:sp>
      <p:sp>
        <p:nvSpPr>
          <p:cNvPr id="3" name="Content Placeholder 2">
            <a:extLst>
              <a:ext uri="{FF2B5EF4-FFF2-40B4-BE49-F238E27FC236}">
                <a16:creationId xmlns:a16="http://schemas.microsoft.com/office/drawing/2014/main" id="{566BB53A-FE60-B673-0E99-640D0E7BFC01}"/>
              </a:ext>
            </a:extLst>
          </p:cNvPr>
          <p:cNvSpPr>
            <a:spLocks noGrp="1"/>
          </p:cNvSpPr>
          <p:nvPr>
            <p:ph idx="1"/>
          </p:nvPr>
        </p:nvSpPr>
        <p:spPr/>
        <p:txBody>
          <a:bodyPr/>
          <a:lstStyle/>
          <a:p>
            <a:r>
              <a:rPr lang="en-US" dirty="0"/>
              <a:t>Google Expeditions was a great augmented reality teaching tool that has recently been discontinued. It allows teachers to produce AR full-size objects and explore them.</a:t>
            </a:r>
            <a:endParaRPr lang="LID4096" dirty="0"/>
          </a:p>
        </p:txBody>
      </p:sp>
      <p:sp>
        <p:nvSpPr>
          <p:cNvPr id="4" name="Action Button: Video 3">
            <a:hlinkClick r:id="rId2" highlightClick="1"/>
            <a:extLst>
              <a:ext uri="{FF2B5EF4-FFF2-40B4-BE49-F238E27FC236}">
                <a16:creationId xmlns:a16="http://schemas.microsoft.com/office/drawing/2014/main" id="{919DFE11-6CF5-3931-989E-46509AC03978}"/>
              </a:ext>
            </a:extLst>
          </p:cNvPr>
          <p:cNvSpPr/>
          <p:nvPr/>
        </p:nvSpPr>
        <p:spPr>
          <a:xfrm>
            <a:off x="2514600" y="4800600"/>
            <a:ext cx="4343400" cy="1143000"/>
          </a:xfrm>
          <a:prstGeom prst="actionButtonMovie">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584710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Civilisations</a:t>
            </a:r>
            <a:r>
              <a:rPr lang="en-US" dirty="0"/>
              <a:t> AR</a:t>
            </a:r>
          </a:p>
        </p:txBody>
      </p:sp>
      <p:sp>
        <p:nvSpPr>
          <p:cNvPr id="3" name="Content Placeholder 2"/>
          <p:cNvSpPr>
            <a:spLocks noGrp="1"/>
          </p:cNvSpPr>
          <p:nvPr>
            <p:ph idx="1"/>
          </p:nvPr>
        </p:nvSpPr>
        <p:spPr/>
        <p:txBody>
          <a:bodyPr/>
          <a:lstStyle/>
          <a:p>
            <a:r>
              <a:rPr lang="en-US" b="1" dirty="0" err="1"/>
              <a:t>Civilisations</a:t>
            </a:r>
            <a:r>
              <a:rPr lang="en-US" b="1" dirty="0"/>
              <a:t> AR</a:t>
            </a:r>
            <a:r>
              <a:rPr lang="en-US" dirty="0"/>
              <a:t>: Based on the popular BBC TV show, this app allows users to explore various artifacts, place them in the current view, manipulate, and explore them.</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514600" y="3845168"/>
            <a:ext cx="3810000" cy="2784231"/>
          </a:xfrm>
          <a:prstGeom prst="rect">
            <a:avLst/>
          </a:prstGeom>
        </p:spPr>
      </p:pic>
    </p:spTree>
    <p:extLst>
      <p:ext uri="{BB962C8B-B14F-4D97-AF65-F5344CB8AC3E}">
        <p14:creationId xmlns:p14="http://schemas.microsoft.com/office/powerpoint/2010/main" val="461499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CA8E-45B5-C043-A148-3E7B604E717A}"/>
              </a:ext>
            </a:extLst>
          </p:cNvPr>
          <p:cNvSpPr>
            <a:spLocks noGrp="1"/>
          </p:cNvSpPr>
          <p:nvPr>
            <p:ph type="title"/>
          </p:nvPr>
        </p:nvSpPr>
        <p:spPr/>
        <p:txBody>
          <a:bodyPr/>
          <a:lstStyle/>
          <a:p>
            <a:r>
              <a:rPr lang="en-US" dirty="0"/>
              <a:t>Human Eye Augmented Reality</a:t>
            </a:r>
          </a:p>
        </p:txBody>
      </p:sp>
      <p:sp>
        <p:nvSpPr>
          <p:cNvPr id="3" name="Content Placeholder 2">
            <a:extLst>
              <a:ext uri="{FF2B5EF4-FFF2-40B4-BE49-F238E27FC236}">
                <a16:creationId xmlns:a16="http://schemas.microsoft.com/office/drawing/2014/main" id="{58A1A0C9-4604-8D47-996D-F06E3DC5596D}"/>
              </a:ext>
            </a:extLst>
          </p:cNvPr>
          <p:cNvSpPr>
            <a:spLocks noGrp="1"/>
          </p:cNvSpPr>
          <p:nvPr>
            <p:ph idx="1"/>
          </p:nvPr>
        </p:nvSpPr>
        <p:spPr>
          <a:xfrm>
            <a:off x="457200" y="1417637"/>
            <a:ext cx="8229600" cy="4525963"/>
          </a:xfrm>
        </p:spPr>
        <p:txBody>
          <a:bodyPr/>
          <a:lstStyle/>
          <a:p>
            <a:r>
              <a:rPr lang="en-US" b="1" dirty="0"/>
              <a:t>Human Eye Augmented Reality</a:t>
            </a:r>
            <a:r>
              <a:rPr lang="en-US" dirty="0"/>
              <a:t>: Print out the marker (color diagram of eye), point the device at the marker, and explore the eye in 3-D. Peel away layers to explore more in depth.</a:t>
            </a:r>
          </a:p>
        </p:txBody>
      </p:sp>
      <p:pic>
        <p:nvPicPr>
          <p:cNvPr id="6" name="Picture 5">
            <a:extLst>
              <a:ext uri="{FF2B5EF4-FFF2-40B4-BE49-F238E27FC236}">
                <a16:creationId xmlns:a16="http://schemas.microsoft.com/office/drawing/2014/main" id="{849A673D-C304-406E-8A10-5C51EF0553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519" r="15833"/>
          <a:stretch/>
        </p:blipFill>
        <p:spPr>
          <a:xfrm>
            <a:off x="2476500" y="3990881"/>
            <a:ext cx="4191000" cy="2562319"/>
          </a:xfrm>
          <a:prstGeom prst="rect">
            <a:avLst/>
          </a:prstGeom>
        </p:spPr>
      </p:pic>
    </p:spTree>
    <p:extLst>
      <p:ext uri="{BB962C8B-B14F-4D97-AF65-F5344CB8AC3E}">
        <p14:creationId xmlns:p14="http://schemas.microsoft.com/office/powerpoint/2010/main" val="1320102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CA8E-45B5-C043-A148-3E7B604E717A}"/>
              </a:ext>
            </a:extLst>
          </p:cNvPr>
          <p:cNvSpPr>
            <a:spLocks noGrp="1"/>
          </p:cNvSpPr>
          <p:nvPr>
            <p:ph type="title"/>
          </p:nvPr>
        </p:nvSpPr>
        <p:spPr/>
        <p:txBody>
          <a:bodyPr/>
          <a:lstStyle/>
          <a:p>
            <a:r>
              <a:rPr lang="en-US" dirty="0"/>
              <a:t>Human Brain</a:t>
            </a:r>
            <a:br>
              <a:rPr lang="en-US" dirty="0"/>
            </a:br>
            <a:r>
              <a:rPr lang="en-US" dirty="0"/>
              <a:t>Augmented Reality</a:t>
            </a:r>
          </a:p>
        </p:txBody>
      </p:sp>
      <p:sp>
        <p:nvSpPr>
          <p:cNvPr id="3" name="Content Placeholder 2">
            <a:extLst>
              <a:ext uri="{FF2B5EF4-FFF2-40B4-BE49-F238E27FC236}">
                <a16:creationId xmlns:a16="http://schemas.microsoft.com/office/drawing/2014/main" id="{58A1A0C9-4604-8D47-996D-F06E3DC5596D}"/>
              </a:ext>
            </a:extLst>
          </p:cNvPr>
          <p:cNvSpPr>
            <a:spLocks noGrp="1"/>
          </p:cNvSpPr>
          <p:nvPr>
            <p:ph idx="1"/>
          </p:nvPr>
        </p:nvSpPr>
        <p:spPr>
          <a:xfrm>
            <a:off x="457200" y="1722437"/>
            <a:ext cx="8229600" cy="4525963"/>
          </a:xfrm>
        </p:spPr>
        <p:txBody>
          <a:bodyPr/>
          <a:lstStyle/>
          <a:p>
            <a:r>
              <a:rPr lang="en-US" b="1" dirty="0"/>
              <a:t>Human Brain Augmented Reality</a:t>
            </a:r>
            <a:r>
              <a:rPr lang="en-US" dirty="0"/>
              <a:t>: Print out the marker (color diagram of eye), point the device at the marker, and explore the brain in 3-D.</a:t>
            </a:r>
          </a:p>
        </p:txBody>
      </p:sp>
      <p:pic>
        <p:nvPicPr>
          <p:cNvPr id="5" name="Picture 4">
            <a:extLst>
              <a:ext uri="{FF2B5EF4-FFF2-40B4-BE49-F238E27FC236}">
                <a16:creationId xmlns:a16="http://schemas.microsoft.com/office/drawing/2014/main" id="{22BA9CBE-A510-472F-89C9-B91B324A9B22}"/>
              </a:ext>
            </a:extLst>
          </p:cNvPr>
          <p:cNvPicPr>
            <a:picLocks noChangeAspect="1"/>
          </p:cNvPicPr>
          <p:nvPr/>
        </p:nvPicPr>
        <p:blipFill rotWithShape="1">
          <a:blip r:embed="rId2" cstate="print">
            <a:clrChange>
              <a:clrFrom>
                <a:srgbClr val="B8D3DB"/>
              </a:clrFrom>
              <a:clrTo>
                <a:srgbClr val="B8D3DB">
                  <a:alpha val="0"/>
                </a:srgbClr>
              </a:clrTo>
            </a:clrChange>
            <a:extLst>
              <a:ext uri="{28A0092B-C50C-407E-A947-70E740481C1C}">
                <a14:useLocalDpi xmlns:a14="http://schemas.microsoft.com/office/drawing/2010/main" val="0"/>
              </a:ext>
            </a:extLst>
          </a:blip>
          <a:srcRect/>
          <a:stretch/>
        </p:blipFill>
        <p:spPr>
          <a:xfrm>
            <a:off x="1905000" y="3886200"/>
            <a:ext cx="5105400" cy="2599113"/>
          </a:xfrm>
          <a:prstGeom prst="rect">
            <a:avLst/>
          </a:prstGeom>
        </p:spPr>
      </p:pic>
    </p:spTree>
    <p:extLst>
      <p:ext uri="{BB962C8B-B14F-4D97-AF65-F5344CB8AC3E}">
        <p14:creationId xmlns:p14="http://schemas.microsoft.com/office/powerpoint/2010/main" val="3119813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337B-578E-44B7-A833-338501463672}"/>
              </a:ext>
            </a:extLst>
          </p:cNvPr>
          <p:cNvSpPr>
            <a:spLocks noGrp="1"/>
          </p:cNvSpPr>
          <p:nvPr>
            <p:ph type="title"/>
          </p:nvPr>
        </p:nvSpPr>
        <p:spPr/>
        <p:txBody>
          <a:bodyPr/>
          <a:lstStyle/>
          <a:p>
            <a:r>
              <a:rPr lang="en-US" dirty="0"/>
              <a:t>Online Discussion</a:t>
            </a:r>
            <a:endParaRPr lang="LID4096" dirty="0"/>
          </a:p>
        </p:txBody>
      </p:sp>
      <p:sp>
        <p:nvSpPr>
          <p:cNvPr id="3" name="Content Placeholder 2">
            <a:extLst>
              <a:ext uri="{FF2B5EF4-FFF2-40B4-BE49-F238E27FC236}">
                <a16:creationId xmlns:a16="http://schemas.microsoft.com/office/drawing/2014/main" id="{FF40E050-9309-4F28-8542-AF755355BE73}"/>
              </a:ext>
            </a:extLst>
          </p:cNvPr>
          <p:cNvSpPr>
            <a:spLocks noGrp="1"/>
          </p:cNvSpPr>
          <p:nvPr>
            <p:ph idx="1"/>
          </p:nvPr>
        </p:nvSpPr>
        <p:spPr/>
        <p:txBody>
          <a:bodyPr/>
          <a:lstStyle/>
          <a:p>
            <a:pPr algn="l"/>
            <a:r>
              <a:rPr lang="en-US" b="0" i="0" dirty="0">
                <a:solidFill>
                  <a:srgbClr val="000000"/>
                </a:solidFill>
                <a:effectLst/>
                <a:latin typeface="arial" panose="020B0604020202020204" pitchFamily="34" charset="0"/>
              </a:rPr>
              <a:t>To process information from today’s class, let’s use a discussion board. Record your reactions and thoughts about augmented reality. I have provided the following questions to spark our conversation. You do not have to answer every individual question.</a:t>
            </a:r>
          </a:p>
        </p:txBody>
      </p:sp>
    </p:spTree>
    <p:extLst>
      <p:ext uri="{BB962C8B-B14F-4D97-AF65-F5344CB8AC3E}">
        <p14:creationId xmlns:p14="http://schemas.microsoft.com/office/powerpoint/2010/main" val="877123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337B-578E-44B7-A833-338501463672}"/>
              </a:ext>
            </a:extLst>
          </p:cNvPr>
          <p:cNvSpPr>
            <a:spLocks noGrp="1"/>
          </p:cNvSpPr>
          <p:nvPr>
            <p:ph type="title"/>
          </p:nvPr>
        </p:nvSpPr>
        <p:spPr/>
        <p:txBody>
          <a:bodyPr/>
          <a:lstStyle/>
          <a:p>
            <a:r>
              <a:rPr lang="en-US" dirty="0"/>
              <a:t>Online Discussion</a:t>
            </a:r>
            <a:endParaRPr lang="LID4096" dirty="0"/>
          </a:p>
        </p:txBody>
      </p:sp>
      <p:sp>
        <p:nvSpPr>
          <p:cNvPr id="3" name="Content Placeholder 2">
            <a:extLst>
              <a:ext uri="{FF2B5EF4-FFF2-40B4-BE49-F238E27FC236}">
                <a16:creationId xmlns:a16="http://schemas.microsoft.com/office/drawing/2014/main" id="{FF40E050-9309-4F28-8542-AF755355BE73}"/>
              </a:ext>
            </a:extLst>
          </p:cNvPr>
          <p:cNvSpPr>
            <a:spLocks noGrp="1"/>
          </p:cNvSpPr>
          <p:nvPr>
            <p:ph idx="1"/>
          </p:nvPr>
        </p:nvSpPr>
        <p:spPr/>
        <p:txBody>
          <a:bodyPr/>
          <a:lstStyle/>
          <a:p>
            <a:pPr algn="l">
              <a:buFont typeface="Arial" panose="020B0604020202020204" pitchFamily="34" charset="0"/>
              <a:buChar char="•"/>
            </a:pPr>
            <a:r>
              <a:rPr lang="en-US" b="0" i="0" dirty="0">
                <a:solidFill>
                  <a:srgbClr val="000000"/>
                </a:solidFill>
                <a:effectLst/>
                <a:latin typeface="arial" panose="020B0604020202020204" pitchFamily="34" charset="0"/>
              </a:rPr>
              <a:t>What are your reactions to augmented reality?</a:t>
            </a:r>
          </a:p>
          <a:p>
            <a:pPr algn="l">
              <a:buFont typeface="Arial" panose="020B0604020202020204" pitchFamily="34" charset="0"/>
              <a:buChar char="•"/>
            </a:pPr>
            <a:r>
              <a:rPr lang="en-US" b="0" i="0" dirty="0">
                <a:solidFill>
                  <a:srgbClr val="000000"/>
                </a:solidFill>
                <a:effectLst/>
                <a:latin typeface="arial" panose="020B0604020202020204" pitchFamily="34" charset="0"/>
              </a:rPr>
              <a:t>Could you use AR apps in your teaching? How?</a:t>
            </a:r>
          </a:p>
          <a:p>
            <a:pPr algn="l">
              <a:buFont typeface="Arial" panose="020B0604020202020204" pitchFamily="34" charset="0"/>
              <a:buChar char="•"/>
            </a:pPr>
            <a:r>
              <a:rPr lang="en-US" b="0" i="0" dirty="0">
                <a:solidFill>
                  <a:srgbClr val="000000"/>
                </a:solidFill>
                <a:effectLst/>
                <a:latin typeface="arial" panose="020B0604020202020204" pitchFamily="34" charset="0"/>
              </a:rPr>
              <a:t>How do you predict your students would enjoy using AR apps?</a:t>
            </a:r>
          </a:p>
          <a:p>
            <a:pPr algn="l">
              <a:buFont typeface="Arial" panose="020B0604020202020204" pitchFamily="34" charset="0"/>
              <a:buChar char="•"/>
            </a:pPr>
            <a:r>
              <a:rPr lang="en-US" b="0" i="0" dirty="0">
                <a:solidFill>
                  <a:srgbClr val="000000"/>
                </a:solidFill>
                <a:effectLst/>
                <a:latin typeface="arial" panose="020B0604020202020204" pitchFamily="34" charset="0"/>
              </a:rPr>
              <a:t>Did any apps in particular interest you? How might you use them to support teaching/learning?</a:t>
            </a:r>
          </a:p>
          <a:p>
            <a:endParaRPr lang="LID4096" dirty="0"/>
          </a:p>
        </p:txBody>
      </p:sp>
    </p:spTree>
    <p:extLst>
      <p:ext uri="{BB962C8B-B14F-4D97-AF65-F5344CB8AC3E}">
        <p14:creationId xmlns:p14="http://schemas.microsoft.com/office/powerpoint/2010/main" val="537047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1205</Words>
  <Application>Microsoft Office PowerPoint</Application>
  <PresentationFormat>On-screen Show (4:3)</PresentationFormat>
  <Paragraphs>88</Paragraphs>
  <Slides>36</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36</vt:i4>
      </vt:variant>
    </vt:vector>
  </HeadingPairs>
  <TitlesOfParts>
    <vt:vector size="41" baseType="lpstr">
      <vt:lpstr>Arial</vt:lpstr>
      <vt:lpstr>Arial</vt:lpstr>
      <vt:lpstr>Calibri</vt:lpstr>
      <vt:lpstr>Office Theme</vt:lpstr>
      <vt:lpstr>Default Design</vt:lpstr>
      <vt:lpstr>Virtual Experiences in the Classroom: Augmented Reality</vt:lpstr>
      <vt:lpstr>Goals</vt:lpstr>
      <vt:lpstr>Introduction to Augmented Reality</vt:lpstr>
      <vt:lpstr>What Is Augmented Reality?</vt:lpstr>
      <vt:lpstr>What Is Augmented Reality?</vt:lpstr>
      <vt:lpstr>Markers vs. No Markers</vt:lpstr>
      <vt:lpstr>What Is Augmented Reality?</vt:lpstr>
      <vt:lpstr>How Does AR Compare to VR?</vt:lpstr>
      <vt:lpstr>How Does AR Compare to VR?</vt:lpstr>
      <vt:lpstr>Potential Uses of AR in K-12</vt:lpstr>
      <vt:lpstr>Can AR Benefit the Classroom?</vt:lpstr>
      <vt:lpstr>Can AR Benefit the Classroom?</vt:lpstr>
      <vt:lpstr>AR Outside of the Classroom</vt:lpstr>
      <vt:lpstr>AR Outside of the Classroom</vt:lpstr>
      <vt:lpstr>AR Outside of the Classroom</vt:lpstr>
      <vt:lpstr>AR Demonstration</vt:lpstr>
      <vt:lpstr>Zookazam</vt:lpstr>
      <vt:lpstr>Hologo</vt:lpstr>
      <vt:lpstr>Apollo’s Moon Shot AR</vt:lpstr>
      <vt:lpstr>Centers</vt:lpstr>
      <vt:lpstr>AR for Younger Children</vt:lpstr>
      <vt:lpstr>Quiver AR</vt:lpstr>
      <vt:lpstr>GeoGebra VR</vt:lpstr>
      <vt:lpstr>AR Flashcards</vt:lpstr>
      <vt:lpstr>Merge Cube</vt:lpstr>
      <vt:lpstr>Merge Cube</vt:lpstr>
      <vt:lpstr>Anatomy AR+</vt:lpstr>
      <vt:lpstr>Museum Viewer</vt:lpstr>
      <vt:lpstr>Galactic Explorer</vt:lpstr>
      <vt:lpstr>AR for Older Students</vt:lpstr>
      <vt:lpstr>Google Expeditions</vt:lpstr>
      <vt:lpstr>Civilisations AR</vt:lpstr>
      <vt:lpstr>Human Eye Augmented Reality</vt:lpstr>
      <vt:lpstr>Human Brain Augmented Reality</vt:lpstr>
      <vt:lpstr>Online Discussion</vt:lpstr>
      <vt:lpstr>Online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Broskoske</dc:creator>
  <cp:lastModifiedBy>Stephen Broskoske</cp:lastModifiedBy>
  <cp:revision>42</cp:revision>
  <dcterms:created xsi:type="dcterms:W3CDTF">2017-11-15T19:43:13Z</dcterms:created>
  <dcterms:modified xsi:type="dcterms:W3CDTF">2023-04-28T13:45:54Z</dcterms:modified>
</cp:coreProperties>
</file>