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83" r:id="rId5"/>
    <p:sldId id="261" r:id="rId6"/>
    <p:sldId id="262" r:id="rId7"/>
    <p:sldId id="263" r:id="rId8"/>
    <p:sldId id="286" r:id="rId9"/>
    <p:sldId id="264" r:id="rId10"/>
    <p:sldId id="287" r:id="rId11"/>
    <p:sldId id="265" r:id="rId12"/>
    <p:sldId id="268" r:id="rId13"/>
    <p:sldId id="266" r:id="rId14"/>
    <p:sldId id="267" r:id="rId15"/>
    <p:sldId id="284" r:id="rId16"/>
    <p:sldId id="269" r:id="rId17"/>
    <p:sldId id="285" r:id="rId18"/>
    <p:sldId id="282" r:id="rId1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D5AB"/>
    <a:srgbClr val="ABE3FF"/>
    <a:srgbClr val="FF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3" autoAdjust="0"/>
    <p:restoredTop sz="94699" autoAdjust="0"/>
  </p:normalViewPr>
  <p:slideViewPr>
    <p:cSldViewPr>
      <p:cViewPr varScale="1">
        <p:scale>
          <a:sx n="81" d="100"/>
          <a:sy n="81" d="100"/>
        </p:scale>
        <p:origin x="1502"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8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AA6207A-A0E0-444B-ABDE-8CF90856D5ED}"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4876A78-19AD-4B3C-8F2E-B37ECAE4440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BBB4E69-2EA4-481A-9752-4A56EA52327C}"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EE00571-936C-420F-9E61-849F3E5462FC}"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1EA75AE-918E-4A16-B0D8-F5EB02600AE5}"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CD81FC2-99F3-4CF7-B217-DDD3AAF4509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C27FB4A-E353-45E2-8F08-E14FF67DA2F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9292C0D-7FC7-433E-BF45-A9A4A8668AB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C8A18D1-A5A1-4D07-9C35-8FD0D59C8A7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B42170E-2B94-43C3-AF34-819BE6B09C06}"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FAD76D5-249E-44FE-B7CF-339C8865645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9A9FA3A-3A93-423B-8824-7C0E3B3750C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wmf"/></Relationships>
</file>

<file path=ppt/slides/_rels/slide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1.jpeg"/><Relationship Id="rId1" Type="http://schemas.openxmlformats.org/officeDocument/2006/relationships/slideLayout" Target="../slideLayouts/slideLayout6.xml"/><Relationship Id="rId5" Type="http://schemas.openxmlformats.org/officeDocument/2006/relationships/image" Target="../media/image6.wmf"/><Relationship Id="rId4" Type="http://schemas.openxmlformats.org/officeDocument/2006/relationships/image" Target="../media/image5.wmf"/></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0.wmf"/><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s://open.maricopa.edu/facultypatchbook/chapter/lost-and-found-course-designs-that-map-it-out/"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21.w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cs typeface="Times New Roman" pitchFamily="18" charset="0"/>
              </a:rPr>
              <a:t>Introduction to Universal Design for Learning (UDL)</a:t>
            </a:r>
            <a:endParaRPr lang="en-US"/>
          </a:p>
        </p:txBody>
      </p:sp>
      <p:sp>
        <p:nvSpPr>
          <p:cNvPr id="2051" name="Rectangle 3"/>
          <p:cNvSpPr>
            <a:spLocks noGrp="1" noChangeArrowheads="1"/>
          </p:cNvSpPr>
          <p:nvPr>
            <p:ph type="subTitle" idx="1"/>
          </p:nvPr>
        </p:nvSpPr>
        <p:spPr/>
        <p:txBody>
          <a:bodyPr/>
          <a:lstStyle/>
          <a:p>
            <a:r>
              <a:rPr lang="en-US" dirty="0"/>
              <a:t>Dr. Steve Broskoske</a:t>
            </a:r>
            <a:br>
              <a:rPr lang="en-US" dirty="0"/>
            </a:br>
            <a:r>
              <a:rPr lang="en-US" dirty="0"/>
              <a:t>Misericordia University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Where did </a:t>
            </a:r>
            <a:r>
              <a:rPr lang="en-US" i="1"/>
              <a:t>Universal Design </a:t>
            </a:r>
            <a:r>
              <a:rPr lang="en-US"/>
              <a:t>Come From?</a:t>
            </a:r>
          </a:p>
        </p:txBody>
      </p:sp>
      <p:sp>
        <p:nvSpPr>
          <p:cNvPr id="3075" name="Rectangle 3"/>
          <p:cNvSpPr>
            <a:spLocks noGrp="1" noChangeArrowheads="1"/>
          </p:cNvSpPr>
          <p:nvPr>
            <p:ph type="body" sz="half" idx="1"/>
          </p:nvPr>
        </p:nvSpPr>
        <p:spPr>
          <a:xfrm>
            <a:off x="762000" y="1981200"/>
            <a:ext cx="4343400" cy="1981200"/>
          </a:xfrm>
        </p:spPr>
        <p:txBody>
          <a:bodyPr/>
          <a:lstStyle/>
          <a:p>
            <a:r>
              <a:rPr lang="en-US"/>
              <a:t>Individuals with Disabilities Act (IDEA)</a:t>
            </a:r>
          </a:p>
          <a:p>
            <a:r>
              <a:rPr lang="en-US"/>
              <a:t>Rehabilitation Act of 1973, Section 504</a:t>
            </a:r>
          </a:p>
        </p:txBody>
      </p:sp>
      <p:sp>
        <p:nvSpPr>
          <p:cNvPr id="3076" name="Rectangle 4"/>
          <p:cNvSpPr>
            <a:spLocks noGrp="1" noChangeArrowheads="1"/>
          </p:cNvSpPr>
          <p:nvPr>
            <p:ph type="body" sz="half" idx="2"/>
          </p:nvPr>
        </p:nvSpPr>
        <p:spPr>
          <a:xfrm>
            <a:off x="5257800" y="1981200"/>
            <a:ext cx="3200400" cy="1752600"/>
          </a:xfrm>
        </p:spPr>
        <p:txBody>
          <a:bodyPr/>
          <a:lstStyle/>
          <a:p>
            <a:r>
              <a:rPr lang="en-US"/>
              <a:t>Architectural practice of Universal Design.</a:t>
            </a:r>
          </a:p>
        </p:txBody>
      </p:sp>
      <p:pic>
        <p:nvPicPr>
          <p:cNvPr id="3078" name="Picture 6" descr="BLDGS"/>
          <p:cNvPicPr>
            <a:picLocks noChangeAspect="1" noChangeArrowheads="1"/>
          </p:cNvPicPr>
          <p:nvPr/>
        </p:nvPicPr>
        <p:blipFill>
          <a:blip r:embed="rId3"/>
          <a:srcRect/>
          <a:stretch>
            <a:fillRect/>
          </a:stretch>
        </p:blipFill>
        <p:spPr bwMode="auto">
          <a:xfrm>
            <a:off x="5410200" y="3962400"/>
            <a:ext cx="2743200" cy="2141538"/>
          </a:xfrm>
          <a:prstGeom prst="rect">
            <a:avLst/>
          </a:prstGeom>
          <a:noFill/>
        </p:spPr>
      </p:pic>
      <p:pic>
        <p:nvPicPr>
          <p:cNvPr id="3079" name="Picture 7" descr="ATTYGEN"/>
          <p:cNvPicPr>
            <a:picLocks noChangeAspect="1" noChangeArrowheads="1"/>
          </p:cNvPicPr>
          <p:nvPr/>
        </p:nvPicPr>
        <p:blipFill>
          <a:blip r:embed="rId4"/>
          <a:srcRect/>
          <a:stretch>
            <a:fillRect/>
          </a:stretch>
        </p:blipFill>
        <p:spPr bwMode="auto">
          <a:xfrm>
            <a:off x="1447800" y="4038600"/>
            <a:ext cx="2089150" cy="2514600"/>
          </a:xfrm>
          <a:prstGeom prst="rect">
            <a:avLst/>
          </a:prstGeom>
          <a:noFill/>
        </p:spPr>
      </p:pic>
      <p:sp>
        <p:nvSpPr>
          <p:cNvPr id="3080" name="Text Box 8"/>
          <p:cNvSpPr txBox="1">
            <a:spLocks noChangeArrowheads="1"/>
          </p:cNvSpPr>
          <p:nvPr/>
        </p:nvSpPr>
        <p:spPr bwMode="auto">
          <a:xfrm>
            <a:off x="5943600" y="6096000"/>
            <a:ext cx="2209800" cy="519113"/>
          </a:xfrm>
          <a:prstGeom prst="rect">
            <a:avLst/>
          </a:prstGeom>
          <a:noFill/>
          <a:ln w="9525">
            <a:noFill/>
            <a:miter lim="800000"/>
            <a:headEnd/>
            <a:tailEnd/>
          </a:ln>
          <a:effectLst/>
        </p:spPr>
        <p:txBody>
          <a:bodyPr>
            <a:spAutoFit/>
          </a:bodyPr>
          <a:lstStyle/>
          <a:p>
            <a:pPr>
              <a:spcBef>
                <a:spcPct val="50000"/>
              </a:spcBef>
            </a:pPr>
            <a:r>
              <a:rPr lang="en-US" sz="2800" b="1" i="1"/>
              <a:t>Architecture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build="p"/>
      <p:bldP spid="308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Universal Design</a:t>
            </a:r>
          </a:p>
        </p:txBody>
      </p:sp>
      <p:sp>
        <p:nvSpPr>
          <p:cNvPr id="6147" name="Text Box 3"/>
          <p:cNvSpPr txBox="1">
            <a:spLocks noChangeArrowheads="1"/>
          </p:cNvSpPr>
          <p:nvPr/>
        </p:nvSpPr>
        <p:spPr bwMode="auto">
          <a:xfrm>
            <a:off x="1143000" y="1752600"/>
            <a:ext cx="7162800" cy="1373188"/>
          </a:xfrm>
          <a:prstGeom prst="rect">
            <a:avLst/>
          </a:prstGeom>
          <a:noFill/>
          <a:ln w="9525">
            <a:noFill/>
            <a:miter lim="800000"/>
            <a:headEnd/>
            <a:tailEnd/>
          </a:ln>
          <a:effectLst/>
        </p:spPr>
        <p:txBody>
          <a:bodyPr>
            <a:spAutoFit/>
          </a:bodyPr>
          <a:lstStyle/>
          <a:p>
            <a:pPr>
              <a:spcBef>
                <a:spcPct val="50000"/>
              </a:spcBef>
            </a:pPr>
            <a:r>
              <a:rPr lang="en-US" sz="2800"/>
              <a:t>Universal Design has it's basis in Section 504 of the </a:t>
            </a:r>
            <a:r>
              <a:rPr lang="en-US" sz="2800" i="1"/>
              <a:t>Rehabilitation Act</a:t>
            </a:r>
            <a:r>
              <a:rPr lang="en-US" sz="2800"/>
              <a:t> which mandated that public buildings be accessible to </a:t>
            </a:r>
            <a:r>
              <a:rPr lang="en-US" sz="2800" u="sng"/>
              <a:t>all</a:t>
            </a:r>
            <a:r>
              <a:rPr lang="en-US" sz="2800"/>
              <a:t>.</a:t>
            </a:r>
          </a:p>
        </p:txBody>
      </p:sp>
      <p:pic>
        <p:nvPicPr>
          <p:cNvPr id="6148" name="Picture 4" descr="CRUTCHES"/>
          <p:cNvPicPr>
            <a:picLocks noChangeAspect="1" noChangeArrowheads="1"/>
          </p:cNvPicPr>
          <p:nvPr/>
        </p:nvPicPr>
        <p:blipFill>
          <a:blip r:embed="rId3"/>
          <a:srcRect/>
          <a:stretch>
            <a:fillRect/>
          </a:stretch>
        </p:blipFill>
        <p:spPr bwMode="auto">
          <a:xfrm>
            <a:off x="7391400" y="4114800"/>
            <a:ext cx="1255713" cy="2411413"/>
          </a:xfrm>
          <a:prstGeom prst="rect">
            <a:avLst/>
          </a:prstGeom>
          <a:noFill/>
        </p:spPr>
      </p:pic>
      <p:pic>
        <p:nvPicPr>
          <p:cNvPr id="6149" name="Picture 5" descr="BILL"/>
          <p:cNvPicPr>
            <a:picLocks noChangeAspect="1" noChangeArrowheads="1"/>
          </p:cNvPicPr>
          <p:nvPr/>
        </p:nvPicPr>
        <p:blipFill>
          <a:blip r:embed="rId4"/>
          <a:srcRect/>
          <a:stretch>
            <a:fillRect/>
          </a:stretch>
        </p:blipFill>
        <p:spPr bwMode="auto">
          <a:xfrm>
            <a:off x="457200" y="3409950"/>
            <a:ext cx="3581400" cy="3046413"/>
          </a:xfrm>
          <a:prstGeom prst="rect">
            <a:avLst/>
          </a:prstGeom>
          <a:noFill/>
        </p:spPr>
      </p:pic>
      <p:sp>
        <p:nvSpPr>
          <p:cNvPr id="6150" name="Text Box 6"/>
          <p:cNvSpPr txBox="1">
            <a:spLocks noChangeArrowheads="1"/>
          </p:cNvSpPr>
          <p:nvPr/>
        </p:nvSpPr>
        <p:spPr bwMode="auto">
          <a:xfrm rot="905259">
            <a:off x="2971800" y="3810000"/>
            <a:ext cx="1066800" cy="457200"/>
          </a:xfrm>
          <a:prstGeom prst="rect">
            <a:avLst/>
          </a:prstGeom>
          <a:noFill/>
          <a:ln w="9525">
            <a:noFill/>
            <a:miter lim="800000"/>
            <a:headEnd/>
            <a:tailEnd/>
          </a:ln>
          <a:effectLst/>
        </p:spPr>
        <p:txBody>
          <a:bodyPr>
            <a:spAutoFit/>
          </a:bodyPr>
          <a:lstStyle/>
          <a:p>
            <a:pPr>
              <a:spcBef>
                <a:spcPct val="50000"/>
              </a:spcBef>
            </a:pPr>
            <a:r>
              <a:rPr lang="en-US"/>
              <a:t>LAW</a:t>
            </a:r>
          </a:p>
        </p:txBody>
      </p:sp>
      <p:pic>
        <p:nvPicPr>
          <p:cNvPr id="6151" name="Picture 7" descr="REALTY"/>
          <p:cNvPicPr>
            <a:picLocks noChangeAspect="1" noChangeArrowheads="1"/>
          </p:cNvPicPr>
          <p:nvPr/>
        </p:nvPicPr>
        <p:blipFill>
          <a:blip r:embed="rId5"/>
          <a:srcRect/>
          <a:stretch>
            <a:fillRect/>
          </a:stretch>
        </p:blipFill>
        <p:spPr bwMode="auto">
          <a:xfrm>
            <a:off x="4724400" y="4191000"/>
            <a:ext cx="1924050" cy="19240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1500"/>
                                  </p:stCondLst>
                                  <p:childTnLst>
                                    <p:set>
                                      <p:cBhvr>
                                        <p:cTn id="6" dur="1" fill="hold">
                                          <p:stCondLst>
                                            <p:cond delay="0"/>
                                          </p:stCondLst>
                                        </p:cTn>
                                        <p:tgtEl>
                                          <p:spTgt spid="6151"/>
                                        </p:tgtEl>
                                        <p:attrNameLst>
                                          <p:attrName>style.visibility</p:attrName>
                                        </p:attrNameLst>
                                      </p:cBhvr>
                                      <p:to>
                                        <p:strVal val="visible"/>
                                      </p:to>
                                    </p:set>
                                    <p:anim calcmode="lin" valueType="num">
                                      <p:cBhvr additive="base">
                                        <p:cTn id="7" dur="1000" fill="hold"/>
                                        <p:tgtEl>
                                          <p:spTgt spid="6151"/>
                                        </p:tgtEl>
                                        <p:attrNameLst>
                                          <p:attrName>ppt_x</p:attrName>
                                        </p:attrNameLst>
                                      </p:cBhvr>
                                      <p:tavLst>
                                        <p:tav tm="0">
                                          <p:val>
                                            <p:strVal val="#ppt_x"/>
                                          </p:val>
                                        </p:tav>
                                        <p:tav tm="100000">
                                          <p:val>
                                            <p:strVal val="#ppt_x"/>
                                          </p:val>
                                        </p:tav>
                                      </p:tavLst>
                                    </p:anim>
                                    <p:anim calcmode="lin" valueType="num">
                                      <p:cBhvr additive="base">
                                        <p:cTn id="8" dur="1000" fill="hold"/>
                                        <p:tgtEl>
                                          <p:spTgt spid="61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pic>
        <p:nvPicPr>
          <p:cNvPr id="36866" name="Picture 2" descr="Steel"/>
          <p:cNvPicPr>
            <a:picLocks noChangeAspect="1" noChangeArrowheads="1"/>
          </p:cNvPicPr>
          <p:nvPr/>
        </p:nvPicPr>
        <p:blipFill>
          <a:blip r:embed="rId3"/>
          <a:srcRect/>
          <a:stretch>
            <a:fillRect/>
          </a:stretch>
        </p:blipFill>
        <p:spPr bwMode="auto">
          <a:xfrm>
            <a:off x="4419600" y="3124200"/>
            <a:ext cx="4495800" cy="3355975"/>
          </a:xfrm>
          <a:prstGeom prst="rect">
            <a:avLst/>
          </a:prstGeom>
          <a:noFill/>
        </p:spPr>
      </p:pic>
      <p:sp>
        <p:nvSpPr>
          <p:cNvPr id="36867" name="Text Box 3"/>
          <p:cNvSpPr txBox="1">
            <a:spLocks noChangeArrowheads="1"/>
          </p:cNvSpPr>
          <p:nvPr/>
        </p:nvSpPr>
        <p:spPr bwMode="auto">
          <a:xfrm>
            <a:off x="457200" y="685800"/>
            <a:ext cx="3886200" cy="5568950"/>
          </a:xfrm>
          <a:prstGeom prst="rect">
            <a:avLst/>
          </a:prstGeom>
          <a:noFill/>
          <a:ln w="9525">
            <a:noFill/>
            <a:miter lim="800000"/>
            <a:headEnd/>
            <a:tailEnd/>
          </a:ln>
          <a:effectLst/>
        </p:spPr>
        <p:txBody>
          <a:bodyPr>
            <a:spAutoFit/>
          </a:bodyPr>
          <a:lstStyle/>
          <a:p>
            <a:pPr>
              <a:spcBef>
                <a:spcPct val="50000"/>
              </a:spcBef>
            </a:pPr>
            <a:r>
              <a:rPr lang="en-US"/>
              <a:t>“Universal design does not focus on the very tall or the very short, the person who uses a wheelchair or the person whose hands are affected by arthritis, the person who is 7.5 years old</a:t>
            </a:r>
            <a:br>
              <a:rPr lang="en-US"/>
            </a:br>
            <a:r>
              <a:rPr lang="en-US"/>
              <a:t>or 75 years old. It does, however, embrace each of these people as possible users of a space (or product), and eliminates bias against them…consumers have a right to expect their unique needs will be met by design.”</a:t>
            </a:r>
          </a:p>
        </p:txBody>
      </p:sp>
      <p:sp>
        <p:nvSpPr>
          <p:cNvPr id="36868" name="Text Box 4"/>
          <p:cNvSpPr txBox="1">
            <a:spLocks noChangeArrowheads="1"/>
          </p:cNvSpPr>
          <p:nvPr/>
        </p:nvSpPr>
        <p:spPr bwMode="auto">
          <a:xfrm>
            <a:off x="4495800" y="2209800"/>
            <a:ext cx="4419600" cy="701675"/>
          </a:xfrm>
          <a:prstGeom prst="rect">
            <a:avLst/>
          </a:prstGeom>
          <a:noFill/>
          <a:ln w="9525">
            <a:noFill/>
            <a:miter lim="800000"/>
            <a:headEnd/>
            <a:tailEnd/>
          </a:ln>
          <a:effectLst/>
        </p:spPr>
        <p:txBody>
          <a:bodyPr>
            <a:spAutoFit/>
          </a:bodyPr>
          <a:lstStyle/>
          <a:p>
            <a:pPr>
              <a:spcBef>
                <a:spcPct val="50000"/>
              </a:spcBef>
            </a:pPr>
            <a:r>
              <a:rPr lang="en-US" sz="2000">
                <a:latin typeface="Arial" charset="0"/>
              </a:rPr>
              <a:t>Mary Jo Peterson, CKD, CBD, CAPS</a:t>
            </a:r>
            <a:br>
              <a:rPr lang="en-US" sz="2000">
                <a:latin typeface="Arial" charset="0"/>
              </a:rPr>
            </a:br>
            <a:r>
              <a:rPr lang="en-US" sz="2000">
                <a:latin typeface="Arial" charset="0"/>
              </a:rPr>
              <a:t>Kitchen and bath designer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Universal Design</a:t>
            </a:r>
          </a:p>
        </p:txBody>
      </p:sp>
      <p:sp>
        <p:nvSpPr>
          <p:cNvPr id="9219" name="Rectangle 3"/>
          <p:cNvSpPr>
            <a:spLocks noGrp="1" noChangeArrowheads="1"/>
          </p:cNvSpPr>
          <p:nvPr>
            <p:ph type="body" idx="1"/>
          </p:nvPr>
        </p:nvSpPr>
        <p:spPr>
          <a:xfrm>
            <a:off x="685800" y="1828800"/>
            <a:ext cx="7772400" cy="2590800"/>
          </a:xfrm>
        </p:spPr>
        <p:txBody>
          <a:bodyPr/>
          <a:lstStyle/>
          <a:p>
            <a:pPr>
              <a:lnSpc>
                <a:spcPct val="90000"/>
              </a:lnSpc>
            </a:pPr>
            <a:r>
              <a:rPr lang="en-US" sz="2800"/>
              <a:t>Don’t retrofit or “fix” the building to accommodate people with special needs.</a:t>
            </a:r>
          </a:p>
          <a:p>
            <a:pPr>
              <a:lnSpc>
                <a:spcPct val="90000"/>
              </a:lnSpc>
            </a:pPr>
            <a:r>
              <a:rPr lang="en-US" sz="2800"/>
              <a:t>Construct the building to meet the needs of all users of a space.</a:t>
            </a:r>
          </a:p>
          <a:p>
            <a:pPr>
              <a:lnSpc>
                <a:spcPct val="90000"/>
              </a:lnSpc>
            </a:pPr>
            <a:r>
              <a:rPr lang="en-US" sz="2800"/>
              <a:t>Universal design will become a way of life, and benefit all people.</a:t>
            </a:r>
          </a:p>
        </p:txBody>
      </p:sp>
      <p:pic>
        <p:nvPicPr>
          <p:cNvPr id="9220" name="Picture 4" descr="COURT"/>
          <p:cNvPicPr>
            <a:picLocks noChangeAspect="1" noChangeArrowheads="1"/>
          </p:cNvPicPr>
          <p:nvPr/>
        </p:nvPicPr>
        <p:blipFill>
          <a:blip r:embed="rId3"/>
          <a:srcRect/>
          <a:stretch>
            <a:fillRect/>
          </a:stretch>
        </p:blipFill>
        <p:spPr bwMode="auto">
          <a:xfrm>
            <a:off x="1905000" y="4324350"/>
            <a:ext cx="3662363" cy="2533650"/>
          </a:xfrm>
          <a:prstGeom prst="rect">
            <a:avLst/>
          </a:prstGeom>
          <a:noFill/>
        </p:spPr>
      </p:pic>
      <p:sp>
        <p:nvSpPr>
          <p:cNvPr id="9222" name="AutoShape 6" descr="Oak"/>
          <p:cNvSpPr>
            <a:spLocks noChangeArrowheads="1"/>
          </p:cNvSpPr>
          <p:nvPr/>
        </p:nvSpPr>
        <p:spPr bwMode="auto">
          <a:xfrm>
            <a:off x="4419600" y="6172200"/>
            <a:ext cx="2684463" cy="568325"/>
          </a:xfrm>
          <a:prstGeom prst="rtTriangle">
            <a:avLst/>
          </a:prstGeom>
          <a:blipFill dpi="0" rotWithShape="0">
            <a:blip r:embed="rId4"/>
            <a:srcRect/>
            <a:tile tx="0" ty="0" sx="100000" sy="100000" flip="none" algn="tl"/>
          </a:blipFill>
          <a:ln w="9525">
            <a:solidFill>
              <a:schemeClr val="tx1"/>
            </a:solidFill>
            <a:miter lim="800000"/>
            <a:headEnd/>
            <a:tailEnd/>
          </a:ln>
          <a:effectLst/>
        </p:spPr>
        <p:txBody>
          <a:bodyPr wrap="none" anchor="ctr"/>
          <a:lstStyle/>
          <a:p>
            <a:endParaRPr lang="en-US"/>
          </a:p>
        </p:txBody>
      </p:sp>
      <p:pic>
        <p:nvPicPr>
          <p:cNvPr id="9223" name="Picture 7" descr="NOSMBL"/>
          <p:cNvPicPr>
            <a:picLocks noChangeAspect="1" noChangeArrowheads="1"/>
          </p:cNvPicPr>
          <p:nvPr/>
        </p:nvPicPr>
        <p:blipFill>
          <a:blip r:embed="rId5"/>
          <a:srcRect/>
          <a:stretch>
            <a:fillRect/>
          </a:stretch>
        </p:blipFill>
        <p:spPr bwMode="auto">
          <a:xfrm>
            <a:off x="3352800" y="4572000"/>
            <a:ext cx="2020888" cy="2044700"/>
          </a:xfrm>
          <a:prstGeom prst="rect">
            <a:avLst/>
          </a:prstGeom>
          <a:noFill/>
        </p:spPr>
      </p:pic>
      <p:sp>
        <p:nvSpPr>
          <p:cNvPr id="9224" name="Text Box 8"/>
          <p:cNvSpPr txBox="1">
            <a:spLocks noChangeArrowheads="1"/>
          </p:cNvSpPr>
          <p:nvPr/>
        </p:nvSpPr>
        <p:spPr bwMode="auto">
          <a:xfrm>
            <a:off x="4799013" y="6307138"/>
            <a:ext cx="1219200" cy="457200"/>
          </a:xfrm>
          <a:prstGeom prst="rect">
            <a:avLst/>
          </a:prstGeom>
          <a:noFill/>
          <a:ln w="9525">
            <a:noFill/>
            <a:miter lim="800000"/>
            <a:headEnd/>
            <a:tailEnd/>
          </a:ln>
          <a:effectLst/>
        </p:spPr>
        <p:txBody>
          <a:bodyPr>
            <a:spAutoFit/>
          </a:bodyPr>
          <a:lstStyle/>
          <a:p>
            <a:pPr>
              <a:spcBef>
                <a:spcPct val="50000"/>
              </a:spcBef>
            </a:pPr>
            <a:r>
              <a:rPr lang="en-US" b="1"/>
              <a:t>ramp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219">
                                            <p:txEl>
                                              <p:pRg st="1" end="1"/>
                                            </p:txEl>
                                          </p:spTgt>
                                        </p:tgtEl>
                                        <p:attrNameLst>
                                          <p:attrName>style.visibility</p:attrName>
                                        </p:attrNameLst>
                                      </p:cBhvr>
                                      <p:to>
                                        <p:strVal val="visible"/>
                                      </p:to>
                                    </p:set>
                                    <p:anim calcmode="lin" valueType="num">
                                      <p:cBhvr additive="base">
                                        <p:cTn id="13" dur="500" fill="hold"/>
                                        <p:tgtEl>
                                          <p:spTgt spid="921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2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219">
                                            <p:txEl>
                                              <p:pRg st="2" end="2"/>
                                            </p:txEl>
                                          </p:spTgt>
                                        </p:tgtEl>
                                        <p:attrNameLst>
                                          <p:attrName>style.visibility</p:attrName>
                                        </p:attrNameLst>
                                      </p:cBhvr>
                                      <p:to>
                                        <p:strVal val="visible"/>
                                      </p:to>
                                    </p:set>
                                    <p:anim calcmode="lin" valueType="num">
                                      <p:cBhvr additive="base">
                                        <p:cTn id="19" dur="500" fill="hold"/>
                                        <p:tgtEl>
                                          <p:spTgt spid="921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2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9222"/>
                                        </p:tgtEl>
                                        <p:attrNameLst>
                                          <p:attrName>style.visibility</p:attrName>
                                        </p:attrNameLst>
                                      </p:cBhvr>
                                      <p:to>
                                        <p:strVal val="visible"/>
                                      </p:to>
                                    </p:set>
                                    <p:anim calcmode="lin" valueType="num">
                                      <p:cBhvr additive="base">
                                        <p:cTn id="25" dur="500" fill="hold"/>
                                        <p:tgtEl>
                                          <p:spTgt spid="9222"/>
                                        </p:tgtEl>
                                        <p:attrNameLst>
                                          <p:attrName>ppt_x</p:attrName>
                                        </p:attrNameLst>
                                      </p:cBhvr>
                                      <p:tavLst>
                                        <p:tav tm="0">
                                          <p:val>
                                            <p:strVal val="#ppt_x"/>
                                          </p:val>
                                        </p:tav>
                                        <p:tav tm="100000">
                                          <p:val>
                                            <p:strVal val="#ppt_x"/>
                                          </p:val>
                                        </p:tav>
                                      </p:tavLst>
                                    </p:anim>
                                    <p:anim calcmode="lin" valueType="num">
                                      <p:cBhvr additive="base">
                                        <p:cTn id="26" dur="500" fill="hold"/>
                                        <p:tgtEl>
                                          <p:spTgt spid="9222"/>
                                        </p:tgtEl>
                                        <p:attrNameLst>
                                          <p:attrName>ppt_y</p:attrName>
                                        </p:attrNameLst>
                                      </p:cBhvr>
                                      <p:tavLst>
                                        <p:tav tm="0">
                                          <p:val>
                                            <p:strVal val="0-#ppt_h/2"/>
                                          </p:val>
                                        </p:tav>
                                        <p:tav tm="100000">
                                          <p:val>
                                            <p:strVal val="#ppt_y"/>
                                          </p:val>
                                        </p:tav>
                                      </p:tavLst>
                                    </p:anim>
                                  </p:childTnLst>
                                </p:cTn>
                              </p:par>
                            </p:childTnLst>
                          </p:cTn>
                        </p:par>
                        <p:par>
                          <p:cTn id="27" fill="hold">
                            <p:stCondLst>
                              <p:cond delay="500"/>
                            </p:stCondLst>
                            <p:childTnLst>
                              <p:par>
                                <p:cTn id="28" presetID="1" presetClass="entr" presetSubtype="0" fill="hold" grpId="0" nodeType="afterEffect">
                                  <p:stCondLst>
                                    <p:cond delay="0"/>
                                  </p:stCondLst>
                                  <p:childTnLst>
                                    <p:set>
                                      <p:cBhvr>
                                        <p:cTn id="29" dur="1" fill="hold">
                                          <p:stCondLst>
                                            <p:cond delay="499"/>
                                          </p:stCondLst>
                                        </p:cTn>
                                        <p:tgtEl>
                                          <p:spTgt spid="922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 presetClass="entr" presetSubtype="1" fill="hold" nodeType="clickEffect">
                                  <p:stCondLst>
                                    <p:cond delay="0"/>
                                  </p:stCondLst>
                                  <p:childTnLst>
                                    <p:set>
                                      <p:cBhvr>
                                        <p:cTn id="33" dur="1" fill="hold">
                                          <p:stCondLst>
                                            <p:cond delay="0"/>
                                          </p:stCondLst>
                                        </p:cTn>
                                        <p:tgtEl>
                                          <p:spTgt spid="9223"/>
                                        </p:tgtEl>
                                        <p:attrNameLst>
                                          <p:attrName>style.visibility</p:attrName>
                                        </p:attrNameLst>
                                      </p:cBhvr>
                                      <p:to>
                                        <p:strVal val="visible"/>
                                      </p:to>
                                    </p:set>
                                    <p:anim calcmode="lin" valueType="num">
                                      <p:cBhvr additive="base">
                                        <p:cTn id="34" dur="500" fill="hold"/>
                                        <p:tgtEl>
                                          <p:spTgt spid="9223"/>
                                        </p:tgtEl>
                                        <p:attrNameLst>
                                          <p:attrName>ppt_x</p:attrName>
                                        </p:attrNameLst>
                                      </p:cBhvr>
                                      <p:tavLst>
                                        <p:tav tm="0">
                                          <p:val>
                                            <p:strVal val="#ppt_x"/>
                                          </p:val>
                                        </p:tav>
                                        <p:tav tm="100000">
                                          <p:val>
                                            <p:strVal val="#ppt_x"/>
                                          </p:val>
                                        </p:tav>
                                      </p:tavLst>
                                    </p:anim>
                                    <p:anim calcmode="lin" valueType="num">
                                      <p:cBhvr additive="base">
                                        <p:cTn id="35" dur="500" fill="hold"/>
                                        <p:tgtEl>
                                          <p:spTgt spid="92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P spid="9222" grpId="0" animBg="1"/>
      <p:bldP spid="922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Universal Design</a:t>
            </a:r>
          </a:p>
        </p:txBody>
      </p:sp>
      <p:pic>
        <p:nvPicPr>
          <p:cNvPr id="11272" name="Picture 8" descr="hh00885_"/>
          <p:cNvPicPr>
            <a:picLocks noChangeAspect="1" noChangeArrowheads="1"/>
          </p:cNvPicPr>
          <p:nvPr/>
        </p:nvPicPr>
        <p:blipFill>
          <a:blip r:embed="rId3"/>
          <a:srcRect/>
          <a:stretch>
            <a:fillRect/>
          </a:stretch>
        </p:blipFill>
        <p:spPr bwMode="auto">
          <a:xfrm>
            <a:off x="6477000" y="2590800"/>
            <a:ext cx="2328863" cy="2438400"/>
          </a:xfrm>
          <a:prstGeom prst="rect">
            <a:avLst/>
          </a:prstGeom>
          <a:noFill/>
        </p:spPr>
      </p:pic>
      <p:sp>
        <p:nvSpPr>
          <p:cNvPr id="11273" name="Text Box 9"/>
          <p:cNvSpPr txBox="1">
            <a:spLocks noChangeArrowheads="1"/>
          </p:cNvSpPr>
          <p:nvPr/>
        </p:nvSpPr>
        <p:spPr bwMode="auto">
          <a:xfrm rot="1302758">
            <a:off x="6629400" y="3276600"/>
            <a:ext cx="1371600" cy="822325"/>
          </a:xfrm>
          <a:prstGeom prst="rect">
            <a:avLst/>
          </a:prstGeom>
          <a:noFill/>
          <a:ln w="9525">
            <a:noFill/>
            <a:miter lim="800000"/>
            <a:headEnd/>
            <a:tailEnd/>
          </a:ln>
          <a:effectLst/>
        </p:spPr>
        <p:txBody>
          <a:bodyPr>
            <a:spAutoFit/>
          </a:bodyPr>
          <a:lstStyle/>
          <a:p>
            <a:pPr>
              <a:spcBef>
                <a:spcPct val="50000"/>
              </a:spcBef>
            </a:pPr>
            <a:r>
              <a:rPr lang="en-US">
                <a:solidFill>
                  <a:schemeClr val="bg1"/>
                </a:solidFill>
              </a:rPr>
              <a:t>Closed</a:t>
            </a:r>
            <a:br>
              <a:rPr lang="en-US">
                <a:solidFill>
                  <a:schemeClr val="bg1"/>
                </a:solidFill>
              </a:rPr>
            </a:br>
            <a:r>
              <a:rPr lang="en-US">
                <a:solidFill>
                  <a:schemeClr val="bg1"/>
                </a:solidFill>
              </a:rPr>
              <a:t>captions</a:t>
            </a:r>
          </a:p>
        </p:txBody>
      </p:sp>
      <p:pic>
        <p:nvPicPr>
          <p:cNvPr id="11274" name="Picture 10" descr="pe02679_"/>
          <p:cNvPicPr>
            <a:picLocks noChangeAspect="1" noChangeArrowheads="1"/>
          </p:cNvPicPr>
          <p:nvPr/>
        </p:nvPicPr>
        <p:blipFill>
          <a:blip r:embed="rId4"/>
          <a:srcRect/>
          <a:stretch>
            <a:fillRect/>
          </a:stretch>
        </p:blipFill>
        <p:spPr bwMode="auto">
          <a:xfrm>
            <a:off x="3505200" y="4040188"/>
            <a:ext cx="2438400" cy="2055812"/>
          </a:xfrm>
          <a:prstGeom prst="rect">
            <a:avLst/>
          </a:prstGeom>
          <a:noFill/>
        </p:spPr>
      </p:pic>
      <p:sp>
        <p:nvSpPr>
          <p:cNvPr id="11275" name="Text Box 11"/>
          <p:cNvSpPr txBox="1">
            <a:spLocks noChangeArrowheads="1"/>
          </p:cNvSpPr>
          <p:nvPr/>
        </p:nvSpPr>
        <p:spPr bwMode="auto">
          <a:xfrm>
            <a:off x="3352800" y="6019800"/>
            <a:ext cx="3200400" cy="457200"/>
          </a:xfrm>
          <a:prstGeom prst="rect">
            <a:avLst/>
          </a:prstGeom>
          <a:noFill/>
          <a:ln w="9525">
            <a:noFill/>
            <a:miter lim="800000"/>
            <a:headEnd/>
            <a:tailEnd/>
          </a:ln>
          <a:effectLst/>
        </p:spPr>
        <p:txBody>
          <a:bodyPr>
            <a:spAutoFit/>
          </a:bodyPr>
          <a:lstStyle/>
          <a:p>
            <a:pPr>
              <a:spcBef>
                <a:spcPct val="50000"/>
              </a:spcBef>
            </a:pPr>
            <a:r>
              <a:rPr lang="en-US"/>
              <a:t>Curb cuts in sidewalks</a:t>
            </a:r>
          </a:p>
        </p:txBody>
      </p:sp>
      <p:sp>
        <p:nvSpPr>
          <p:cNvPr id="11277" name="Text Box 13"/>
          <p:cNvSpPr txBox="1">
            <a:spLocks noChangeArrowheads="1"/>
          </p:cNvSpPr>
          <p:nvPr/>
        </p:nvSpPr>
        <p:spPr bwMode="auto">
          <a:xfrm>
            <a:off x="381000" y="4343400"/>
            <a:ext cx="2514600" cy="822325"/>
          </a:xfrm>
          <a:prstGeom prst="rect">
            <a:avLst/>
          </a:prstGeom>
          <a:noFill/>
          <a:ln w="9525">
            <a:noFill/>
            <a:miter lim="800000"/>
            <a:headEnd/>
            <a:tailEnd/>
          </a:ln>
          <a:effectLst/>
        </p:spPr>
        <p:txBody>
          <a:bodyPr>
            <a:spAutoFit/>
          </a:bodyPr>
          <a:lstStyle/>
          <a:p>
            <a:pPr>
              <a:spcBef>
                <a:spcPct val="50000"/>
              </a:spcBef>
            </a:pPr>
            <a:r>
              <a:rPr lang="en-US"/>
              <a:t>Automatic opening doors</a:t>
            </a:r>
          </a:p>
        </p:txBody>
      </p:sp>
      <p:pic>
        <p:nvPicPr>
          <p:cNvPr id="11278" name="Picture 14" descr="bd09211_"/>
          <p:cNvPicPr>
            <a:picLocks noChangeAspect="1" noChangeArrowheads="1"/>
          </p:cNvPicPr>
          <p:nvPr/>
        </p:nvPicPr>
        <p:blipFill>
          <a:blip r:embed="rId5"/>
          <a:srcRect/>
          <a:stretch>
            <a:fillRect/>
          </a:stretch>
        </p:blipFill>
        <p:spPr bwMode="auto">
          <a:xfrm>
            <a:off x="3810000" y="1447800"/>
            <a:ext cx="1563688" cy="1790700"/>
          </a:xfrm>
          <a:prstGeom prst="rect">
            <a:avLst/>
          </a:prstGeom>
          <a:noFill/>
        </p:spPr>
      </p:pic>
      <p:sp>
        <p:nvSpPr>
          <p:cNvPr id="11279" name="Text Box 15"/>
          <p:cNvSpPr txBox="1">
            <a:spLocks noChangeArrowheads="1"/>
          </p:cNvSpPr>
          <p:nvPr/>
        </p:nvSpPr>
        <p:spPr bwMode="auto">
          <a:xfrm>
            <a:off x="3657600" y="3200400"/>
            <a:ext cx="2286000" cy="822325"/>
          </a:xfrm>
          <a:prstGeom prst="rect">
            <a:avLst/>
          </a:prstGeom>
          <a:noFill/>
          <a:ln w="9525">
            <a:noFill/>
            <a:miter lim="800000"/>
            <a:headEnd/>
            <a:tailEnd/>
          </a:ln>
          <a:effectLst/>
        </p:spPr>
        <p:txBody>
          <a:bodyPr>
            <a:spAutoFit/>
          </a:bodyPr>
          <a:lstStyle/>
          <a:p>
            <a:pPr>
              <a:spcBef>
                <a:spcPct val="50000"/>
              </a:spcBef>
            </a:pPr>
            <a:r>
              <a:rPr lang="en-US"/>
              <a:t>Text messaging on cell phones</a:t>
            </a:r>
          </a:p>
        </p:txBody>
      </p:sp>
      <p:pic>
        <p:nvPicPr>
          <p:cNvPr id="11301" name="Picture 37" descr="j0285956"/>
          <p:cNvPicPr>
            <a:picLocks noChangeAspect="1" noChangeArrowheads="1"/>
          </p:cNvPicPr>
          <p:nvPr/>
        </p:nvPicPr>
        <p:blipFill>
          <a:blip r:embed="rId6"/>
          <a:srcRect/>
          <a:stretch>
            <a:fillRect/>
          </a:stretch>
        </p:blipFill>
        <p:spPr bwMode="auto">
          <a:xfrm>
            <a:off x="0" y="2971800"/>
            <a:ext cx="3429000" cy="14017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274"/>
                                        </p:tgtEl>
                                        <p:attrNameLst>
                                          <p:attrName>style.visibility</p:attrName>
                                        </p:attrNameLst>
                                      </p:cBhvr>
                                      <p:to>
                                        <p:strVal val="visible"/>
                                      </p:to>
                                    </p:set>
                                    <p:animEffect transition="in" filter="dissolve">
                                      <p:cBhvr>
                                        <p:cTn id="7" dur="500"/>
                                        <p:tgtEl>
                                          <p:spTgt spid="1127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275"/>
                                        </p:tgtEl>
                                        <p:attrNameLst>
                                          <p:attrName>style.visibility</p:attrName>
                                        </p:attrNameLst>
                                      </p:cBhvr>
                                      <p:to>
                                        <p:strVal val="visible"/>
                                      </p:to>
                                    </p:set>
                                    <p:animEffect transition="in" filter="dissolve">
                                      <p:cBhvr>
                                        <p:cTn id="10" dur="500"/>
                                        <p:tgtEl>
                                          <p:spTgt spid="1127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1272"/>
                                        </p:tgtEl>
                                        <p:attrNameLst>
                                          <p:attrName>style.visibility</p:attrName>
                                        </p:attrNameLst>
                                      </p:cBhvr>
                                      <p:to>
                                        <p:strVal val="visible"/>
                                      </p:to>
                                    </p:set>
                                    <p:animEffect transition="in" filter="dissolve">
                                      <p:cBhvr>
                                        <p:cTn id="15" dur="500"/>
                                        <p:tgtEl>
                                          <p:spTgt spid="1127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1273"/>
                                        </p:tgtEl>
                                        <p:attrNameLst>
                                          <p:attrName>style.visibility</p:attrName>
                                        </p:attrNameLst>
                                      </p:cBhvr>
                                      <p:to>
                                        <p:strVal val="visible"/>
                                      </p:to>
                                    </p:set>
                                    <p:animEffect transition="in" filter="dissolve">
                                      <p:cBhvr>
                                        <p:cTn id="18" dur="500"/>
                                        <p:tgtEl>
                                          <p:spTgt spid="11273"/>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1278"/>
                                        </p:tgtEl>
                                        <p:attrNameLst>
                                          <p:attrName>style.visibility</p:attrName>
                                        </p:attrNameLst>
                                      </p:cBhvr>
                                      <p:to>
                                        <p:strVal val="visible"/>
                                      </p:to>
                                    </p:set>
                                    <p:animEffect transition="in" filter="dissolve">
                                      <p:cBhvr>
                                        <p:cTn id="23" dur="500"/>
                                        <p:tgtEl>
                                          <p:spTgt spid="11278"/>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1279"/>
                                        </p:tgtEl>
                                        <p:attrNameLst>
                                          <p:attrName>style.visibility</p:attrName>
                                        </p:attrNameLst>
                                      </p:cBhvr>
                                      <p:to>
                                        <p:strVal val="visible"/>
                                      </p:to>
                                    </p:set>
                                    <p:animEffect transition="in" filter="dissolve">
                                      <p:cBhvr>
                                        <p:cTn id="26" dur="500"/>
                                        <p:tgtEl>
                                          <p:spTgt spid="112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3" grpId="0"/>
      <p:bldP spid="11275" grpId="0"/>
      <p:bldP spid="1127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Universal Design in Education</a:t>
            </a:r>
          </a:p>
        </p:txBody>
      </p:sp>
      <p:sp>
        <p:nvSpPr>
          <p:cNvPr id="3" name="Content Placeholder 2">
            <a:extLst>
              <a:ext uri="{FF2B5EF4-FFF2-40B4-BE49-F238E27FC236}">
                <a16:creationId xmlns:a16="http://schemas.microsoft.com/office/drawing/2014/main" id="{94DF9727-73F1-12E0-5580-2F05925D6B07}"/>
              </a:ext>
            </a:extLst>
          </p:cNvPr>
          <p:cNvSpPr>
            <a:spLocks noGrp="1"/>
          </p:cNvSpPr>
          <p:nvPr>
            <p:ph idx="1"/>
          </p:nvPr>
        </p:nvSpPr>
        <p:spPr/>
        <p:txBody>
          <a:bodyPr/>
          <a:lstStyle/>
          <a:p>
            <a:r>
              <a:rPr lang="en-US" dirty="0"/>
              <a:t>According to CAST:</a:t>
            </a:r>
          </a:p>
          <a:p>
            <a:pPr lvl="1"/>
            <a:r>
              <a:rPr lang="en-US" dirty="0"/>
              <a:t>Universal Design for Learning (UDL) is a framework to improve and optimize teaching and learning for all people based on scientific insights into how humans learn.</a:t>
            </a:r>
          </a:p>
        </p:txBody>
      </p:sp>
      <p:pic>
        <p:nvPicPr>
          <p:cNvPr id="4" name="Picture 3" descr="Icon&#10;&#10;Description automatically generated">
            <a:extLst>
              <a:ext uri="{FF2B5EF4-FFF2-40B4-BE49-F238E27FC236}">
                <a16:creationId xmlns:a16="http://schemas.microsoft.com/office/drawing/2014/main" id="{A6941D9A-C853-0CFE-5D82-B6CA95C811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4800600"/>
            <a:ext cx="1752600" cy="1752600"/>
          </a:xfrm>
          <a:prstGeom prst="rect">
            <a:avLst/>
          </a:prstGeom>
        </p:spPr>
      </p:pic>
      <p:sp>
        <p:nvSpPr>
          <p:cNvPr id="5" name="TextBox 4">
            <a:extLst>
              <a:ext uri="{FF2B5EF4-FFF2-40B4-BE49-F238E27FC236}">
                <a16:creationId xmlns:a16="http://schemas.microsoft.com/office/drawing/2014/main" id="{F06382DD-3190-1927-B16F-FAB55B935186}"/>
              </a:ext>
            </a:extLst>
          </p:cNvPr>
          <p:cNvSpPr txBox="1"/>
          <p:nvPr/>
        </p:nvSpPr>
        <p:spPr>
          <a:xfrm>
            <a:off x="762000" y="4892070"/>
            <a:ext cx="6172200" cy="1569660"/>
          </a:xfrm>
          <a:prstGeom prst="rect">
            <a:avLst/>
          </a:prstGeom>
          <a:noFill/>
        </p:spPr>
        <p:txBody>
          <a:bodyPr wrap="square" rtlCol="0">
            <a:spAutoFit/>
          </a:bodyPr>
          <a:lstStyle/>
          <a:p>
            <a:r>
              <a:rPr lang="en-US" dirty="0"/>
              <a:t>CAST is a nonprofit education research and development organization that created the Universal Design for Learning framework and UDL Guidelines.</a:t>
            </a:r>
            <a:endParaRPr lang="LID4096"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pic>
        <p:nvPicPr>
          <p:cNvPr id="13317" name="Picture 5" descr="BOARD"/>
          <p:cNvPicPr>
            <a:picLocks noChangeAspect="1" noChangeArrowheads="1"/>
          </p:cNvPicPr>
          <p:nvPr/>
        </p:nvPicPr>
        <p:blipFill>
          <a:blip r:embed="rId3"/>
          <a:srcRect/>
          <a:stretch>
            <a:fillRect/>
          </a:stretch>
        </p:blipFill>
        <p:spPr bwMode="auto">
          <a:xfrm>
            <a:off x="533400" y="1981200"/>
            <a:ext cx="8001000" cy="4251325"/>
          </a:xfrm>
          <a:prstGeom prst="rect">
            <a:avLst/>
          </a:prstGeom>
          <a:noFill/>
        </p:spPr>
      </p:pic>
      <p:sp>
        <p:nvSpPr>
          <p:cNvPr id="13314" name="Rectangle 2"/>
          <p:cNvSpPr>
            <a:spLocks noGrp="1" noChangeArrowheads="1"/>
          </p:cNvSpPr>
          <p:nvPr>
            <p:ph type="title"/>
          </p:nvPr>
        </p:nvSpPr>
        <p:spPr/>
        <p:txBody>
          <a:bodyPr/>
          <a:lstStyle/>
          <a:p>
            <a:r>
              <a:rPr lang="en-US"/>
              <a:t>Universal Design in Education</a:t>
            </a:r>
          </a:p>
        </p:txBody>
      </p:sp>
      <p:sp>
        <p:nvSpPr>
          <p:cNvPr id="13315" name="Rectangle 3"/>
          <p:cNvSpPr>
            <a:spLocks noGrp="1" noChangeArrowheads="1"/>
          </p:cNvSpPr>
          <p:nvPr>
            <p:ph type="body" idx="1"/>
          </p:nvPr>
        </p:nvSpPr>
        <p:spPr>
          <a:xfrm>
            <a:off x="2971800" y="2362200"/>
            <a:ext cx="5486400" cy="2209800"/>
          </a:xfrm>
        </p:spPr>
        <p:txBody>
          <a:bodyPr/>
          <a:lstStyle/>
          <a:p>
            <a:r>
              <a:rPr lang="en-US" sz="2800"/>
              <a:t>Universal Design for Learning (UDL):</a:t>
            </a:r>
          </a:p>
          <a:p>
            <a:pPr lvl="1"/>
            <a:r>
              <a:rPr lang="en-US" sz="2400"/>
              <a:t>Physical access to school buildings.</a:t>
            </a:r>
          </a:p>
          <a:p>
            <a:pPr lvl="1"/>
            <a:r>
              <a:rPr lang="en-US" sz="2400"/>
              <a:t>Access to the curriculum: teaching, learning, and assessment.</a:t>
            </a:r>
          </a:p>
        </p:txBody>
      </p:sp>
    </p:spTree>
    <p:extLst>
      <p:ext uri="{BB962C8B-B14F-4D97-AF65-F5344CB8AC3E}">
        <p14:creationId xmlns:p14="http://schemas.microsoft.com/office/powerpoint/2010/main" val="3872768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pic>
        <p:nvPicPr>
          <p:cNvPr id="14343" name="Picture 7" descr="WORLD1"/>
          <p:cNvPicPr>
            <a:picLocks noChangeAspect="1" noChangeArrowheads="1"/>
          </p:cNvPicPr>
          <p:nvPr/>
        </p:nvPicPr>
        <p:blipFill>
          <a:blip r:embed="rId3"/>
          <a:srcRect/>
          <a:stretch>
            <a:fillRect/>
          </a:stretch>
        </p:blipFill>
        <p:spPr bwMode="auto">
          <a:xfrm>
            <a:off x="4953000" y="4587875"/>
            <a:ext cx="4191000" cy="2117725"/>
          </a:xfrm>
          <a:prstGeom prst="rect">
            <a:avLst/>
          </a:prstGeom>
          <a:noFill/>
        </p:spPr>
      </p:pic>
      <p:sp>
        <p:nvSpPr>
          <p:cNvPr id="14338" name="Rectangle 2"/>
          <p:cNvSpPr>
            <a:spLocks noGrp="1" noChangeArrowheads="1"/>
          </p:cNvSpPr>
          <p:nvPr>
            <p:ph type="title"/>
          </p:nvPr>
        </p:nvSpPr>
        <p:spPr/>
        <p:txBody>
          <a:bodyPr/>
          <a:lstStyle/>
          <a:p>
            <a:r>
              <a:rPr lang="en-US"/>
              <a:t>What does “universal” mean?</a:t>
            </a:r>
          </a:p>
        </p:txBody>
      </p:sp>
      <p:sp>
        <p:nvSpPr>
          <p:cNvPr id="14341" name="Text Box 5"/>
          <p:cNvSpPr txBox="1">
            <a:spLocks noChangeArrowheads="1"/>
          </p:cNvSpPr>
          <p:nvPr/>
        </p:nvSpPr>
        <p:spPr bwMode="auto">
          <a:xfrm>
            <a:off x="1066800" y="1828800"/>
            <a:ext cx="6934200" cy="3629025"/>
          </a:xfrm>
          <a:prstGeom prst="rect">
            <a:avLst/>
          </a:prstGeom>
          <a:noFill/>
          <a:ln w="9525">
            <a:noFill/>
            <a:miter lim="800000"/>
            <a:headEnd/>
            <a:tailEnd/>
          </a:ln>
          <a:effectLst/>
        </p:spPr>
        <p:txBody>
          <a:bodyPr>
            <a:spAutoFit/>
          </a:bodyPr>
          <a:lstStyle/>
          <a:p>
            <a:pPr>
              <a:spcBef>
                <a:spcPct val="50000"/>
              </a:spcBef>
            </a:pPr>
            <a:r>
              <a:rPr lang="en-US" sz="2800"/>
              <a:t>The “universal” in universal design does not imply one optimal solution for everyone. Rather, it reflects an awareness of the unique nature of each learner and the need to accommodate differences, creating learning experiences that suit the learner and maximize his or her ability to progress.</a:t>
            </a:r>
          </a:p>
          <a:p>
            <a:pPr>
              <a:spcBef>
                <a:spcPct val="50000"/>
              </a:spcBef>
            </a:pPr>
            <a:r>
              <a:rPr lang="en-US"/>
              <a:t>	(CAST website)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dirty="0"/>
              <a:t>What Does</a:t>
            </a:r>
            <a:br>
              <a:rPr lang="en-US" dirty="0"/>
            </a:br>
            <a:r>
              <a:rPr lang="en-US" dirty="0"/>
              <a:t>Universal Design Entail?</a:t>
            </a:r>
          </a:p>
        </p:txBody>
      </p:sp>
      <p:sp>
        <p:nvSpPr>
          <p:cNvPr id="2" name="Content Placeholder 1">
            <a:extLst>
              <a:ext uri="{FF2B5EF4-FFF2-40B4-BE49-F238E27FC236}">
                <a16:creationId xmlns:a16="http://schemas.microsoft.com/office/drawing/2014/main" id="{2E3870EF-9D07-4BA2-9B96-A20CC46B2F1E}"/>
              </a:ext>
            </a:extLst>
          </p:cNvPr>
          <p:cNvSpPr>
            <a:spLocks noGrp="1"/>
          </p:cNvSpPr>
          <p:nvPr>
            <p:ph idx="1"/>
          </p:nvPr>
        </p:nvSpPr>
        <p:spPr>
          <a:xfrm>
            <a:off x="685800" y="1981200"/>
            <a:ext cx="7772400" cy="1524000"/>
          </a:xfrm>
        </p:spPr>
        <p:txBody>
          <a:bodyPr/>
          <a:lstStyle/>
          <a:p>
            <a:r>
              <a:rPr lang="en-US" dirty="0"/>
              <a:t>According to CAST, Universal Design involves:</a:t>
            </a:r>
            <a:endParaRPr lang="LID4096" dirty="0"/>
          </a:p>
        </p:txBody>
      </p:sp>
      <p:pic>
        <p:nvPicPr>
          <p:cNvPr id="3" name="Picture 2" descr="Diagram&#10;&#10;Description automatically generated">
            <a:extLst>
              <a:ext uri="{FF2B5EF4-FFF2-40B4-BE49-F238E27FC236}">
                <a16:creationId xmlns:a16="http://schemas.microsoft.com/office/drawing/2014/main" id="{8B0CAEC9-71B4-18E6-643D-89C0C7DC1B4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469106" y="3352800"/>
            <a:ext cx="8205788" cy="1944092"/>
          </a:xfrm>
          <a:prstGeom prst="rect">
            <a:avLst/>
          </a:prstGeom>
        </p:spPr>
      </p:pic>
      <p:sp>
        <p:nvSpPr>
          <p:cNvPr id="4" name="TextBox 3">
            <a:extLst>
              <a:ext uri="{FF2B5EF4-FFF2-40B4-BE49-F238E27FC236}">
                <a16:creationId xmlns:a16="http://schemas.microsoft.com/office/drawing/2014/main" id="{E650E1B0-8682-FE66-66D7-46393CB68002}"/>
              </a:ext>
            </a:extLst>
          </p:cNvPr>
          <p:cNvSpPr txBox="1"/>
          <p:nvPr/>
        </p:nvSpPr>
        <p:spPr>
          <a:xfrm>
            <a:off x="469106" y="5432422"/>
            <a:ext cx="8205788" cy="230832"/>
          </a:xfrm>
          <a:prstGeom prst="rect">
            <a:avLst/>
          </a:prstGeom>
          <a:noFill/>
        </p:spPr>
        <p:txBody>
          <a:bodyPr wrap="square" rtlCol="0">
            <a:spAutoFit/>
          </a:bodyPr>
          <a:lstStyle/>
          <a:p>
            <a:r>
              <a:rPr lang="LID4096" sz="900" dirty="0">
                <a:hlinkClick r:id="rId4" tooltip="https://open.maricopa.edu/facultypatchbook/chapter/lost-and-found-course-designs-that-map-it-out/"/>
              </a:rPr>
              <a:t>This Photo</a:t>
            </a:r>
            <a:r>
              <a:rPr lang="LID4096" sz="900" dirty="0"/>
              <a:t> by </a:t>
            </a:r>
            <a:r>
              <a:rPr lang="en-US" sz="900" dirty="0"/>
              <a:t>CAST.org</a:t>
            </a:r>
            <a:r>
              <a:rPr lang="LID4096" sz="900" dirty="0"/>
              <a:t> is licensed under </a:t>
            </a:r>
            <a:r>
              <a:rPr lang="LID4096" sz="900" dirty="0">
                <a:hlinkClick r:id="rId5" tooltip="https://creativecommons.org/licenses/by/3.0/"/>
              </a:rPr>
              <a:t>CC BY</a:t>
            </a:r>
            <a:endParaRPr lang="LID4096" sz="900" dirty="0"/>
          </a:p>
        </p:txBody>
      </p:sp>
    </p:spTree>
    <p:extLst>
      <p:ext uri="{BB962C8B-B14F-4D97-AF65-F5344CB8AC3E}">
        <p14:creationId xmlns:p14="http://schemas.microsoft.com/office/powerpoint/2010/main" val="1099457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UDL Paradigm Shift</a:t>
            </a:r>
          </a:p>
        </p:txBody>
      </p:sp>
      <p:sp>
        <p:nvSpPr>
          <p:cNvPr id="16387" name="Rectangle 3"/>
          <p:cNvSpPr>
            <a:spLocks noGrp="1" noChangeArrowheads="1"/>
          </p:cNvSpPr>
          <p:nvPr>
            <p:ph type="body" sz="half" idx="1"/>
          </p:nvPr>
        </p:nvSpPr>
        <p:spPr>
          <a:xfrm>
            <a:off x="685800" y="1981200"/>
            <a:ext cx="3810000" cy="2590800"/>
          </a:xfrm>
          <a:solidFill>
            <a:srgbClr val="FFD9D9"/>
          </a:solidFill>
        </p:spPr>
        <p:txBody>
          <a:bodyPr/>
          <a:lstStyle/>
          <a:p>
            <a:pPr algn="ctr">
              <a:buFontTx/>
              <a:buNone/>
            </a:pPr>
            <a:r>
              <a:rPr lang="en-US" b="1"/>
              <a:t>Pre-UDL</a:t>
            </a:r>
          </a:p>
          <a:p>
            <a:r>
              <a:rPr lang="en-US"/>
              <a:t>Students with disabilities are considered in a separate category.</a:t>
            </a:r>
          </a:p>
        </p:txBody>
      </p:sp>
      <p:sp>
        <p:nvSpPr>
          <p:cNvPr id="16388" name="Rectangle 4"/>
          <p:cNvSpPr>
            <a:spLocks noGrp="1" noChangeArrowheads="1"/>
          </p:cNvSpPr>
          <p:nvPr>
            <p:ph type="body" sz="half" idx="2"/>
          </p:nvPr>
        </p:nvSpPr>
        <p:spPr>
          <a:xfrm>
            <a:off x="4648200" y="1981200"/>
            <a:ext cx="3810000" cy="2590800"/>
          </a:xfrm>
          <a:solidFill>
            <a:srgbClr val="ABE3FF"/>
          </a:solidFill>
        </p:spPr>
        <p:txBody>
          <a:bodyPr/>
          <a:lstStyle/>
          <a:p>
            <a:pPr algn="ctr">
              <a:lnSpc>
                <a:spcPct val="90000"/>
              </a:lnSpc>
              <a:buFontTx/>
              <a:buNone/>
            </a:pPr>
            <a:r>
              <a:rPr lang="en-US" b="1"/>
              <a:t>UDL</a:t>
            </a:r>
          </a:p>
          <a:p>
            <a:pPr>
              <a:lnSpc>
                <a:spcPct val="90000"/>
              </a:lnSpc>
            </a:pPr>
            <a:r>
              <a:rPr lang="en-US"/>
              <a:t>Students with disabilities fall along a continuum of learner differences within the classroom.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388">
                                            <p:bg/>
                                          </p:spTgt>
                                        </p:tgtEl>
                                        <p:attrNameLst>
                                          <p:attrName>style.visibility</p:attrName>
                                        </p:attrNameLst>
                                      </p:cBhvr>
                                      <p:to>
                                        <p:strVal val="visible"/>
                                      </p:to>
                                    </p:set>
                                    <p:animEffect transition="in" filter="dissolve">
                                      <p:cBhvr>
                                        <p:cTn id="7" dur="500"/>
                                        <p:tgtEl>
                                          <p:spTgt spid="16388">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6388">
                                            <p:txEl>
                                              <p:pRg st="0" end="0"/>
                                            </p:txEl>
                                          </p:spTgt>
                                        </p:tgtEl>
                                        <p:attrNameLst>
                                          <p:attrName>style.visibility</p:attrName>
                                        </p:attrNameLst>
                                      </p:cBhvr>
                                      <p:to>
                                        <p:strVal val="visible"/>
                                      </p:to>
                                    </p:set>
                                    <p:animEffect transition="in" filter="dissolve">
                                      <p:cBhvr>
                                        <p:cTn id="10" dur="500"/>
                                        <p:tgtEl>
                                          <p:spTgt spid="16388">
                                            <p:txEl>
                                              <p:pRg st="0" end="0"/>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6388">
                                            <p:txEl>
                                              <p:pRg st="1" end="1"/>
                                            </p:txEl>
                                          </p:spTgt>
                                        </p:tgtEl>
                                        <p:attrNameLst>
                                          <p:attrName>style.visibility</p:attrName>
                                        </p:attrNameLst>
                                      </p:cBhvr>
                                      <p:to>
                                        <p:strVal val="visible"/>
                                      </p:to>
                                    </p:set>
                                    <p:animEffect transition="in" filter="dissolve">
                                      <p:cBhvr>
                                        <p:cTn id="13" dur="500"/>
                                        <p:tgtEl>
                                          <p:spTgt spid="1638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UDL Paradigm Shift</a:t>
            </a:r>
          </a:p>
        </p:txBody>
      </p:sp>
      <p:sp>
        <p:nvSpPr>
          <p:cNvPr id="19459" name="Rectangle 3"/>
          <p:cNvSpPr>
            <a:spLocks noGrp="1" noChangeArrowheads="1"/>
          </p:cNvSpPr>
          <p:nvPr>
            <p:ph type="body" sz="half" idx="1"/>
          </p:nvPr>
        </p:nvSpPr>
        <p:spPr>
          <a:xfrm>
            <a:off x="685800" y="1981200"/>
            <a:ext cx="3810000" cy="2590800"/>
          </a:xfrm>
          <a:solidFill>
            <a:srgbClr val="FFD9D9"/>
          </a:solidFill>
        </p:spPr>
        <p:txBody>
          <a:bodyPr/>
          <a:lstStyle/>
          <a:p>
            <a:pPr algn="ctr">
              <a:buFontTx/>
              <a:buNone/>
            </a:pPr>
            <a:r>
              <a:rPr lang="en-US" b="1"/>
              <a:t>Pre-UDL</a:t>
            </a:r>
          </a:p>
          <a:p>
            <a:r>
              <a:rPr lang="en-US"/>
              <a:t>Learners with disabilities are viewed as having a “problem” that needs to be fixed.</a:t>
            </a:r>
          </a:p>
        </p:txBody>
      </p:sp>
      <p:sp>
        <p:nvSpPr>
          <p:cNvPr id="19460" name="Rectangle 4"/>
          <p:cNvSpPr>
            <a:spLocks noGrp="1" noChangeArrowheads="1"/>
          </p:cNvSpPr>
          <p:nvPr>
            <p:ph type="body" sz="half" idx="2"/>
          </p:nvPr>
        </p:nvSpPr>
        <p:spPr>
          <a:xfrm>
            <a:off x="4648200" y="1981200"/>
            <a:ext cx="3810000" cy="2590800"/>
          </a:xfrm>
          <a:solidFill>
            <a:srgbClr val="ABE3FF"/>
          </a:solidFill>
        </p:spPr>
        <p:txBody>
          <a:bodyPr/>
          <a:lstStyle/>
          <a:p>
            <a:pPr algn="ctr">
              <a:lnSpc>
                <a:spcPct val="90000"/>
              </a:lnSpc>
              <a:buFontTx/>
              <a:buNone/>
            </a:pPr>
            <a:r>
              <a:rPr lang="en-US" b="1"/>
              <a:t>UDL</a:t>
            </a:r>
          </a:p>
          <a:p>
            <a:pPr>
              <a:lnSpc>
                <a:spcPct val="90000"/>
              </a:lnSpc>
            </a:pPr>
            <a:r>
              <a:rPr lang="en-US"/>
              <a:t>All students learn differently. Teachers “fix” teaching to accommodate learner differences.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460">
                                            <p:bg/>
                                          </p:spTgt>
                                        </p:tgtEl>
                                        <p:attrNameLst>
                                          <p:attrName>style.visibility</p:attrName>
                                        </p:attrNameLst>
                                      </p:cBhvr>
                                      <p:to>
                                        <p:strVal val="visible"/>
                                      </p:to>
                                    </p:set>
                                    <p:animEffect transition="in" filter="dissolve">
                                      <p:cBhvr>
                                        <p:cTn id="7" dur="500"/>
                                        <p:tgtEl>
                                          <p:spTgt spid="19460">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9460">
                                            <p:txEl>
                                              <p:pRg st="0" end="0"/>
                                            </p:txEl>
                                          </p:spTgt>
                                        </p:tgtEl>
                                        <p:attrNameLst>
                                          <p:attrName>style.visibility</p:attrName>
                                        </p:attrNameLst>
                                      </p:cBhvr>
                                      <p:to>
                                        <p:strVal val="visible"/>
                                      </p:to>
                                    </p:set>
                                    <p:animEffect transition="in" filter="dissolve">
                                      <p:cBhvr>
                                        <p:cTn id="10" dur="500"/>
                                        <p:tgtEl>
                                          <p:spTgt spid="19460">
                                            <p:txEl>
                                              <p:pRg st="0" end="0"/>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9460">
                                            <p:txEl>
                                              <p:pRg st="1" end="1"/>
                                            </p:txEl>
                                          </p:spTgt>
                                        </p:tgtEl>
                                        <p:attrNameLst>
                                          <p:attrName>style.visibility</p:attrName>
                                        </p:attrNameLst>
                                      </p:cBhvr>
                                      <p:to>
                                        <p:strVal val="visible"/>
                                      </p:to>
                                    </p:set>
                                    <p:animEffect transition="in" filter="dissolve">
                                      <p:cBhvr>
                                        <p:cTn id="13" dur="500"/>
                                        <p:tgtEl>
                                          <p:spTgt spid="1946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UDL Paradigm Shift</a:t>
            </a:r>
          </a:p>
        </p:txBody>
      </p:sp>
      <p:sp>
        <p:nvSpPr>
          <p:cNvPr id="17411" name="Rectangle 3"/>
          <p:cNvSpPr>
            <a:spLocks noGrp="1" noChangeArrowheads="1"/>
          </p:cNvSpPr>
          <p:nvPr>
            <p:ph type="body" sz="half" idx="1"/>
          </p:nvPr>
        </p:nvSpPr>
        <p:spPr>
          <a:xfrm>
            <a:off x="685800" y="1981200"/>
            <a:ext cx="3810000" cy="2590800"/>
          </a:xfrm>
          <a:solidFill>
            <a:srgbClr val="FFD9D9"/>
          </a:solidFill>
        </p:spPr>
        <p:txBody>
          <a:bodyPr/>
          <a:lstStyle/>
          <a:p>
            <a:pPr algn="ctr">
              <a:buFontTx/>
              <a:buNone/>
            </a:pPr>
            <a:r>
              <a:rPr lang="en-US" b="1"/>
              <a:t>Pre-UDL</a:t>
            </a:r>
          </a:p>
          <a:p>
            <a:r>
              <a:rPr lang="en-US"/>
              <a:t>Teacher adjusts instruction for students with disabilities.</a:t>
            </a:r>
          </a:p>
        </p:txBody>
      </p:sp>
      <p:sp>
        <p:nvSpPr>
          <p:cNvPr id="17412" name="Rectangle 4"/>
          <p:cNvSpPr>
            <a:spLocks noGrp="1" noChangeArrowheads="1"/>
          </p:cNvSpPr>
          <p:nvPr>
            <p:ph type="body" sz="half" idx="2"/>
          </p:nvPr>
        </p:nvSpPr>
        <p:spPr>
          <a:xfrm>
            <a:off x="4648200" y="1981200"/>
            <a:ext cx="3810000" cy="2590800"/>
          </a:xfrm>
          <a:solidFill>
            <a:srgbClr val="ABE3FF"/>
          </a:solidFill>
        </p:spPr>
        <p:txBody>
          <a:bodyPr/>
          <a:lstStyle/>
          <a:p>
            <a:pPr algn="ctr">
              <a:buFontTx/>
              <a:buNone/>
            </a:pPr>
            <a:r>
              <a:rPr lang="en-US" b="1"/>
              <a:t>UDL</a:t>
            </a:r>
          </a:p>
          <a:p>
            <a:r>
              <a:rPr lang="en-US"/>
              <a:t>Teacher designs the curriculum in advance to accommodate </a:t>
            </a:r>
            <a:r>
              <a:rPr lang="en-US" u="sng"/>
              <a:t>all learners</a:t>
            </a:r>
            <a:r>
              <a:rPr lang="en-US"/>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12">
                                            <p:bg/>
                                          </p:spTgt>
                                        </p:tgtEl>
                                        <p:attrNameLst>
                                          <p:attrName>style.visibility</p:attrName>
                                        </p:attrNameLst>
                                      </p:cBhvr>
                                      <p:to>
                                        <p:strVal val="visible"/>
                                      </p:to>
                                    </p:set>
                                    <p:animEffect transition="in" filter="dissolve">
                                      <p:cBhvr>
                                        <p:cTn id="7" dur="500"/>
                                        <p:tgtEl>
                                          <p:spTgt spid="17412">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7412">
                                            <p:txEl>
                                              <p:pRg st="0" end="0"/>
                                            </p:txEl>
                                          </p:spTgt>
                                        </p:tgtEl>
                                        <p:attrNameLst>
                                          <p:attrName>style.visibility</p:attrName>
                                        </p:attrNameLst>
                                      </p:cBhvr>
                                      <p:to>
                                        <p:strVal val="visible"/>
                                      </p:to>
                                    </p:set>
                                    <p:animEffect transition="in" filter="dissolve">
                                      <p:cBhvr>
                                        <p:cTn id="10" dur="500"/>
                                        <p:tgtEl>
                                          <p:spTgt spid="17412">
                                            <p:txEl>
                                              <p:pRg st="0" end="0"/>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7412">
                                            <p:txEl>
                                              <p:pRg st="1" end="1"/>
                                            </p:txEl>
                                          </p:spTgt>
                                        </p:tgtEl>
                                        <p:attrNameLst>
                                          <p:attrName>style.visibility</p:attrName>
                                        </p:attrNameLst>
                                      </p:cBhvr>
                                      <p:to>
                                        <p:strVal val="visible"/>
                                      </p:to>
                                    </p:set>
                                    <p:animEffect transition="in" filter="dissolve">
                                      <p:cBhvr>
                                        <p:cTn id="13" dur="500"/>
                                        <p:tgtEl>
                                          <p:spTgt spid="174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UDL Paradigm Shift</a:t>
            </a:r>
          </a:p>
        </p:txBody>
      </p:sp>
      <p:sp>
        <p:nvSpPr>
          <p:cNvPr id="18435" name="Rectangle 3"/>
          <p:cNvSpPr>
            <a:spLocks noGrp="1" noChangeArrowheads="1"/>
          </p:cNvSpPr>
          <p:nvPr>
            <p:ph type="body" sz="half" idx="1"/>
          </p:nvPr>
        </p:nvSpPr>
        <p:spPr>
          <a:xfrm>
            <a:off x="685800" y="1981200"/>
            <a:ext cx="3810000" cy="2590800"/>
          </a:xfrm>
          <a:solidFill>
            <a:srgbClr val="FFD9D9"/>
          </a:solidFill>
        </p:spPr>
        <p:txBody>
          <a:bodyPr/>
          <a:lstStyle/>
          <a:p>
            <a:pPr algn="ctr">
              <a:buFontTx/>
              <a:buNone/>
            </a:pPr>
            <a:r>
              <a:rPr lang="en-US" b="1"/>
              <a:t>Pre-UDL</a:t>
            </a:r>
          </a:p>
          <a:p>
            <a:r>
              <a:rPr lang="en-US"/>
              <a:t>The major curricular vehicle is a textbook.</a:t>
            </a:r>
          </a:p>
        </p:txBody>
      </p:sp>
      <p:sp>
        <p:nvSpPr>
          <p:cNvPr id="18436" name="Rectangle 4"/>
          <p:cNvSpPr>
            <a:spLocks noGrp="1" noChangeArrowheads="1"/>
          </p:cNvSpPr>
          <p:nvPr>
            <p:ph type="body" sz="half" idx="2"/>
          </p:nvPr>
        </p:nvSpPr>
        <p:spPr>
          <a:xfrm>
            <a:off x="4648200" y="1981200"/>
            <a:ext cx="3810000" cy="2590800"/>
          </a:xfrm>
          <a:solidFill>
            <a:srgbClr val="ABE3FF"/>
          </a:solidFill>
        </p:spPr>
        <p:txBody>
          <a:bodyPr/>
          <a:lstStyle/>
          <a:p>
            <a:pPr algn="ctr">
              <a:lnSpc>
                <a:spcPct val="90000"/>
              </a:lnSpc>
              <a:buFontTx/>
              <a:buNone/>
            </a:pPr>
            <a:r>
              <a:rPr lang="en-US" b="1"/>
              <a:t>UDL</a:t>
            </a:r>
          </a:p>
          <a:p>
            <a:pPr>
              <a:lnSpc>
                <a:spcPct val="90000"/>
              </a:lnSpc>
            </a:pPr>
            <a:r>
              <a:rPr lang="en-US"/>
              <a:t>Curriculum materials are varied and diverse to accommodate various learning styles.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436">
                                            <p:bg/>
                                          </p:spTgt>
                                        </p:tgtEl>
                                        <p:attrNameLst>
                                          <p:attrName>style.visibility</p:attrName>
                                        </p:attrNameLst>
                                      </p:cBhvr>
                                      <p:to>
                                        <p:strVal val="visible"/>
                                      </p:to>
                                    </p:set>
                                    <p:animEffect transition="in" filter="dissolve">
                                      <p:cBhvr>
                                        <p:cTn id="7" dur="500"/>
                                        <p:tgtEl>
                                          <p:spTgt spid="18436">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8436">
                                            <p:txEl>
                                              <p:pRg st="0" end="0"/>
                                            </p:txEl>
                                          </p:spTgt>
                                        </p:tgtEl>
                                        <p:attrNameLst>
                                          <p:attrName>style.visibility</p:attrName>
                                        </p:attrNameLst>
                                      </p:cBhvr>
                                      <p:to>
                                        <p:strVal val="visible"/>
                                      </p:to>
                                    </p:set>
                                    <p:animEffect transition="in" filter="dissolve">
                                      <p:cBhvr>
                                        <p:cTn id="10" dur="500"/>
                                        <p:tgtEl>
                                          <p:spTgt spid="18436">
                                            <p:txEl>
                                              <p:pRg st="0" end="0"/>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8436">
                                            <p:txEl>
                                              <p:pRg st="1" end="1"/>
                                            </p:txEl>
                                          </p:spTgt>
                                        </p:tgtEl>
                                        <p:attrNameLst>
                                          <p:attrName>style.visibility</p:attrName>
                                        </p:attrNameLst>
                                      </p:cBhvr>
                                      <p:to>
                                        <p:strVal val="visible"/>
                                      </p:to>
                                    </p:set>
                                    <p:animEffect transition="in" filter="dissolve">
                                      <p:cBhvr>
                                        <p:cTn id="13" dur="500"/>
                                        <p:tgtEl>
                                          <p:spTgt spid="1843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Who benefits from UDL?</a:t>
            </a:r>
          </a:p>
        </p:txBody>
      </p:sp>
      <p:sp>
        <p:nvSpPr>
          <p:cNvPr id="37891" name="Rectangle 3"/>
          <p:cNvSpPr>
            <a:spLocks noGrp="1" noChangeArrowheads="1"/>
          </p:cNvSpPr>
          <p:nvPr>
            <p:ph type="body" idx="1"/>
          </p:nvPr>
        </p:nvSpPr>
        <p:spPr/>
        <p:txBody>
          <a:bodyPr/>
          <a:lstStyle/>
          <a:p>
            <a:r>
              <a:rPr lang="en-US"/>
              <a:t>Learning differences.</a:t>
            </a:r>
          </a:p>
          <a:p>
            <a:r>
              <a:rPr lang="en-US"/>
              <a:t>Cultural differences.</a:t>
            </a:r>
          </a:p>
          <a:p>
            <a:r>
              <a:rPr lang="en-US"/>
              <a:t>Language differences.</a:t>
            </a:r>
          </a:p>
          <a:p>
            <a:r>
              <a:rPr lang="en-US"/>
              <a:t>Physical differences.</a:t>
            </a:r>
          </a:p>
          <a:p>
            <a:r>
              <a:rPr lang="en-US"/>
              <a:t>Sensory differences.</a:t>
            </a:r>
          </a:p>
          <a:p>
            <a:r>
              <a:rPr lang="en-US"/>
              <a:t>Cognitive differences.</a:t>
            </a:r>
          </a:p>
          <a:p>
            <a:r>
              <a:rPr lang="en-US"/>
              <a:t>Students with IEP’s.</a:t>
            </a:r>
          </a:p>
        </p:txBody>
      </p:sp>
      <p:sp>
        <p:nvSpPr>
          <p:cNvPr id="37892" name="WordArt 4"/>
          <p:cNvSpPr>
            <a:spLocks noChangeArrowheads="1" noChangeShapeType="1" noTextEdit="1"/>
          </p:cNvSpPr>
          <p:nvPr/>
        </p:nvSpPr>
        <p:spPr bwMode="auto">
          <a:xfrm>
            <a:off x="5257800" y="2438400"/>
            <a:ext cx="3124200" cy="2819400"/>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a:ln w="9525">
                  <a:round/>
                  <a:headEnd/>
                  <a:tailEnd/>
                </a:ln>
                <a:gradFill rotWithShape="0">
                  <a:gsLst>
                    <a:gs pos="0">
                      <a:srgbClr val="FFE701"/>
                    </a:gs>
                    <a:gs pos="100000">
                      <a:srgbClr val="FE3E02"/>
                    </a:gs>
                  </a:gsLst>
                  <a:lin ang="5400000" scaled="1"/>
                </a:gradFill>
                <a:latin typeface="Impact"/>
              </a:rPr>
              <a:t>Everyone!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 calcmode="lin" valueType="num">
                                      <p:cBhvr additive="base">
                                        <p:cTn id="7" dur="2000" fill="hold"/>
                                        <p:tgtEl>
                                          <p:spTgt spid="37892"/>
                                        </p:tgtEl>
                                        <p:attrNameLst>
                                          <p:attrName>ppt_x</p:attrName>
                                        </p:attrNameLst>
                                      </p:cBhvr>
                                      <p:tavLst>
                                        <p:tav tm="0">
                                          <p:val>
                                            <p:strVal val="#ppt_x"/>
                                          </p:val>
                                        </p:tav>
                                        <p:tav tm="100000">
                                          <p:val>
                                            <p:strVal val="#ppt_x"/>
                                          </p:val>
                                        </p:tav>
                                      </p:tavLst>
                                    </p:anim>
                                    <p:anim calcmode="lin" valueType="num">
                                      <p:cBhvr additive="base">
                                        <p:cTn id="8" dur="2000" fill="hold"/>
                                        <p:tgtEl>
                                          <p:spTgt spid="3789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Technology and UDL</a:t>
            </a:r>
          </a:p>
        </p:txBody>
      </p:sp>
      <p:sp>
        <p:nvSpPr>
          <p:cNvPr id="20483" name="Rectangle 3"/>
          <p:cNvSpPr>
            <a:spLocks noGrp="1" noChangeArrowheads="1"/>
          </p:cNvSpPr>
          <p:nvPr>
            <p:ph type="body" idx="1"/>
          </p:nvPr>
        </p:nvSpPr>
        <p:spPr/>
        <p:txBody>
          <a:bodyPr/>
          <a:lstStyle/>
          <a:p>
            <a:r>
              <a:rPr lang="en-US"/>
              <a:t>Digital multimedia learning tools:</a:t>
            </a:r>
          </a:p>
          <a:p>
            <a:pPr lvl="1"/>
            <a:r>
              <a:rPr lang="en-US"/>
              <a:t>Making UDL a reachable goal.</a:t>
            </a:r>
          </a:p>
          <a:p>
            <a:pPr lvl="1"/>
            <a:r>
              <a:rPr lang="en-US"/>
              <a:t>Making attainment of UDL within reach of individual educators and students.</a:t>
            </a:r>
          </a:p>
        </p:txBody>
      </p:sp>
      <p:pic>
        <p:nvPicPr>
          <p:cNvPr id="20484" name="Picture 4" descr="Pcoprat1"/>
          <p:cNvPicPr>
            <a:picLocks noChangeAspect="1" noChangeArrowheads="1"/>
          </p:cNvPicPr>
          <p:nvPr/>
        </p:nvPicPr>
        <p:blipFill>
          <a:blip r:embed="rId3"/>
          <a:srcRect/>
          <a:stretch>
            <a:fillRect/>
          </a:stretch>
        </p:blipFill>
        <p:spPr bwMode="auto">
          <a:xfrm>
            <a:off x="304800" y="4535488"/>
            <a:ext cx="2309813" cy="2230437"/>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a:t>On the basic level, how can I design my materials to be accessible to ALL learners?</a:t>
            </a:r>
          </a:p>
        </p:txBody>
      </p:sp>
      <p:sp>
        <p:nvSpPr>
          <p:cNvPr id="39939" name="Rectangle 3"/>
          <p:cNvSpPr>
            <a:spLocks noGrp="1" noChangeArrowheads="1"/>
          </p:cNvSpPr>
          <p:nvPr>
            <p:ph type="body" idx="1"/>
          </p:nvPr>
        </p:nvSpPr>
        <p:spPr>
          <a:xfrm>
            <a:off x="685800" y="2362200"/>
            <a:ext cx="7772400" cy="4114800"/>
          </a:xfrm>
        </p:spPr>
        <p:txBody>
          <a:bodyPr/>
          <a:lstStyle/>
          <a:p>
            <a:pPr>
              <a:lnSpc>
                <a:spcPct val="90000"/>
              </a:lnSpc>
            </a:pPr>
            <a:r>
              <a:rPr lang="en-US" dirty="0"/>
              <a:t>Utilize readable fonts and font sizes.</a:t>
            </a:r>
          </a:p>
          <a:p>
            <a:pPr>
              <a:lnSpc>
                <a:spcPct val="90000"/>
              </a:lnSpc>
            </a:pPr>
            <a:r>
              <a:rPr lang="en-US" dirty="0"/>
              <a:t>Use plenty of white space.</a:t>
            </a:r>
          </a:p>
          <a:p>
            <a:pPr>
              <a:lnSpc>
                <a:spcPct val="90000"/>
              </a:lnSpc>
            </a:pPr>
            <a:r>
              <a:rPr lang="en-US" dirty="0"/>
              <a:t>Provide sufficient visual contrast between text and backgrounds.</a:t>
            </a:r>
          </a:p>
          <a:p>
            <a:pPr>
              <a:lnSpc>
                <a:spcPct val="90000"/>
              </a:lnSpc>
            </a:pPr>
            <a:r>
              <a:rPr lang="en-US" dirty="0"/>
              <a:t>Minimize distractions:</a:t>
            </a:r>
          </a:p>
          <a:p>
            <a:pPr lvl="1">
              <a:lnSpc>
                <a:spcPct val="90000"/>
              </a:lnSpc>
            </a:pPr>
            <a:r>
              <a:rPr lang="en-US" dirty="0"/>
              <a:t>Background sounds and effects.</a:t>
            </a:r>
          </a:p>
          <a:p>
            <a:pPr lvl="1">
              <a:lnSpc>
                <a:spcPct val="90000"/>
              </a:lnSpc>
            </a:pPr>
            <a:r>
              <a:rPr lang="en-US" dirty="0"/>
              <a:t>Animated graphics.</a:t>
            </a:r>
          </a:p>
          <a:p>
            <a:pPr lvl="1">
              <a:lnSpc>
                <a:spcPct val="90000"/>
              </a:lnSpc>
            </a:pPr>
            <a:r>
              <a:rPr lang="en-US" dirty="0"/>
              <a:t>Visual crowding.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dirty="0"/>
              <a:t>As We Learn About</a:t>
            </a:r>
            <a:br>
              <a:rPr lang="en-US" dirty="0"/>
            </a:br>
            <a:r>
              <a:rPr lang="en-US" dirty="0"/>
              <a:t>Technology in Modules 4 &amp; 5…</a:t>
            </a:r>
          </a:p>
        </p:txBody>
      </p:sp>
      <p:sp>
        <p:nvSpPr>
          <p:cNvPr id="34820" name="Rectangle 4"/>
          <p:cNvSpPr>
            <a:spLocks noChangeArrowheads="1"/>
          </p:cNvSpPr>
          <p:nvPr/>
        </p:nvSpPr>
        <p:spPr bwMode="auto">
          <a:xfrm>
            <a:off x="1905000" y="2667000"/>
            <a:ext cx="5410200" cy="2590800"/>
          </a:xfrm>
          <a:prstGeom prst="rect">
            <a:avLst/>
          </a:prstGeom>
          <a:noFill/>
          <a:ln w="9525">
            <a:noFill/>
            <a:miter lim="800000"/>
            <a:headEnd/>
            <a:tailEnd/>
          </a:ln>
          <a:effectLst/>
        </p:spPr>
        <p:txBody>
          <a:bodyPr/>
          <a:lstStyle/>
          <a:p>
            <a:pPr marL="342900" indent="-342900">
              <a:spcBef>
                <a:spcPct val="20000"/>
              </a:spcBef>
            </a:pPr>
            <a:r>
              <a:rPr lang="en-US" sz="3200"/>
              <a:t>   We will consider how to apply the principles of UDL in the educational materials we produce to benefit </a:t>
            </a:r>
            <a:r>
              <a:rPr lang="en-US" sz="3200" u="sng"/>
              <a:t>all learners</a:t>
            </a:r>
            <a:r>
              <a:rPr lang="en-US" sz="3200"/>
              <a:t>.</a:t>
            </a:r>
          </a:p>
        </p:txBody>
      </p:sp>
      <p:pic>
        <p:nvPicPr>
          <p:cNvPr id="34823" name="Picture 7" descr="bd07230_"/>
          <p:cNvPicPr>
            <a:picLocks noChangeAspect="1" noChangeArrowheads="1"/>
          </p:cNvPicPr>
          <p:nvPr/>
        </p:nvPicPr>
        <p:blipFill>
          <a:blip r:embed="rId3"/>
          <a:srcRect/>
          <a:stretch>
            <a:fillRect/>
          </a:stretch>
        </p:blipFill>
        <p:spPr bwMode="auto">
          <a:xfrm>
            <a:off x="7315200" y="4114800"/>
            <a:ext cx="1447800" cy="2133600"/>
          </a:xfrm>
          <a:prstGeom prst="rect">
            <a:avLst/>
          </a:prstGeom>
          <a:noFill/>
        </p:spPr>
      </p:pic>
      <p:pic>
        <p:nvPicPr>
          <p:cNvPr id="34824" name="Picture 8" descr="bd07219_"/>
          <p:cNvPicPr>
            <a:picLocks noChangeAspect="1" noChangeArrowheads="1"/>
          </p:cNvPicPr>
          <p:nvPr/>
        </p:nvPicPr>
        <p:blipFill>
          <a:blip r:embed="rId4"/>
          <a:srcRect/>
          <a:stretch>
            <a:fillRect/>
          </a:stretch>
        </p:blipFill>
        <p:spPr bwMode="auto">
          <a:xfrm>
            <a:off x="457200" y="3886200"/>
            <a:ext cx="1535113" cy="2362200"/>
          </a:xfrm>
          <a:prstGeom prst="rect">
            <a:avLst/>
          </a:prstGeom>
          <a:noFill/>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199</TotalTime>
  <Words>666</Words>
  <Application>Microsoft Office PowerPoint</Application>
  <PresentationFormat>On-screen Show (4:3)</PresentationFormat>
  <Paragraphs>79</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Impact</vt:lpstr>
      <vt:lpstr>Times New Roman</vt:lpstr>
      <vt:lpstr>Default Design</vt:lpstr>
      <vt:lpstr>Introduction to Universal Design for Learning (UDL)</vt:lpstr>
      <vt:lpstr>Where did Universal Design Come From?</vt:lpstr>
      <vt:lpstr>Universal Design</vt:lpstr>
      <vt:lpstr>PowerPoint Presentation</vt:lpstr>
      <vt:lpstr>Universal Design</vt:lpstr>
      <vt:lpstr>Universal Design</vt:lpstr>
      <vt:lpstr>Universal Design in Education</vt:lpstr>
      <vt:lpstr>Universal Design in Education</vt:lpstr>
      <vt:lpstr>What does “universal” mean?</vt:lpstr>
      <vt:lpstr>What Does Universal Design Entail?</vt:lpstr>
      <vt:lpstr>UDL Paradigm Shift</vt:lpstr>
      <vt:lpstr>UDL Paradigm Shift</vt:lpstr>
      <vt:lpstr>UDL Paradigm Shift</vt:lpstr>
      <vt:lpstr>UDL Paradigm Shift</vt:lpstr>
      <vt:lpstr>Who benefits from UDL?</vt:lpstr>
      <vt:lpstr>Technology and UDL</vt:lpstr>
      <vt:lpstr>On the basic level, how can I design my materials to be accessible to ALL learners?</vt:lpstr>
      <vt:lpstr>As We Learn About Technology in Modules 4 &amp; 5…</vt:lpstr>
    </vt:vector>
  </TitlesOfParts>
  <Company>College Misericordia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UDL</dc:title>
  <dc:creator>Dr. Stephen L. Broskoske</dc:creator>
  <cp:lastModifiedBy>Stephen Broskoske</cp:lastModifiedBy>
  <cp:revision>16</cp:revision>
  <dcterms:created xsi:type="dcterms:W3CDTF">2002-11-23T19:22:03Z</dcterms:created>
  <dcterms:modified xsi:type="dcterms:W3CDTF">2023-02-15T14:50:16Z</dcterms:modified>
</cp:coreProperties>
</file>