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64" r:id="rId3"/>
    <p:sldId id="344" r:id="rId4"/>
    <p:sldId id="345" r:id="rId5"/>
    <p:sldId id="346" r:id="rId6"/>
    <p:sldId id="348" r:id="rId7"/>
    <p:sldId id="362" r:id="rId8"/>
    <p:sldId id="347" r:id="rId9"/>
    <p:sldId id="361" r:id="rId10"/>
    <p:sldId id="363" r:id="rId11"/>
    <p:sldId id="357" r:id="rId12"/>
    <p:sldId id="365" r:id="rId13"/>
    <p:sldId id="366" r:id="rId14"/>
    <p:sldId id="351" r:id="rId15"/>
    <p:sldId id="352" r:id="rId16"/>
    <p:sldId id="353" r:id="rId17"/>
    <p:sldId id="354" r:id="rId18"/>
    <p:sldId id="356" r:id="rId19"/>
    <p:sldId id="368" r:id="rId20"/>
    <p:sldId id="367" r:id="rId21"/>
    <p:sldId id="369" r:id="rId22"/>
    <p:sldId id="358" r:id="rId23"/>
    <p:sldId id="336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62" autoAdjust="0"/>
  </p:normalViewPr>
  <p:slideViewPr>
    <p:cSldViewPr>
      <p:cViewPr varScale="1">
        <p:scale>
          <a:sx n="79" d="100"/>
          <a:sy n="79" d="100"/>
        </p:scale>
        <p:origin x="15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2A765B-9980-4365-992E-C804D0EA44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76AEF-724C-4D21-8A9F-772771C673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F6DA8-634D-4DC8-9A47-EBBCF32F1A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DB250-A804-451A-B9E6-995AD1EE8D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FBF35-0596-40D4-A56D-266D69ACFA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F5FD6E-8390-49F9-8703-9570C7AB2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42E31-32CD-4392-A982-3B90134662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F1EEC-D9FD-4AE9-BF3A-18B38F4A3D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BAE34-7713-480F-80E8-7E129A3823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125DE-26D3-4BB0-98F4-8E7CE3E889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9B68B-0E0E-43E1-B7D5-4B42DB0C6F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D4BB2-83A7-4527-8D5A-CAD166CFB7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1A37-53AC-4D5B-9044-B0E25FC190D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Scratchlogo.sv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idea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Scratchlogo.sv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Introduction to Scratch Coding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20574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Dr. Steve Broskoske</a:t>
            </a:r>
          </a:p>
          <a:p>
            <a:r>
              <a:rPr lang="en-US" sz="2800" dirty="0"/>
              <a:t>TED 121</a:t>
            </a:r>
            <a:br>
              <a:rPr lang="en-US" sz="2800" dirty="0"/>
            </a:br>
            <a:r>
              <a:rPr lang="en-US" sz="2800" dirty="0"/>
              <a:t>Educational Technology</a:t>
            </a:r>
            <a:br>
              <a:rPr lang="en-US" sz="2800" dirty="0"/>
            </a:br>
            <a:r>
              <a:rPr lang="en-US" sz="2800" dirty="0"/>
              <a:t>Misericordia University</a:t>
            </a:r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4FC52B5E-3821-4128-B08F-9DC755D03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38400" y="433959"/>
            <a:ext cx="4724400" cy="15118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FCC9-04EE-4BA9-BD6E-5299FF623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Scratch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F3568-9F3E-4098-A012-3D58395D2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STEM</a:t>
            </a:r>
            <a:r>
              <a:rPr lang="en-US" dirty="0"/>
              <a:t>: Focus on science, technology, engineering, and mathematics.</a:t>
            </a:r>
          </a:p>
          <a:p>
            <a:r>
              <a:rPr lang="en-US" b="1" dirty="0"/>
              <a:t>STEAM</a:t>
            </a:r>
            <a:r>
              <a:rPr lang="en-US" dirty="0"/>
              <a:t>: Focus on science, technology, engineering, art, and mathematics.</a:t>
            </a:r>
          </a:p>
          <a:p>
            <a:r>
              <a:rPr lang="en-US" dirty="0"/>
              <a:t>One part of this focus in education is programming/coding/robotics and object-oriented programming.</a:t>
            </a:r>
          </a:p>
        </p:txBody>
      </p:sp>
    </p:spTree>
    <p:extLst>
      <p:ext uri="{BB962C8B-B14F-4D97-AF65-F5344CB8AC3E}">
        <p14:creationId xmlns:p14="http://schemas.microsoft.com/office/powerpoint/2010/main" val="1248247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628BB0-AA4B-4D03-8536-7C9199923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Scratch</a:t>
            </a:r>
            <a:endParaRPr lang="en-ZM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0F684-5507-42C6-9FE7-356D07B80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Scratch</a:t>
            </a:r>
            <a:r>
              <a:rPr lang="en-US" dirty="0"/>
              <a:t> is a free programming environment that runs in a Web browser. Designed by the MIT Media Lab’s Lifelong Kindergarten Group.</a:t>
            </a:r>
          </a:p>
          <a:p>
            <a:r>
              <a:rPr lang="en-US" dirty="0"/>
              <a:t>Scratch users (“Scratchers”</a:t>
            </a:r>
            <a:r>
              <a:rPr lang="en-US" i="1" dirty="0"/>
              <a:t>)</a:t>
            </a:r>
            <a:r>
              <a:rPr lang="en-US" dirty="0"/>
              <a:t> can create programs by snapping together code blocks in the Scratch editor (like Legos).</a:t>
            </a:r>
          </a:p>
          <a:p>
            <a:r>
              <a:rPr lang="en-US" dirty="0"/>
              <a:t>Designed for 8- to 16-year-olds, but can appeal to all ages.</a:t>
            </a:r>
          </a:p>
        </p:txBody>
      </p:sp>
    </p:spTree>
    <p:extLst>
      <p:ext uri="{BB962C8B-B14F-4D97-AF65-F5344CB8AC3E}">
        <p14:creationId xmlns:p14="http://schemas.microsoft.com/office/powerpoint/2010/main" val="238376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EEFF2-05DB-4A0F-94F1-B1CC54AB8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Scratch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DADCF-FCCB-40B4-AEE0-783BDCCD9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software to install.</a:t>
            </a:r>
          </a:p>
          <a:p>
            <a:r>
              <a:rPr lang="en-US" dirty="0"/>
              <a:t>Completely free — no ads or in-app purchases.</a:t>
            </a:r>
          </a:p>
          <a:p>
            <a:r>
              <a:rPr lang="en-US" dirty="0"/>
              <a:t>Can use online or download a copy of the offline editor software.</a:t>
            </a:r>
          </a:p>
          <a:p>
            <a:r>
              <a:rPr lang="en-US" dirty="0"/>
              <a:t>Use the mouse to drag and drop code blocks — little typing is needed.</a:t>
            </a:r>
          </a:p>
        </p:txBody>
      </p:sp>
    </p:spTree>
    <p:extLst>
      <p:ext uri="{BB962C8B-B14F-4D97-AF65-F5344CB8AC3E}">
        <p14:creationId xmlns:p14="http://schemas.microsoft.com/office/powerpoint/2010/main" val="528651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7D578-DD4B-4EE2-8F7B-0B5B5A09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Scripting in Scratch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7C873-59AA-4D00-B041-11DC2659F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/>
              <a:t>The most basic object in Scratch is the </a:t>
            </a:r>
            <a:r>
              <a:rPr lang="en-US" u="sng" dirty="0"/>
              <a:t>sprite</a:t>
            </a:r>
            <a:r>
              <a:rPr lang="en-US" dirty="0"/>
              <a:t>. Sprites appear on the </a:t>
            </a:r>
            <a:r>
              <a:rPr lang="en-US" u="sng" dirty="0"/>
              <a:t>Stage</a:t>
            </a:r>
            <a:r>
              <a:rPr lang="en-US" dirty="0"/>
              <a:t>, and their code blocks control their behavior.</a:t>
            </a:r>
          </a:p>
          <a:p>
            <a:r>
              <a:rPr lang="en-US" dirty="0"/>
              <a:t>The editor automatically starts with a cat sprite, but you can change/add sprites.</a:t>
            </a:r>
          </a:p>
          <a:p>
            <a:r>
              <a:rPr lang="en-US" dirty="0"/>
              <a:t>Program a sprite by adding </a:t>
            </a:r>
            <a:r>
              <a:rPr lang="en-US" u="sng" dirty="0"/>
              <a:t>code blocks</a:t>
            </a:r>
            <a:r>
              <a:rPr lang="en-US" dirty="0"/>
              <a:t> to the Scripts Area in the middle of the screen.</a:t>
            </a:r>
          </a:p>
          <a:p>
            <a:r>
              <a:rPr lang="en-US" dirty="0"/>
              <a:t>In Scratch, a stack of code blocks is called a </a:t>
            </a:r>
            <a:r>
              <a:rPr lang="en-US" u="sng" dirty="0"/>
              <a:t>script</a:t>
            </a:r>
            <a:r>
              <a:rPr lang="en-US" dirty="0"/>
              <a:t>.</a:t>
            </a:r>
            <a:endParaRPr lang="en-ZM" dirty="0"/>
          </a:p>
        </p:txBody>
      </p:sp>
    </p:spTree>
    <p:extLst>
      <p:ext uri="{BB962C8B-B14F-4D97-AF65-F5344CB8AC3E}">
        <p14:creationId xmlns:p14="http://schemas.microsoft.com/office/powerpoint/2010/main" val="1641670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861645-9851-4977-95B1-0759CAC0A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Scratch</a:t>
            </a:r>
            <a:endParaRPr lang="en-ZM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A5F38-8B1D-4703-AFAB-ECD2FC263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Navigate to Scratch:</a:t>
            </a:r>
            <a:br>
              <a:rPr lang="en-US" dirty="0"/>
            </a:br>
            <a:r>
              <a:rPr lang="en-US" dirty="0"/>
              <a:t>https://scratch.mit.edu/</a:t>
            </a:r>
          </a:p>
          <a:p>
            <a:r>
              <a:rPr lang="en-US" dirty="0"/>
              <a:t>Let’s explore the interface.</a:t>
            </a:r>
          </a:p>
          <a:p>
            <a:endParaRPr lang="en-ZM" dirty="0"/>
          </a:p>
        </p:txBody>
      </p:sp>
      <p:sp>
        <p:nvSpPr>
          <p:cNvPr id="2" name="Action Button: Blank 1">
            <a:hlinkClick r:id="rId2" highlightClick="1"/>
            <a:extLst>
              <a:ext uri="{FF2B5EF4-FFF2-40B4-BE49-F238E27FC236}">
                <a16:creationId xmlns:a16="http://schemas.microsoft.com/office/drawing/2014/main" id="{B01FE6EA-3A45-4581-A0B2-D473A8A38DE8}"/>
              </a:ext>
            </a:extLst>
          </p:cNvPr>
          <p:cNvSpPr/>
          <p:nvPr/>
        </p:nvSpPr>
        <p:spPr>
          <a:xfrm>
            <a:off x="2286000" y="4114800"/>
            <a:ext cx="4267200" cy="1066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Scratch online</a:t>
            </a:r>
            <a:endParaRPr lang="en-ZM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637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861645-9851-4977-95B1-0759CAC0A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Scratch</a:t>
            </a:r>
            <a:endParaRPr lang="en-ZM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E82FA0-7647-439D-A5DF-E389775208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71"/>
          <a:stretch/>
        </p:blipFill>
        <p:spPr>
          <a:xfrm>
            <a:off x="770466" y="2301571"/>
            <a:ext cx="7916334" cy="4267200"/>
          </a:xfrm>
          <a:prstGeom prst="rect">
            <a:avLst/>
          </a:prstGeom>
        </p:spPr>
      </p:pic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6A582FF6-3D18-4FE0-A363-FFFFED37423E}"/>
              </a:ext>
            </a:extLst>
          </p:cNvPr>
          <p:cNvSpPr/>
          <p:nvPr/>
        </p:nvSpPr>
        <p:spPr>
          <a:xfrm>
            <a:off x="152400" y="823440"/>
            <a:ext cx="1447800" cy="2286000"/>
          </a:xfrm>
          <a:prstGeom prst="down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Categories of coding blocks.</a:t>
            </a:r>
            <a:endParaRPr lang="en-ZM" sz="2000" dirty="0">
              <a:solidFill>
                <a:schemeClr val="tx1"/>
              </a:solidFill>
            </a:endParaRPr>
          </a:p>
        </p:txBody>
      </p:sp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146EFE0B-8CCB-4C5F-B234-197BE01CEE66}"/>
              </a:ext>
            </a:extLst>
          </p:cNvPr>
          <p:cNvSpPr/>
          <p:nvPr/>
        </p:nvSpPr>
        <p:spPr>
          <a:xfrm>
            <a:off x="1371600" y="1478774"/>
            <a:ext cx="1447800" cy="2286000"/>
          </a:xfrm>
          <a:prstGeom prst="down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Coding blocks.</a:t>
            </a:r>
            <a:endParaRPr lang="en-ZM" sz="2000" dirty="0">
              <a:solidFill>
                <a:schemeClr val="tx1"/>
              </a:solidFill>
            </a:endParaRPr>
          </a:p>
        </p:txBody>
      </p:sp>
      <p:sp>
        <p:nvSpPr>
          <p:cNvPr id="9" name="Callout: Down Arrow 8">
            <a:extLst>
              <a:ext uri="{FF2B5EF4-FFF2-40B4-BE49-F238E27FC236}">
                <a16:creationId xmlns:a16="http://schemas.microsoft.com/office/drawing/2014/main" id="{FDBB0B37-4083-4536-BC71-C8B8C1D7E671}"/>
              </a:ext>
            </a:extLst>
          </p:cNvPr>
          <p:cNvSpPr/>
          <p:nvPr/>
        </p:nvSpPr>
        <p:spPr>
          <a:xfrm>
            <a:off x="3200400" y="1371600"/>
            <a:ext cx="1447800" cy="2286000"/>
          </a:xfrm>
          <a:prstGeom prst="down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Coding area.</a:t>
            </a:r>
            <a:endParaRPr lang="en-ZM" sz="2000" dirty="0">
              <a:solidFill>
                <a:schemeClr val="tx1"/>
              </a:solidFill>
            </a:endParaRPr>
          </a:p>
        </p:txBody>
      </p:sp>
      <p:sp>
        <p:nvSpPr>
          <p:cNvPr id="10" name="Callout: Down Arrow 9">
            <a:extLst>
              <a:ext uri="{FF2B5EF4-FFF2-40B4-BE49-F238E27FC236}">
                <a16:creationId xmlns:a16="http://schemas.microsoft.com/office/drawing/2014/main" id="{043C3C88-4ED8-409A-A1CF-CB7D74DA8EEE}"/>
              </a:ext>
            </a:extLst>
          </p:cNvPr>
          <p:cNvSpPr/>
          <p:nvPr/>
        </p:nvSpPr>
        <p:spPr>
          <a:xfrm>
            <a:off x="6674796" y="1219200"/>
            <a:ext cx="1447800" cy="2286000"/>
          </a:xfrm>
          <a:prstGeom prst="down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Stage.</a:t>
            </a:r>
            <a:endParaRPr lang="en-ZM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538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AA1360-74F4-48DD-96E8-EC82BA7AE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Code Blocks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9A2CB-850B-4BD2-BD1E-DBFA71F4E2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Motion.</a:t>
            </a:r>
          </a:p>
          <a:p>
            <a:r>
              <a:rPr lang="en-US" sz="4000" dirty="0">
                <a:solidFill>
                  <a:srgbClr val="FF0000"/>
                </a:solidFill>
              </a:rPr>
              <a:t>Looks.</a:t>
            </a:r>
          </a:p>
          <a:p>
            <a:r>
              <a:rPr lang="en-US" sz="4000" dirty="0">
                <a:solidFill>
                  <a:srgbClr val="FF0000"/>
                </a:solidFill>
              </a:rPr>
              <a:t>Events.</a:t>
            </a:r>
          </a:p>
          <a:p>
            <a:r>
              <a:rPr lang="en-US" sz="4000" dirty="0">
                <a:solidFill>
                  <a:srgbClr val="FF0000"/>
                </a:solidFill>
              </a:rPr>
              <a:t>Control.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7A7DA2-0531-4494-8381-DF9F4D5691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4000" dirty="0"/>
              <a:t>Sound.</a:t>
            </a:r>
          </a:p>
          <a:p>
            <a:r>
              <a:rPr lang="en-US" sz="4000" dirty="0"/>
              <a:t>Sensing.</a:t>
            </a:r>
          </a:p>
          <a:p>
            <a:r>
              <a:rPr lang="en-US" sz="4000" dirty="0"/>
              <a:t>Operators</a:t>
            </a:r>
          </a:p>
          <a:p>
            <a:r>
              <a:rPr lang="en-US" sz="4000" dirty="0"/>
              <a:t>Variables.</a:t>
            </a:r>
          </a:p>
          <a:p>
            <a:r>
              <a:rPr lang="en-US" sz="4000" dirty="0"/>
              <a:t>More blocks. </a:t>
            </a:r>
            <a:r>
              <a:rPr lang="en-US" sz="2400" i="1" dirty="0"/>
              <a:t>(Click extensions in lower left.)</a:t>
            </a:r>
            <a:endParaRPr lang="en-US" sz="4000" i="1" dirty="0"/>
          </a:p>
        </p:txBody>
      </p:sp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031E9F74-9BCA-462D-AE06-84DD8613B7DB}"/>
              </a:ext>
            </a:extLst>
          </p:cNvPr>
          <p:cNvSpPr/>
          <p:nvPr/>
        </p:nvSpPr>
        <p:spPr>
          <a:xfrm>
            <a:off x="609600" y="4876800"/>
            <a:ext cx="3733800" cy="1524000"/>
          </a:xfrm>
          <a:prstGeom prst="up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Let’s focus on these blocks today.</a:t>
            </a:r>
            <a:endParaRPr lang="en-ZM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57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AB1449-791C-47F9-8109-2601E1C59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Sprite / Change Backdrop</a:t>
            </a:r>
            <a:endParaRPr lang="en-ZM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8E8D1F-330B-45FF-9DA1-FB3B957CD7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00" t="17407" b="5556"/>
          <a:stretch/>
        </p:blipFill>
        <p:spPr>
          <a:xfrm>
            <a:off x="2190351" y="1562100"/>
            <a:ext cx="3657600" cy="4876800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016F5CD-30DE-4667-940F-937BFB5E688A}"/>
              </a:ext>
            </a:extLst>
          </p:cNvPr>
          <p:cNvSpPr/>
          <p:nvPr/>
        </p:nvSpPr>
        <p:spPr>
          <a:xfrm>
            <a:off x="152400" y="5524500"/>
            <a:ext cx="1846635" cy="914400"/>
          </a:xfrm>
          <a:prstGeom prst="wedgeRoundRectCallout">
            <a:avLst>
              <a:gd name="adj1" fmla="val 193108"/>
              <a:gd name="adj2" fmla="val 29876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Add a sprite.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B1705D2-E6F4-402E-BA90-D110D64A96FC}"/>
              </a:ext>
            </a:extLst>
          </p:cNvPr>
          <p:cNvSpPr/>
          <p:nvPr/>
        </p:nvSpPr>
        <p:spPr>
          <a:xfrm>
            <a:off x="6039267" y="1562100"/>
            <a:ext cx="2133600" cy="1143000"/>
          </a:xfrm>
          <a:prstGeom prst="wedgeRoundRectCallout">
            <a:avLst>
              <a:gd name="adj1" fmla="val -70072"/>
              <a:gd name="adj2" fmla="val 326046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1) Add a backdrop.</a:t>
            </a:r>
            <a:endParaRPr lang="en-ZM" sz="24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842E1D-1F8A-4321-BA36-0318046C36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11" t="18762" r="8611" b="18004"/>
          <a:stretch/>
        </p:blipFill>
        <p:spPr>
          <a:xfrm>
            <a:off x="5902040" y="5448300"/>
            <a:ext cx="3241960" cy="990600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0337319-5789-4E83-92F3-14E7A9248711}"/>
              </a:ext>
            </a:extLst>
          </p:cNvPr>
          <p:cNvSpPr/>
          <p:nvPr/>
        </p:nvSpPr>
        <p:spPr>
          <a:xfrm>
            <a:off x="6705600" y="3384008"/>
            <a:ext cx="2133600" cy="1645191"/>
          </a:xfrm>
          <a:prstGeom prst="wedgeRoundRectCallout">
            <a:avLst>
              <a:gd name="adj1" fmla="val -33598"/>
              <a:gd name="adj2" fmla="val 92003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2) Drag this coding block and click to run.</a:t>
            </a:r>
            <a:endParaRPr lang="en-ZM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40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FF5ED-1C7A-48D1-AD59-53E096068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 Costumes</a:t>
            </a:r>
            <a:endParaRPr lang="en-ZM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4EB787-8EF2-4F6D-85ED-B328F99D5A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07" b="5556"/>
          <a:stretch/>
        </p:blipFill>
        <p:spPr>
          <a:xfrm>
            <a:off x="533400" y="2819400"/>
            <a:ext cx="8264769" cy="358140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75A72794-FE36-4733-8347-F5474A318425}"/>
              </a:ext>
            </a:extLst>
          </p:cNvPr>
          <p:cNvSpPr/>
          <p:nvPr/>
        </p:nvSpPr>
        <p:spPr>
          <a:xfrm>
            <a:off x="5486400" y="1428987"/>
            <a:ext cx="2590800" cy="1143000"/>
          </a:xfrm>
          <a:prstGeom prst="wedgeRoundRectCallout">
            <a:avLst>
              <a:gd name="adj1" fmla="val 4297"/>
              <a:gd name="adj2" fmla="val 309024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1) Click a sprite or a backdrop to select.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E1AF311A-1D6F-4146-BC4A-D8860B89746A}"/>
              </a:ext>
            </a:extLst>
          </p:cNvPr>
          <p:cNvSpPr/>
          <p:nvPr/>
        </p:nvSpPr>
        <p:spPr>
          <a:xfrm>
            <a:off x="2209800" y="1524000"/>
            <a:ext cx="2133600" cy="1143000"/>
          </a:xfrm>
          <a:prstGeom prst="wedgeRoundRectCallout">
            <a:avLst>
              <a:gd name="adj1" fmla="val -87853"/>
              <a:gd name="adj2" fmla="val 65620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2) Use tools to edit </a:t>
            </a:r>
            <a:r>
              <a:rPr lang="en-US" sz="2400" i="1" dirty="0">
                <a:solidFill>
                  <a:schemeClr val="tx1"/>
                </a:solidFill>
              </a:rPr>
              <a:t>costumes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ZM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02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48DA2-5957-46F5-906A-3EEE00DE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Hints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5F3C-EACF-4066-8BD2-446894A1B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/>
              <a:t>Drag a coding block to the coding window. Drag a block to the left to erase it.</a:t>
            </a:r>
          </a:p>
          <a:p>
            <a:r>
              <a:rPr lang="en-US" dirty="0"/>
              <a:t>Right-click the character in the upper right-hand corner of the scripting window.</a:t>
            </a:r>
          </a:p>
          <a:p>
            <a:pPr lvl="1"/>
            <a:r>
              <a:rPr lang="en-US" dirty="0"/>
              <a:t>Undo an action.</a:t>
            </a:r>
          </a:p>
          <a:p>
            <a:pPr lvl="1"/>
            <a:r>
              <a:rPr lang="en-US" dirty="0"/>
              <a:t>Clean up blocks.</a:t>
            </a:r>
          </a:p>
          <a:p>
            <a:r>
              <a:rPr lang="en-US" dirty="0"/>
              <a:t>Everything is “live.” To change a backdrop on the stage, select the backdrop and click on the “switch the backdrop to…” control to make it work.</a:t>
            </a:r>
          </a:p>
        </p:txBody>
      </p:sp>
    </p:spTree>
    <p:extLst>
      <p:ext uri="{BB962C8B-B14F-4D97-AF65-F5344CB8AC3E}">
        <p14:creationId xmlns:p14="http://schemas.microsoft.com/office/powerpoint/2010/main" val="216461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D4E7C-0D3E-4609-894B-DDE0DCB8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Sprite: Add a Motion</a:t>
            </a:r>
            <a:endParaRPr lang="en-ZM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6A2C82-4FEB-4ACC-B6F6-DCD135332D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0" y="2057400"/>
            <a:ext cx="3352800" cy="335280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E6565B8-C81A-4542-89D7-5FBC9CBE9F28}"/>
              </a:ext>
            </a:extLst>
          </p:cNvPr>
          <p:cNvSpPr/>
          <p:nvPr/>
        </p:nvSpPr>
        <p:spPr>
          <a:xfrm>
            <a:off x="381000" y="21336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Move (like walk).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F95E5D6-B632-4A9D-BC5F-E6133AF7D6F8}"/>
              </a:ext>
            </a:extLst>
          </p:cNvPr>
          <p:cNvSpPr/>
          <p:nvPr/>
        </p:nvSpPr>
        <p:spPr>
          <a:xfrm>
            <a:off x="381000" y="32004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Glide to a position.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C26DECD-6361-46E2-8B3A-BBAE22327EF7}"/>
              </a:ext>
            </a:extLst>
          </p:cNvPr>
          <p:cNvSpPr/>
          <p:nvPr/>
        </p:nvSpPr>
        <p:spPr>
          <a:xfrm>
            <a:off x="381000" y="4267200"/>
            <a:ext cx="3425757" cy="1371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Move quickly to a position.</a:t>
            </a:r>
            <a:endParaRPr lang="en-ZM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766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D4E7C-0D3E-4609-894B-DDE0DCB8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Sprite: Add an Event</a:t>
            </a:r>
            <a:endParaRPr lang="en-ZM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E6565B8-C81A-4542-89D7-5FBC9CBE9F28}"/>
              </a:ext>
            </a:extLst>
          </p:cNvPr>
          <p:cNvSpPr/>
          <p:nvPr/>
        </p:nvSpPr>
        <p:spPr>
          <a:xfrm>
            <a:off x="381000" y="21336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Click flag.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F95E5D6-B632-4A9D-BC5F-E6133AF7D6F8}"/>
              </a:ext>
            </a:extLst>
          </p:cNvPr>
          <p:cNvSpPr/>
          <p:nvPr/>
        </p:nvSpPr>
        <p:spPr>
          <a:xfrm>
            <a:off x="381000" y="35814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Press a key.</a:t>
            </a:r>
            <a:endParaRPr lang="en-ZM" sz="24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828686-1488-429B-B1C1-1C33741BA1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8600" y="1752600"/>
            <a:ext cx="3276600" cy="4524829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BCA4FA7-1A7A-4121-9806-7D05BFA40FD1}"/>
              </a:ext>
            </a:extLst>
          </p:cNvPr>
          <p:cNvSpPr/>
          <p:nvPr/>
        </p:nvSpPr>
        <p:spPr>
          <a:xfrm>
            <a:off x="381000" y="48768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Click a sprite.</a:t>
            </a:r>
            <a:endParaRPr lang="en-ZM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28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31FD7-3E83-4605-94AF-2F5F9F177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Movement</a:t>
            </a:r>
            <a:endParaRPr lang="en-ZM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BD42D6-B81D-4151-841E-03461E0DCC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337" y="1828800"/>
            <a:ext cx="7363326" cy="2590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BEAEA8-9808-4F23-AC39-BFD314A84012}"/>
              </a:ext>
            </a:extLst>
          </p:cNvPr>
          <p:cNvSpPr txBox="1"/>
          <p:nvPr/>
        </p:nvSpPr>
        <p:spPr>
          <a:xfrm>
            <a:off x="890337" y="4800600"/>
            <a:ext cx="7110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Hint</a:t>
            </a:r>
            <a:r>
              <a:rPr lang="en-US" sz="3200" dirty="0"/>
              <a:t>: You can drag a sprite to a location on the stage and view the coordinates.</a:t>
            </a:r>
            <a:endParaRPr lang="en-ZM" sz="3200" dirty="0"/>
          </a:p>
        </p:txBody>
      </p:sp>
    </p:spTree>
    <p:extLst>
      <p:ext uri="{BB962C8B-B14F-4D97-AF65-F5344CB8AC3E}">
        <p14:creationId xmlns:p14="http://schemas.microsoft.com/office/powerpoint/2010/main" val="4244843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ADA95-A7D9-4281-97DF-B541D9116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</a:t>
            </a:r>
            <a:endParaRPr lang="en-ZM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E4075-32F5-48EE-8BB5-BDE9166F9C7B}"/>
              </a:ext>
            </a:extLst>
          </p:cNvPr>
          <p:cNvSpPr txBox="1"/>
          <p:nvPr/>
        </p:nvSpPr>
        <p:spPr>
          <a:xfrm>
            <a:off x="914400" y="1676400"/>
            <a:ext cx="754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/>
              <a:t>Challenge</a:t>
            </a:r>
            <a:r>
              <a:rPr lang="en-US" sz="3200" dirty="0"/>
              <a:t>: Make a sprite move up/down/right/left when the corresponding arrow key is pressed.</a:t>
            </a:r>
          </a:p>
          <a:p>
            <a:endParaRPr lang="en-US" sz="3200" dirty="0"/>
          </a:p>
          <a:p>
            <a:r>
              <a:rPr lang="en-US" sz="3200" dirty="0"/>
              <a:t>Use the “when X is pressed” and “change x by” blocks.</a:t>
            </a:r>
            <a:endParaRPr lang="en-ZM" sz="3200" dirty="0"/>
          </a:p>
        </p:txBody>
      </p:sp>
    </p:spTree>
    <p:extLst>
      <p:ext uri="{BB962C8B-B14F-4D97-AF65-F5344CB8AC3E}">
        <p14:creationId xmlns:p14="http://schemas.microsoft.com/office/powerpoint/2010/main" val="1651326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ADA95-A7D9-4281-97DF-B541D9116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</a:t>
            </a:r>
            <a:endParaRPr lang="en-ZM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405CB5-EDA5-4B90-ADB1-95FCC8DAB1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00" y="3382962"/>
            <a:ext cx="5600700" cy="320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1E4075-32F5-48EE-8BB5-BDE9166F9C7B}"/>
              </a:ext>
            </a:extLst>
          </p:cNvPr>
          <p:cNvSpPr txBox="1"/>
          <p:nvPr/>
        </p:nvSpPr>
        <p:spPr>
          <a:xfrm>
            <a:off x="914400" y="16764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Challenge: Make a sprite move up/down/right/left when the corresponding arrow key is </a:t>
            </a:r>
            <a:r>
              <a:rPr lang="en-US" sz="3200" dirty="0" err="1"/>
              <a:t>presed</a:t>
            </a:r>
            <a:r>
              <a:rPr lang="en-US" sz="3200" dirty="0"/>
              <a:t>.</a:t>
            </a:r>
            <a:endParaRPr lang="en-ZM" sz="3200" dirty="0"/>
          </a:p>
        </p:txBody>
      </p:sp>
    </p:spTree>
    <p:extLst>
      <p:ext uri="{BB962C8B-B14F-4D97-AF65-F5344CB8AC3E}">
        <p14:creationId xmlns:p14="http://schemas.microsoft.com/office/powerpoint/2010/main" val="986763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197140-9FAF-4451-8730-D66D1CEC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</a:t>
            </a:r>
            <a:endParaRPr lang="en-ZM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A5C80-2722-4FC9-84F9-A23FFA169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Now add an additional sprite and animate it.</a:t>
            </a:r>
          </a:p>
          <a:p>
            <a:pPr marL="914400" lvl="1" indent="-514350"/>
            <a:r>
              <a:rPr lang="en-US" sz="3200" dirty="0"/>
              <a:t>Remember to click on the appropriate sprite before coding.</a:t>
            </a:r>
          </a:p>
          <a:p>
            <a:pPr marL="914400" lvl="1" indent="-514350"/>
            <a:r>
              <a:rPr lang="en-US" sz="3200" dirty="0"/>
              <a:t>The sprite should be showing in the upper right portion of the coding window.</a:t>
            </a:r>
          </a:p>
        </p:txBody>
      </p:sp>
    </p:spTree>
    <p:extLst>
      <p:ext uri="{BB962C8B-B14F-4D97-AF65-F5344CB8AC3E}">
        <p14:creationId xmlns:p14="http://schemas.microsoft.com/office/powerpoint/2010/main" val="1784097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43DA9-7C45-48E4-A1AB-517AEFE0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Sprite: Advanced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7B4F-7914-404C-8810-50983482D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u="sng" dirty="0"/>
              <a:t>Challenge</a:t>
            </a:r>
            <a:r>
              <a:rPr lang="en-US" sz="4000" dirty="0"/>
              <a:t>: Now let’s animate a sprite using these advanced coding blocks.</a:t>
            </a:r>
          </a:p>
          <a:p>
            <a:pPr lvl="1"/>
            <a:r>
              <a:rPr lang="en-US" sz="3600" dirty="0"/>
              <a:t>When a key is pressed, make a sprite move to the mouse pointer.</a:t>
            </a:r>
          </a:p>
          <a:p>
            <a:pPr lvl="1"/>
            <a:r>
              <a:rPr lang="en-US" sz="3600" dirty="0"/>
              <a:t>When a key is pressed, make a sprite move to the other sprite.</a:t>
            </a:r>
            <a:endParaRPr lang="en-ZM" sz="3600" dirty="0"/>
          </a:p>
        </p:txBody>
      </p:sp>
    </p:spTree>
    <p:extLst>
      <p:ext uri="{BB962C8B-B14F-4D97-AF65-F5344CB8AC3E}">
        <p14:creationId xmlns:p14="http://schemas.microsoft.com/office/powerpoint/2010/main" val="3962793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43DA9-7C45-48E4-A1AB-517AEFE0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 Sprite: Advanced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7B4F-7914-404C-8810-50983482D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Challenge: Now let’s animate a sprite using these advanced coding blocks.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B364F3-57BD-4EE2-BBEE-741D409B00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3581400"/>
            <a:ext cx="2758440" cy="29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15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FB03E-97C2-47E1-9048-289D02E62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Sprite Actions: Changing Looks</a:t>
            </a:r>
            <a:endParaRPr lang="en-ZM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39C60-5604-4355-87C0-A45DF8DCAA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0" t="32222" r="55834" b="47038"/>
          <a:stretch/>
        </p:blipFill>
        <p:spPr>
          <a:xfrm>
            <a:off x="3886200" y="2133600"/>
            <a:ext cx="3918857" cy="274320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8F0F4D9C-B7F8-40A6-A53D-776E6C2C8938}"/>
              </a:ext>
            </a:extLst>
          </p:cNvPr>
          <p:cNvSpPr/>
          <p:nvPr/>
        </p:nvSpPr>
        <p:spPr>
          <a:xfrm>
            <a:off x="593387" y="241246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Say something.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F35079C-C065-48C6-89C2-3F14CD50CB35}"/>
              </a:ext>
            </a:extLst>
          </p:cNvPr>
          <p:cNvSpPr/>
          <p:nvPr/>
        </p:nvSpPr>
        <p:spPr>
          <a:xfrm>
            <a:off x="609600" y="3657600"/>
            <a:ext cx="3276600" cy="9906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Think something.</a:t>
            </a:r>
            <a:endParaRPr lang="en-ZM" sz="2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15F500-1607-4226-9E9F-41DDA02A7761}"/>
              </a:ext>
            </a:extLst>
          </p:cNvPr>
          <p:cNvSpPr txBox="1"/>
          <p:nvPr/>
        </p:nvSpPr>
        <p:spPr>
          <a:xfrm>
            <a:off x="1600200" y="5222132"/>
            <a:ext cx="655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Try adding an event to trigger the looks to occur.</a:t>
            </a:r>
            <a:endParaRPr lang="en-ZM" sz="3200" dirty="0"/>
          </a:p>
        </p:txBody>
      </p:sp>
    </p:spTree>
    <p:extLst>
      <p:ext uri="{BB962C8B-B14F-4D97-AF65-F5344CB8AC3E}">
        <p14:creationId xmlns:p14="http://schemas.microsoft.com/office/powerpoint/2010/main" val="1629519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19B150-B348-4567-A1C4-06344635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Your Work</a:t>
            </a:r>
            <a:endParaRPr lang="en-ZM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4F0F11-6A6C-41CE-AA87-F587A32B0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save and load Scratch programs to/from your computer (or Cloud account).</a:t>
            </a:r>
          </a:p>
          <a:p>
            <a:r>
              <a:rPr lang="en-US" dirty="0"/>
              <a:t>You can also create a login to save your work online.</a:t>
            </a:r>
            <a:endParaRPr lang="en-ZM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416FBD-06D6-4F22-AE5D-1008ED000C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700" y="3973814"/>
            <a:ext cx="4800600" cy="23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45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376C5-0EB3-4227-93C4-64705505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Using Tutorials</a:t>
            </a:r>
            <a:endParaRPr lang="en-Z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B3648-9BBF-4F5C-B58E-DFBE39E2F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Navigate to the following site and experiment with Scratch coding:</a:t>
            </a:r>
            <a:endParaRPr lang="en-US" dirty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https://scratch.mit.edu/ideas</a:t>
            </a:r>
            <a:endParaRPr lang="en-US" dirty="0"/>
          </a:p>
          <a:p>
            <a:r>
              <a:rPr lang="en-US" dirty="0"/>
              <a:t>For each activity presented, you can:</a:t>
            </a:r>
          </a:p>
          <a:p>
            <a:pPr lvl="1"/>
            <a:r>
              <a:rPr lang="en-US" dirty="0"/>
              <a:t>Try the Tutorial.</a:t>
            </a:r>
          </a:p>
          <a:p>
            <a:pPr lvl="1"/>
            <a:r>
              <a:rPr lang="en-US" dirty="0"/>
              <a:t>Download a set of Coding Cards.</a:t>
            </a:r>
          </a:p>
          <a:p>
            <a:pPr lvl="1"/>
            <a:r>
              <a:rPr lang="en-US" dirty="0"/>
              <a:t>View the Educator Guide.</a:t>
            </a:r>
          </a:p>
        </p:txBody>
      </p:sp>
      <p:sp>
        <p:nvSpPr>
          <p:cNvPr id="4" name="Action Button: Blank 3">
            <a:hlinkClick r:id="rId2" highlightClick="1"/>
            <a:extLst>
              <a:ext uri="{FF2B5EF4-FFF2-40B4-BE49-F238E27FC236}">
                <a16:creationId xmlns:a16="http://schemas.microsoft.com/office/drawing/2014/main" id="{1E5ECB25-D713-4DCD-8FFF-5519388F75AB}"/>
              </a:ext>
            </a:extLst>
          </p:cNvPr>
          <p:cNvSpPr/>
          <p:nvPr/>
        </p:nvSpPr>
        <p:spPr>
          <a:xfrm>
            <a:off x="2133600" y="5486400"/>
            <a:ext cx="44958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Scratch Tutorials</a:t>
            </a:r>
            <a:endParaRPr lang="en-ZM" sz="3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84D38B-B614-46C3-8355-BD1EC8B0780D}"/>
              </a:ext>
            </a:extLst>
          </p:cNvPr>
          <p:cNvSpPr txBox="1"/>
          <p:nvPr/>
        </p:nvSpPr>
        <p:spPr>
          <a:xfrm rot="19762862">
            <a:off x="265800" y="431738"/>
            <a:ext cx="15967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Try It</a:t>
            </a:r>
            <a:endParaRPr lang="en-ZM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43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Intermediate coding with Scratch.</a:t>
            </a:r>
          </a:p>
          <a:p>
            <a:pPr lvl="1"/>
            <a:r>
              <a:rPr lang="en-US" dirty="0"/>
              <a:t>Operators.</a:t>
            </a:r>
          </a:p>
          <a:p>
            <a:pPr lvl="1"/>
            <a:r>
              <a:rPr lang="en-US" dirty="0"/>
              <a:t>Variables.</a:t>
            </a:r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769FFCDA-815C-4498-B867-78D30815F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2000" y="3352800"/>
            <a:ext cx="7620000" cy="2438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783</Words>
  <Application>Microsoft Office PowerPoint</Application>
  <PresentationFormat>On-screen Show (4:3)</PresentationFormat>
  <Paragraphs>100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Arial</vt:lpstr>
      <vt:lpstr>Default Design</vt:lpstr>
      <vt:lpstr>Introduction to Scratch Coding</vt:lpstr>
      <vt:lpstr>Introduction to Scratch</vt:lpstr>
      <vt:lpstr>Introduction to Scratch</vt:lpstr>
      <vt:lpstr>Introduction to Scratch</vt:lpstr>
      <vt:lpstr>Scripting in Scratch</vt:lpstr>
      <vt:lpstr>Exploring Scratch</vt:lpstr>
      <vt:lpstr>Exploring Scratch</vt:lpstr>
      <vt:lpstr>Categories of Code Blocks</vt:lpstr>
      <vt:lpstr>Add a Sprite / Change Backdrop</vt:lpstr>
      <vt:lpstr>Edit Costumes</vt:lpstr>
      <vt:lpstr>Coding Hints</vt:lpstr>
      <vt:lpstr>Moving a Sprite: Add a Motion</vt:lpstr>
      <vt:lpstr>Moving a Sprite: Add an Event</vt:lpstr>
      <vt:lpstr>Understanding Movement</vt:lpstr>
      <vt:lpstr>Moving a Sprite</vt:lpstr>
      <vt:lpstr>Moving a Sprite</vt:lpstr>
      <vt:lpstr>Moving a Sprite</vt:lpstr>
      <vt:lpstr>Moving a Sprite: Advanced</vt:lpstr>
      <vt:lpstr>Moving a Sprite: Advanced</vt:lpstr>
      <vt:lpstr>Sprite Actions: Changing Looks</vt:lpstr>
      <vt:lpstr>Saving Your Work</vt:lpstr>
      <vt:lpstr>Code Using Tutorials</vt:lpstr>
      <vt:lpstr>Next Class</vt:lpstr>
    </vt:vector>
  </TitlesOfParts>
  <Company>Misericordia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</dc:creator>
  <cp:lastModifiedBy>Steve_and_Kim Broskoske</cp:lastModifiedBy>
  <cp:revision>81</cp:revision>
  <dcterms:created xsi:type="dcterms:W3CDTF">2008-10-15T01:52:41Z</dcterms:created>
  <dcterms:modified xsi:type="dcterms:W3CDTF">2019-11-11T02:09:57Z</dcterms:modified>
</cp:coreProperties>
</file>