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48" r:id="rId3"/>
    <p:sldId id="347" r:id="rId4"/>
    <p:sldId id="361" r:id="rId5"/>
    <p:sldId id="365" r:id="rId6"/>
    <p:sldId id="366" r:id="rId7"/>
    <p:sldId id="353" r:id="rId8"/>
    <p:sldId id="367" r:id="rId9"/>
    <p:sldId id="370" r:id="rId10"/>
    <p:sldId id="388" r:id="rId11"/>
    <p:sldId id="359" r:id="rId12"/>
    <p:sldId id="391" r:id="rId13"/>
    <p:sldId id="400" r:id="rId14"/>
    <p:sldId id="393" r:id="rId15"/>
    <p:sldId id="404" r:id="rId16"/>
    <p:sldId id="401" r:id="rId17"/>
    <p:sldId id="402" r:id="rId18"/>
    <p:sldId id="369" r:id="rId19"/>
    <p:sldId id="358" r:id="rId20"/>
    <p:sldId id="33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62" autoAdjust="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2A765B-9980-4365-992E-C804D0EA44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76AEF-724C-4D21-8A9F-772771C673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F6DA8-634D-4DC8-9A47-EBBCF32F1A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DB250-A804-451A-B9E6-995AD1EE8D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FBF35-0596-40D4-A56D-266D69ACFA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F5FD6E-8390-49F9-8703-9570C7AB2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42E31-32CD-4392-A982-3B90134662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F1EEC-D9FD-4AE9-BF3A-18B38F4A3D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BAE34-7713-480F-80E8-7E129A3823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125DE-26D3-4BB0-98F4-8E7CE3E889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9B68B-0E0E-43E1-B7D5-4B42DB0C6F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D4BB2-83A7-4527-8D5A-CAD166CFB7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1A37-53AC-4D5B-9044-B0E25FC190D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Scratchlogo.sv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idea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Scratchlogo.sv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Intermediate Scratch Coding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20574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Dr. Steve Broskoske</a:t>
            </a:r>
          </a:p>
          <a:p>
            <a:r>
              <a:rPr lang="en-US" sz="2800" dirty="0"/>
              <a:t>TED 121</a:t>
            </a:r>
            <a:br>
              <a:rPr lang="en-US" sz="2800" dirty="0"/>
            </a:br>
            <a:r>
              <a:rPr lang="en-US" sz="2800" dirty="0"/>
              <a:t>Educational Technology</a:t>
            </a:r>
            <a:br>
              <a:rPr lang="en-US" sz="2800" dirty="0"/>
            </a:br>
            <a:r>
              <a:rPr lang="en-US" sz="2800" dirty="0"/>
              <a:t>Misericordia University</a:t>
            </a:r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4FC52B5E-3821-4128-B08F-9DC755D03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38400" y="433959"/>
            <a:ext cx="4724400" cy="15118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861645-9851-4977-95B1-0759CAC0A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Scratch</a:t>
            </a:r>
            <a:endParaRPr lang="en-ZM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A5F38-8B1D-4703-AFAB-ECD2FC263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Navigate to Scratch:</a:t>
            </a:r>
            <a:br>
              <a:rPr lang="en-US" dirty="0"/>
            </a:br>
            <a:r>
              <a:rPr lang="en-US" dirty="0"/>
              <a:t>https://scratch.mit.edu/</a:t>
            </a:r>
          </a:p>
        </p:txBody>
      </p:sp>
      <p:sp>
        <p:nvSpPr>
          <p:cNvPr id="2" name="Action Button: Blank 1">
            <a:hlinkClick r:id="rId2" highlightClick="1"/>
            <a:extLst>
              <a:ext uri="{FF2B5EF4-FFF2-40B4-BE49-F238E27FC236}">
                <a16:creationId xmlns:a16="http://schemas.microsoft.com/office/drawing/2014/main" id="{B01FE6EA-3A45-4581-A0B2-D473A8A38DE8}"/>
              </a:ext>
            </a:extLst>
          </p:cNvPr>
          <p:cNvSpPr/>
          <p:nvPr/>
        </p:nvSpPr>
        <p:spPr>
          <a:xfrm>
            <a:off x="2286000" y="4114800"/>
            <a:ext cx="4267200" cy="1066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Scratch online</a:t>
            </a:r>
            <a:endParaRPr lang="en-ZM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637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AA1360-74F4-48DD-96E8-EC82BA7AE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Code Blocks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9A2CB-850B-4BD2-BD1E-DBFA71F4E2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Motion.</a:t>
            </a:r>
          </a:p>
          <a:p>
            <a:r>
              <a:rPr lang="en-US" sz="4000" dirty="0">
                <a:solidFill>
                  <a:srgbClr val="FF0000"/>
                </a:solidFill>
              </a:rPr>
              <a:t>Looks.</a:t>
            </a:r>
          </a:p>
          <a:p>
            <a:r>
              <a:rPr lang="en-US" sz="4000" dirty="0">
                <a:solidFill>
                  <a:srgbClr val="FF0000"/>
                </a:solidFill>
              </a:rPr>
              <a:t>Events.</a:t>
            </a:r>
          </a:p>
          <a:p>
            <a:r>
              <a:rPr lang="en-US" sz="4000" dirty="0">
                <a:solidFill>
                  <a:srgbClr val="FF0000"/>
                </a:solidFill>
              </a:rPr>
              <a:t>Control.</a:t>
            </a:r>
          </a:p>
          <a:p>
            <a:pPr lvl="0"/>
            <a:r>
              <a:rPr lang="en-US" sz="4000" dirty="0">
                <a:solidFill>
                  <a:srgbClr val="000000"/>
                </a:solidFill>
              </a:rPr>
              <a:t>More blocks. </a:t>
            </a:r>
            <a:r>
              <a:rPr lang="en-US" sz="2400" i="1" dirty="0">
                <a:solidFill>
                  <a:srgbClr val="000000"/>
                </a:solidFill>
              </a:rPr>
              <a:t>(Click extensions in</a:t>
            </a:r>
            <a:br>
              <a:rPr lang="en-US" sz="2400" i="1" dirty="0">
                <a:solidFill>
                  <a:srgbClr val="000000"/>
                </a:solidFill>
              </a:rPr>
            </a:br>
            <a:r>
              <a:rPr lang="en-US" sz="2400" i="1" dirty="0">
                <a:solidFill>
                  <a:srgbClr val="000000"/>
                </a:solidFill>
              </a:rPr>
              <a:t>lower left.)</a:t>
            </a:r>
            <a:endParaRPr lang="en-US" sz="4000" i="1" dirty="0">
              <a:solidFill>
                <a:srgbClr val="0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7A7DA2-0531-4494-8381-DF9F4D5691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Sound.</a:t>
            </a:r>
          </a:p>
          <a:p>
            <a:r>
              <a:rPr lang="en-US" sz="4000" dirty="0"/>
              <a:t>Sensing.</a:t>
            </a:r>
          </a:p>
          <a:p>
            <a:r>
              <a:rPr lang="en-US" sz="4000" dirty="0"/>
              <a:t>Operators.</a:t>
            </a:r>
          </a:p>
          <a:p>
            <a:r>
              <a:rPr lang="en-US" sz="4000" dirty="0"/>
              <a:t>Variables.</a:t>
            </a:r>
          </a:p>
        </p:txBody>
      </p:sp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031E9F74-9BCA-462D-AE06-84DD8613B7DB}"/>
              </a:ext>
            </a:extLst>
          </p:cNvPr>
          <p:cNvSpPr/>
          <p:nvPr/>
        </p:nvSpPr>
        <p:spPr>
          <a:xfrm>
            <a:off x="4495800" y="4776619"/>
            <a:ext cx="3733800" cy="1524000"/>
          </a:xfrm>
          <a:prstGeom prst="up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Let’s focus on these blocks today.</a:t>
            </a:r>
            <a:endParaRPr lang="en-ZM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5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AB1449-791C-47F9-8109-2601E1C59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Sprite</a:t>
            </a:r>
            <a:br>
              <a:rPr lang="en-US" dirty="0"/>
            </a:br>
            <a:r>
              <a:rPr lang="en-US" dirty="0"/>
              <a:t>Change Backdrop</a:t>
            </a:r>
            <a:endParaRPr lang="en-ZM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8E8D1F-330B-45FF-9DA1-FB3B957CD7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00" t="17407" b="5556"/>
          <a:stretch/>
        </p:blipFill>
        <p:spPr>
          <a:xfrm>
            <a:off x="2190351" y="1562100"/>
            <a:ext cx="3657600" cy="4876800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016F5CD-30DE-4667-940F-937BFB5E688A}"/>
              </a:ext>
            </a:extLst>
          </p:cNvPr>
          <p:cNvSpPr/>
          <p:nvPr/>
        </p:nvSpPr>
        <p:spPr>
          <a:xfrm>
            <a:off x="152400" y="5524500"/>
            <a:ext cx="1846635" cy="914400"/>
          </a:xfrm>
          <a:prstGeom prst="wedgeRoundRectCallout">
            <a:avLst>
              <a:gd name="adj1" fmla="val 193108"/>
              <a:gd name="adj2" fmla="val 29876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Add a sprite.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B1705D2-E6F4-402E-BA90-D110D64A96FC}"/>
              </a:ext>
            </a:extLst>
          </p:cNvPr>
          <p:cNvSpPr/>
          <p:nvPr/>
        </p:nvSpPr>
        <p:spPr>
          <a:xfrm>
            <a:off x="6039267" y="1562100"/>
            <a:ext cx="2133600" cy="1143000"/>
          </a:xfrm>
          <a:prstGeom prst="wedgeRoundRectCallout">
            <a:avLst>
              <a:gd name="adj1" fmla="val -70072"/>
              <a:gd name="adj2" fmla="val 326046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1) Add a backdrop.</a:t>
            </a:r>
            <a:endParaRPr lang="en-ZM" sz="24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842E1D-1F8A-4321-BA36-0318046C36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11" t="18762" r="8611" b="18004"/>
          <a:stretch/>
        </p:blipFill>
        <p:spPr>
          <a:xfrm>
            <a:off x="5902040" y="5448300"/>
            <a:ext cx="3241960" cy="990600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0337319-5789-4E83-92F3-14E7A9248711}"/>
              </a:ext>
            </a:extLst>
          </p:cNvPr>
          <p:cNvSpPr/>
          <p:nvPr/>
        </p:nvSpPr>
        <p:spPr>
          <a:xfrm>
            <a:off x="6705600" y="3384008"/>
            <a:ext cx="2133600" cy="1645191"/>
          </a:xfrm>
          <a:prstGeom prst="wedgeRoundRectCallout">
            <a:avLst>
              <a:gd name="adj1" fmla="val -33598"/>
              <a:gd name="adj2" fmla="val 92003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2) Drag this coding block and click to run.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AA5DD3-5709-40EB-9262-C61630830034}"/>
              </a:ext>
            </a:extLst>
          </p:cNvPr>
          <p:cNvSpPr txBox="1"/>
          <p:nvPr/>
        </p:nvSpPr>
        <p:spPr>
          <a:xfrm rot="19489209">
            <a:off x="138332" y="277885"/>
            <a:ext cx="1679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Review</a:t>
            </a:r>
            <a:endParaRPr lang="en-ZM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4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D4E7C-0D3E-4609-894B-DDE0DCB8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Sprite: Add Motion</a:t>
            </a:r>
            <a:endParaRPr lang="en-ZM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6A2C82-4FEB-4ACC-B6F6-DCD135332D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0" y="2057400"/>
            <a:ext cx="3352800" cy="335280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E6565B8-C81A-4542-89D7-5FBC9CBE9F28}"/>
              </a:ext>
            </a:extLst>
          </p:cNvPr>
          <p:cNvSpPr/>
          <p:nvPr/>
        </p:nvSpPr>
        <p:spPr>
          <a:xfrm>
            <a:off x="381000" y="21336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Move (like walk).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F95E5D6-B632-4A9D-BC5F-E6133AF7D6F8}"/>
              </a:ext>
            </a:extLst>
          </p:cNvPr>
          <p:cNvSpPr/>
          <p:nvPr/>
        </p:nvSpPr>
        <p:spPr>
          <a:xfrm>
            <a:off x="381000" y="32004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Glide to a position.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C26DECD-6361-46E2-8B3A-BBAE22327EF7}"/>
              </a:ext>
            </a:extLst>
          </p:cNvPr>
          <p:cNvSpPr/>
          <p:nvPr/>
        </p:nvSpPr>
        <p:spPr>
          <a:xfrm>
            <a:off x="381000" y="4267200"/>
            <a:ext cx="3425757" cy="1371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Move quickly to a position.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059289-C1DB-49C5-9235-DC761283112E}"/>
              </a:ext>
            </a:extLst>
          </p:cNvPr>
          <p:cNvSpPr txBox="1"/>
          <p:nvPr/>
        </p:nvSpPr>
        <p:spPr>
          <a:xfrm rot="19489209">
            <a:off x="138332" y="277885"/>
            <a:ext cx="1679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Review</a:t>
            </a:r>
            <a:endParaRPr lang="en-ZM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766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D4E7C-0D3E-4609-894B-DDE0DCB8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Sprite: Add Event</a:t>
            </a:r>
            <a:endParaRPr lang="en-ZM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E6565B8-C81A-4542-89D7-5FBC9CBE9F28}"/>
              </a:ext>
            </a:extLst>
          </p:cNvPr>
          <p:cNvSpPr/>
          <p:nvPr/>
        </p:nvSpPr>
        <p:spPr>
          <a:xfrm>
            <a:off x="381000" y="21336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Click flag.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F95E5D6-B632-4A9D-BC5F-E6133AF7D6F8}"/>
              </a:ext>
            </a:extLst>
          </p:cNvPr>
          <p:cNvSpPr/>
          <p:nvPr/>
        </p:nvSpPr>
        <p:spPr>
          <a:xfrm>
            <a:off x="381000" y="35814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Press a key.</a:t>
            </a:r>
            <a:endParaRPr lang="en-ZM" sz="24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828686-1488-429B-B1C1-1C33741BA1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8600" y="1752600"/>
            <a:ext cx="3276600" cy="4524829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BCA4FA7-1A7A-4121-9806-7D05BFA40FD1}"/>
              </a:ext>
            </a:extLst>
          </p:cNvPr>
          <p:cNvSpPr/>
          <p:nvPr/>
        </p:nvSpPr>
        <p:spPr>
          <a:xfrm>
            <a:off x="381000" y="48768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Click a sprite.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E30568-BDCD-424C-9174-6DD1E895F243}"/>
              </a:ext>
            </a:extLst>
          </p:cNvPr>
          <p:cNvSpPr txBox="1"/>
          <p:nvPr/>
        </p:nvSpPr>
        <p:spPr>
          <a:xfrm rot="19489209">
            <a:off x="138332" y="277885"/>
            <a:ext cx="1679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Review</a:t>
            </a:r>
            <a:endParaRPr lang="en-ZM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28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ADA95-A7D9-4281-97DF-B541D9116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</a:t>
            </a:r>
            <a:endParaRPr lang="en-ZM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405CB5-EDA5-4B90-ADB1-95FCC8DAB1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00" y="3382962"/>
            <a:ext cx="5600700" cy="320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1E4075-32F5-48EE-8BB5-BDE9166F9C7B}"/>
              </a:ext>
            </a:extLst>
          </p:cNvPr>
          <p:cNvSpPr txBox="1"/>
          <p:nvPr/>
        </p:nvSpPr>
        <p:spPr>
          <a:xfrm>
            <a:off x="914400" y="16764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Make a sprite move up/down/right/left when the corresponding arrow key is pressed.</a:t>
            </a:r>
            <a:endParaRPr lang="en-ZM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E02CE8-36A5-4826-B720-A5DC5D669CDB}"/>
              </a:ext>
            </a:extLst>
          </p:cNvPr>
          <p:cNvSpPr txBox="1"/>
          <p:nvPr/>
        </p:nvSpPr>
        <p:spPr>
          <a:xfrm rot="19489209">
            <a:off x="138332" y="277885"/>
            <a:ext cx="1679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Review</a:t>
            </a:r>
            <a:endParaRPr lang="en-ZM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63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FB03E-97C2-47E1-9048-289D02E62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Sprite Actions: Changing Looks</a:t>
            </a:r>
            <a:endParaRPr lang="en-ZM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39C60-5604-4355-87C0-A45DF8DCAA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0" t="32222" r="55834" b="47038"/>
          <a:stretch/>
        </p:blipFill>
        <p:spPr>
          <a:xfrm>
            <a:off x="3886200" y="2133600"/>
            <a:ext cx="3918857" cy="274320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8F0F4D9C-B7F8-40A6-A53D-776E6C2C8938}"/>
              </a:ext>
            </a:extLst>
          </p:cNvPr>
          <p:cNvSpPr/>
          <p:nvPr/>
        </p:nvSpPr>
        <p:spPr>
          <a:xfrm>
            <a:off x="593387" y="241246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Say something.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F35079C-C065-48C6-89C2-3F14CD50CB35}"/>
              </a:ext>
            </a:extLst>
          </p:cNvPr>
          <p:cNvSpPr/>
          <p:nvPr/>
        </p:nvSpPr>
        <p:spPr>
          <a:xfrm>
            <a:off x="609600" y="36576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Think something.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15F500-1607-4226-9E9F-41DDA02A7761}"/>
              </a:ext>
            </a:extLst>
          </p:cNvPr>
          <p:cNvSpPr txBox="1"/>
          <p:nvPr/>
        </p:nvSpPr>
        <p:spPr>
          <a:xfrm>
            <a:off x="1600200" y="5222132"/>
            <a:ext cx="655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Try adding an event to trigger the looks to occur.</a:t>
            </a:r>
            <a:endParaRPr lang="en-ZM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E84A00-3985-43EE-BA6C-74923F401DD1}"/>
              </a:ext>
            </a:extLst>
          </p:cNvPr>
          <p:cNvSpPr txBox="1"/>
          <p:nvPr/>
        </p:nvSpPr>
        <p:spPr>
          <a:xfrm rot="19489209">
            <a:off x="138332" y="277885"/>
            <a:ext cx="1679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Review</a:t>
            </a:r>
            <a:endParaRPr lang="en-ZM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519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CB895-325D-49CF-B7D0-6A54FA1B3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Intermediate Scratch</a:t>
            </a:r>
            <a:endParaRPr lang="en-ZM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780E66-B1AA-4479-A9E2-874982CECB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690795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75B59C-7325-4FCE-B5A3-777E8C32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a Sprite Play a Sound</a:t>
            </a:r>
            <a:endParaRPr lang="en-ZM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778FF-137E-4764-A5AA-67C356BCF0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7400" y="3679656"/>
            <a:ext cx="5187950" cy="2895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994949-9D33-4E62-AFBB-EA8128C664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5600" y="1260763"/>
            <a:ext cx="3886200" cy="235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64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617BA-0DFA-42B9-88D6-964B66ADC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Looping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9AE94-D8E6-40B9-BA98-9A3CBAE09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Looping means having code repeat under specific conditions (such as “forever” or for a set number of times).</a:t>
            </a:r>
            <a:endParaRPr lang="en-ZM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E0F7F5-6F3C-4D88-961F-56CC55D6F6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3399897"/>
            <a:ext cx="4089399" cy="2726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0BB988-63D4-4074-9D59-C46FFEEF91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1600" y="3382063"/>
            <a:ext cx="3505200" cy="272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51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6C16AC-9736-4344-9FDC-E0B1158CB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a Loop to Make a</a:t>
            </a:r>
            <a:br>
              <a:rPr lang="en-US" dirty="0"/>
            </a:br>
            <a:r>
              <a:rPr lang="en-US" dirty="0"/>
              <a:t>Sprite Dance to Music</a:t>
            </a:r>
            <a:endParaRPr lang="en-ZM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B77F61-42AB-496C-9410-A08A9DC3DA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0400" y="1828800"/>
            <a:ext cx="4899991" cy="3886200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E148083-8FA6-4D1A-90A3-82561367B871}"/>
              </a:ext>
            </a:extLst>
          </p:cNvPr>
          <p:cNvSpPr/>
          <p:nvPr/>
        </p:nvSpPr>
        <p:spPr>
          <a:xfrm>
            <a:off x="228600" y="2895600"/>
            <a:ext cx="2362200" cy="533400"/>
          </a:xfrm>
          <a:prstGeom prst="wedgeRoundRectCallout">
            <a:avLst>
              <a:gd name="adj1" fmla="val 81706"/>
              <a:gd name="adj2" fmla="val -23215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Start sound.</a:t>
            </a:r>
            <a:endParaRPr lang="en-ZM" sz="2000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B09F147D-CFE6-4C14-9D75-5054A9F82343}"/>
              </a:ext>
            </a:extLst>
          </p:cNvPr>
          <p:cNvSpPr/>
          <p:nvPr/>
        </p:nvSpPr>
        <p:spPr>
          <a:xfrm>
            <a:off x="228600" y="3657600"/>
            <a:ext cx="2362200" cy="685800"/>
          </a:xfrm>
          <a:prstGeom prst="wedgeRoundRectCallout">
            <a:avLst>
              <a:gd name="adj1" fmla="val 81706"/>
              <a:gd name="adj2" fmla="val -68808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Create a loop to function 10 times.</a:t>
            </a:r>
            <a:endParaRPr lang="en-ZM" sz="2000" dirty="0">
              <a:solidFill>
                <a:schemeClr val="tx1"/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D826597D-435B-41ED-A016-6F26C7054F1A}"/>
              </a:ext>
            </a:extLst>
          </p:cNvPr>
          <p:cNvSpPr/>
          <p:nvPr/>
        </p:nvSpPr>
        <p:spPr>
          <a:xfrm>
            <a:off x="228600" y="4897234"/>
            <a:ext cx="2362200" cy="970166"/>
          </a:xfrm>
          <a:prstGeom prst="wedgeRoundRectCallout">
            <a:avLst>
              <a:gd name="adj1" fmla="val 87471"/>
              <a:gd name="adj2" fmla="val -144706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“Next costume” switches dance positions.</a:t>
            </a:r>
            <a:endParaRPr lang="en-ZM" sz="2000" dirty="0">
              <a:solidFill>
                <a:schemeClr val="tx1"/>
              </a:solidFill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24311D34-F91B-4147-B3B7-9861916CB96B}"/>
              </a:ext>
            </a:extLst>
          </p:cNvPr>
          <p:cNvSpPr/>
          <p:nvPr/>
        </p:nvSpPr>
        <p:spPr>
          <a:xfrm>
            <a:off x="3276600" y="5943600"/>
            <a:ext cx="2362200" cy="762000"/>
          </a:xfrm>
          <a:prstGeom prst="wedgeRoundRectCallout">
            <a:avLst>
              <a:gd name="adj1" fmla="val -13009"/>
              <a:gd name="adj2" fmla="val -221999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Use to slow down motion.</a:t>
            </a:r>
            <a:endParaRPr lang="en-ZM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F818-4597-4E22-B4D0-D4FD0B7DD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a Loop to Animate a Sprite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F173E-4443-49A7-A652-92A27C624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 a new sprite: Avery walking.</a:t>
            </a:r>
          </a:p>
          <a:p>
            <a:r>
              <a:rPr lang="en-US" dirty="0"/>
              <a:t>Let’s use a loop, changing costumes, and motion to make this sprite walk.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CFFCD9-480E-4F28-A10A-6323BB8CB8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00" y="3417651"/>
            <a:ext cx="2590800" cy="29893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45A894-47B9-4A4F-8781-137354C47E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800" y="3417651"/>
            <a:ext cx="2291071" cy="294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56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1F4229-2929-47FA-A99B-6D1909D96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TRY IT</a:t>
            </a:r>
            <a:endParaRPr lang="en-ZM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19BD9-33BF-4663-8B0D-BFB642B34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Change costumes.</a:t>
            </a:r>
          </a:p>
          <a:p>
            <a:pPr lvl="1"/>
            <a:r>
              <a:rPr lang="en-US" dirty="0"/>
              <a:t>Select a sprite that has several costumes (different movements).</a:t>
            </a:r>
          </a:p>
          <a:p>
            <a:pPr lvl="1"/>
            <a:r>
              <a:rPr lang="en-US" dirty="0"/>
              <a:t>Make the sprite move around the screen and change costume (movement/position).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a loop.</a:t>
            </a:r>
          </a:p>
          <a:p>
            <a:pPr lvl="1"/>
            <a:r>
              <a:rPr lang="en-US" dirty="0"/>
              <a:t>Select a sprite that has several costumes.</a:t>
            </a:r>
          </a:p>
          <a:p>
            <a:pPr lvl="1"/>
            <a:r>
              <a:rPr lang="en-US" dirty="0"/>
              <a:t>Use a loop to cause the sprite to change costumes (movement/position) automatically.</a:t>
            </a:r>
            <a:endParaRPr lang="en-ZM" dirty="0"/>
          </a:p>
        </p:txBody>
      </p:sp>
    </p:spTree>
    <p:extLst>
      <p:ext uri="{BB962C8B-B14F-4D97-AF65-F5344CB8AC3E}">
        <p14:creationId xmlns:p14="http://schemas.microsoft.com/office/powerpoint/2010/main" val="3983888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5B016-9A56-4CB5-A5B5-0A8F15C9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 Messages</a:t>
            </a:r>
            <a:endParaRPr lang="LID4096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FB03A2-DFFB-48F3-BD9B-88664853E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83996" cy="4525963"/>
          </a:xfrm>
        </p:spPr>
        <p:txBody>
          <a:bodyPr/>
          <a:lstStyle/>
          <a:p>
            <a:r>
              <a:rPr lang="en-US" dirty="0"/>
              <a:t>You can use these coding blocks to:</a:t>
            </a:r>
          </a:p>
          <a:p>
            <a:pPr lvl="1"/>
            <a:r>
              <a:rPr lang="en-US" dirty="0"/>
              <a:t>Send a broadcast message.</a:t>
            </a:r>
          </a:p>
          <a:p>
            <a:pPr lvl="1"/>
            <a:r>
              <a:rPr lang="en-US" dirty="0"/>
              <a:t>Trigger a sprite to do something when a broadcast message is received.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5A451-B0AF-4222-ABA9-8AFB41C60A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200" y="2362200"/>
            <a:ext cx="3200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91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575C8-442F-44C7-A066-2DF7A6DD1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 a Broadcast Message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4E4E9-F897-4C16-BD44-7DB951938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525963"/>
          </a:xfrm>
        </p:spPr>
        <p:txBody>
          <a:bodyPr/>
          <a:lstStyle/>
          <a:p>
            <a:r>
              <a:rPr lang="en-US" dirty="0"/>
              <a:t>Let’s send a broadcast message to trigger some event to start.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E97FD9-DB61-48AF-88E4-EE0DC31BAB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33" t="30741" r="58333" b="45555"/>
          <a:stretch/>
        </p:blipFill>
        <p:spPr>
          <a:xfrm>
            <a:off x="685800" y="3184523"/>
            <a:ext cx="3124200" cy="3124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89367A-541B-4847-8F93-8512154C9F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167" t="20370" r="1666" b="45556"/>
          <a:stretch/>
        </p:blipFill>
        <p:spPr>
          <a:xfrm>
            <a:off x="5257798" y="2253743"/>
            <a:ext cx="2209801" cy="1752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EE5584-B651-4D64-A30A-00D3680A3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00" t="48518" r="65833" b="35186"/>
          <a:stretch/>
        </p:blipFill>
        <p:spPr>
          <a:xfrm>
            <a:off x="5029200" y="4188905"/>
            <a:ext cx="2666999" cy="20954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EF9535-5852-4691-AA40-4CEE71E8B00A}"/>
              </a:ext>
            </a:extLst>
          </p:cNvPr>
          <p:cNvSpPr txBox="1"/>
          <p:nvPr/>
        </p:nvSpPr>
        <p:spPr>
          <a:xfrm>
            <a:off x="5829301" y="4206081"/>
            <a:ext cx="876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Button</a:t>
            </a:r>
            <a:endParaRPr lang="LID4096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F41C54-85D3-420A-B2D4-D3BF76B63EA7}"/>
              </a:ext>
            </a:extLst>
          </p:cNvPr>
          <p:cNvSpPr txBox="1"/>
          <p:nvPr/>
        </p:nvSpPr>
        <p:spPr>
          <a:xfrm>
            <a:off x="1809750" y="3238500"/>
            <a:ext cx="876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Batter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44417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6081FB-7BC3-4B3F-B636-2EEC560C36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3463" y="3367881"/>
            <a:ext cx="2721936" cy="2438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C48DDF-023E-4E4C-A7B0-F9B8687121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4206081"/>
            <a:ext cx="3380988" cy="21796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E575C8-442F-44C7-A066-2DF7A6DD1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 Message:</a:t>
            </a:r>
            <a:br>
              <a:rPr lang="en-US" dirty="0"/>
            </a:br>
            <a:r>
              <a:rPr lang="en-US" dirty="0"/>
              <a:t>Make Ball Fly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4E4E9-F897-4C16-BD44-7DB951938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525963"/>
          </a:xfrm>
        </p:spPr>
        <p:txBody>
          <a:bodyPr/>
          <a:lstStyle/>
          <a:p>
            <a:r>
              <a:rPr lang="en-US" dirty="0"/>
              <a:t>Let’s send a broadcast message to trigger some event to start.</a:t>
            </a:r>
            <a:endParaRPr lang="LID4096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89367A-541B-4847-8F93-8512154C9F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167" t="20370" r="1666" b="45556"/>
          <a:stretch/>
        </p:blipFill>
        <p:spPr>
          <a:xfrm>
            <a:off x="5257798" y="2253743"/>
            <a:ext cx="2209801" cy="17526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EF9535-5852-4691-AA40-4CEE71E8B00A}"/>
              </a:ext>
            </a:extLst>
          </p:cNvPr>
          <p:cNvSpPr txBox="1"/>
          <p:nvPr/>
        </p:nvSpPr>
        <p:spPr>
          <a:xfrm>
            <a:off x="6172200" y="4206081"/>
            <a:ext cx="876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Ball</a:t>
            </a:r>
            <a:endParaRPr lang="LID4096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F41C54-85D3-420A-B2D4-D3BF76B63EA7}"/>
              </a:ext>
            </a:extLst>
          </p:cNvPr>
          <p:cNvSpPr txBox="1"/>
          <p:nvPr/>
        </p:nvSpPr>
        <p:spPr>
          <a:xfrm>
            <a:off x="1981199" y="3367881"/>
            <a:ext cx="876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Button</a:t>
            </a:r>
            <a:endParaRPr lang="LID4096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8E1AA962-FAFF-4A10-A6A1-DDD855C3802F}"/>
              </a:ext>
            </a:extLst>
          </p:cNvPr>
          <p:cNvSpPr/>
          <p:nvPr/>
        </p:nvSpPr>
        <p:spPr>
          <a:xfrm>
            <a:off x="269132" y="5943600"/>
            <a:ext cx="2588367" cy="624681"/>
          </a:xfrm>
          <a:prstGeom prst="wedgeRoundRectCallout">
            <a:avLst>
              <a:gd name="adj1" fmla="val 27910"/>
              <a:gd name="adj2" fmla="val -158626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Add to trigger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ball to move.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9CA26B54-F737-47A7-A39E-549BE4D9DF16}"/>
              </a:ext>
            </a:extLst>
          </p:cNvPr>
          <p:cNvSpPr/>
          <p:nvPr/>
        </p:nvSpPr>
        <p:spPr>
          <a:xfrm>
            <a:off x="3111228" y="6092115"/>
            <a:ext cx="2588367" cy="624681"/>
          </a:xfrm>
          <a:prstGeom prst="wedgeRoundRectCallout">
            <a:avLst>
              <a:gd name="adj1" fmla="val 29413"/>
              <a:gd name="adj2" fmla="val -158626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Add to move ball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back to initial position.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142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19B150-B348-4567-A1C4-06344635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Your Work</a:t>
            </a:r>
            <a:endParaRPr lang="en-ZM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4F0F11-6A6C-41CE-AA87-F587A32B0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save and load Scratch programs to/from your computer (or Cloud account).</a:t>
            </a:r>
          </a:p>
          <a:p>
            <a:r>
              <a:rPr lang="en-US" dirty="0"/>
              <a:t>You can also create a login to save your work online.</a:t>
            </a:r>
            <a:endParaRPr lang="en-ZM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416FBD-06D6-4F22-AE5D-1008ED000C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700" y="3973814"/>
            <a:ext cx="4800600" cy="23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45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376C5-0EB3-4227-93C4-64705505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Using Tutorials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B3648-9BBF-4F5C-B58E-DFBE39E2F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Navigate to the following site and experiment with Scratch coding:</a:t>
            </a:r>
            <a:endParaRPr lang="en-US" dirty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https://scratch.mit.edu/ideas</a:t>
            </a:r>
            <a:endParaRPr lang="en-US" dirty="0"/>
          </a:p>
          <a:p>
            <a:r>
              <a:rPr lang="en-US" dirty="0"/>
              <a:t>For each activity presented, you can:</a:t>
            </a:r>
          </a:p>
          <a:p>
            <a:pPr lvl="1"/>
            <a:r>
              <a:rPr lang="en-US" dirty="0"/>
              <a:t>Try the Tutorial.</a:t>
            </a:r>
          </a:p>
          <a:p>
            <a:pPr lvl="1"/>
            <a:r>
              <a:rPr lang="en-US" dirty="0"/>
              <a:t>Download a set of Coding Cards.</a:t>
            </a:r>
          </a:p>
          <a:p>
            <a:pPr lvl="1"/>
            <a:r>
              <a:rPr lang="en-US" dirty="0"/>
              <a:t>View the Educator Guide.</a:t>
            </a:r>
          </a:p>
        </p:txBody>
      </p:sp>
      <p:sp>
        <p:nvSpPr>
          <p:cNvPr id="4" name="Action Button: Blank 3">
            <a:hlinkClick r:id="rId2" highlightClick="1"/>
            <a:extLst>
              <a:ext uri="{FF2B5EF4-FFF2-40B4-BE49-F238E27FC236}">
                <a16:creationId xmlns:a16="http://schemas.microsoft.com/office/drawing/2014/main" id="{1E5ECB25-D713-4DCD-8FFF-5519388F75AB}"/>
              </a:ext>
            </a:extLst>
          </p:cNvPr>
          <p:cNvSpPr/>
          <p:nvPr/>
        </p:nvSpPr>
        <p:spPr>
          <a:xfrm>
            <a:off x="2133600" y="5486400"/>
            <a:ext cx="44958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Scratch Tutorials</a:t>
            </a:r>
            <a:endParaRPr lang="en-ZM" sz="3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84D38B-B614-46C3-8355-BD1EC8B0780D}"/>
              </a:ext>
            </a:extLst>
          </p:cNvPr>
          <p:cNvSpPr txBox="1"/>
          <p:nvPr/>
        </p:nvSpPr>
        <p:spPr>
          <a:xfrm rot="19762862">
            <a:off x="265800" y="431738"/>
            <a:ext cx="15967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Try It</a:t>
            </a:r>
            <a:endParaRPr lang="en-ZM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43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Scratch programming and have time to create a program (complete an assignment).</a:t>
            </a:r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769FFCDA-815C-4498-B867-78D30815F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2000" y="3352800"/>
            <a:ext cx="7620000" cy="2438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530</Words>
  <Application>Microsoft Office PowerPoint</Application>
  <PresentationFormat>On-screen Show (4:3)</PresentationFormat>
  <Paragraphs>87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Default Design</vt:lpstr>
      <vt:lpstr>Intermediate Scratch Coding</vt:lpstr>
      <vt:lpstr>Exploring Scratch</vt:lpstr>
      <vt:lpstr>Categories of Code Blocks</vt:lpstr>
      <vt:lpstr>Add a Sprite Change Backdrop</vt:lpstr>
      <vt:lpstr>Moving a Sprite: Add Motion</vt:lpstr>
      <vt:lpstr>Moving a Sprite: Add Event</vt:lpstr>
      <vt:lpstr>Moving a Sprite</vt:lpstr>
      <vt:lpstr>Sprite Actions: Changing Looks</vt:lpstr>
      <vt:lpstr>Intermediate Scratch</vt:lpstr>
      <vt:lpstr>Have a Sprite Play a Sound</vt:lpstr>
      <vt:lpstr>Introduction to Looping</vt:lpstr>
      <vt:lpstr>Use a Loop to Make a Sprite Dance to Music</vt:lpstr>
      <vt:lpstr>Use a Loop to Animate a Sprite</vt:lpstr>
      <vt:lpstr>TRY IT</vt:lpstr>
      <vt:lpstr>Broadcast Messages</vt:lpstr>
      <vt:lpstr>Send a Broadcast Message</vt:lpstr>
      <vt:lpstr>Broadcast Message: Make Ball Fly</vt:lpstr>
      <vt:lpstr>Saving Your Work</vt:lpstr>
      <vt:lpstr>Code Using Tutorials</vt:lpstr>
      <vt:lpstr>Next Class</vt:lpstr>
    </vt:vector>
  </TitlesOfParts>
  <Company>Misericordia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</dc:creator>
  <cp:lastModifiedBy>Stephen Broskoske</cp:lastModifiedBy>
  <cp:revision>93</cp:revision>
  <dcterms:created xsi:type="dcterms:W3CDTF">2008-10-15T01:52:41Z</dcterms:created>
  <dcterms:modified xsi:type="dcterms:W3CDTF">2023-04-04T21:26:26Z</dcterms:modified>
</cp:coreProperties>
</file>