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48" r:id="rId3"/>
    <p:sldId id="392" r:id="rId4"/>
    <p:sldId id="347" r:id="rId5"/>
    <p:sldId id="361" r:id="rId6"/>
    <p:sldId id="363" r:id="rId7"/>
    <p:sldId id="365" r:id="rId8"/>
    <p:sldId id="366" r:id="rId9"/>
    <p:sldId id="367" r:id="rId10"/>
    <p:sldId id="388" r:id="rId11"/>
    <p:sldId id="359" r:id="rId12"/>
    <p:sldId id="391" r:id="rId13"/>
    <p:sldId id="404" r:id="rId14"/>
    <p:sldId id="369" r:id="rId15"/>
    <p:sldId id="408" r:id="rId16"/>
    <p:sldId id="349" r:id="rId17"/>
    <p:sldId id="409" r:id="rId18"/>
    <p:sldId id="380" r:id="rId19"/>
    <p:sldId id="382" r:id="rId20"/>
    <p:sldId id="410" r:id="rId21"/>
    <p:sldId id="385" r:id="rId22"/>
    <p:sldId id="411" r:id="rId23"/>
    <p:sldId id="412" r:id="rId24"/>
    <p:sldId id="387" r:id="rId25"/>
    <p:sldId id="413" r:id="rId26"/>
    <p:sldId id="390" r:id="rId27"/>
    <p:sldId id="397" r:id="rId28"/>
    <p:sldId id="398" r:id="rId29"/>
    <p:sldId id="393" r:id="rId30"/>
    <p:sldId id="394" r:id="rId31"/>
    <p:sldId id="395" r:id="rId32"/>
    <p:sldId id="396" r:id="rId33"/>
    <p:sldId id="358"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62" autoAdjust="0"/>
  </p:normalViewPr>
  <p:slideViewPr>
    <p:cSldViewPr>
      <p:cViewPr varScale="1">
        <p:scale>
          <a:sx n="79" d="100"/>
          <a:sy n="79" d="100"/>
        </p:scale>
        <p:origin x="157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2A765B-9980-4365-992E-C804D0EA448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C76AEF-724C-4D21-8A9F-772771C6731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F3F6DA8-634D-4DC8-9A47-EBBCF32F1A5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26DB250-A804-451A-B9E6-995AD1EE8D6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7DFBF35-0596-40D4-A56D-266D69ACFA2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3F5FD6E-8390-49F9-8703-9570C7AB2C7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4F42E31-32CD-4392-A982-3B90134662F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4EF1EEC-D9FD-4AE9-BF3A-18B38F4A3DB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A2BAE34-7713-480F-80E8-7E129A3823C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FE125DE-26D3-4BB0-98F4-8E7CE3E889F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79B68B-0E0E-43E1-B7D5-4B42DB0C6FC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0D4BB2-83A7-4527-8D5A-CAD166CFB78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C2A1A37-53AC-4D5B-9044-B0E25FC190D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File:Scratchlogo.sv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cratch.mit.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scratch.mit.edu/idea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130425"/>
            <a:ext cx="7772400" cy="1470025"/>
          </a:xfrm>
        </p:spPr>
        <p:txBody>
          <a:bodyPr/>
          <a:lstStyle/>
          <a:p>
            <a:r>
              <a:rPr lang="en-US" dirty="0"/>
              <a:t>Review and Advanced Scratch Coding</a:t>
            </a:r>
          </a:p>
        </p:txBody>
      </p:sp>
      <p:sp>
        <p:nvSpPr>
          <p:cNvPr id="2051" name="Rectangle 3"/>
          <p:cNvSpPr>
            <a:spLocks noGrp="1" noChangeArrowheads="1"/>
          </p:cNvSpPr>
          <p:nvPr>
            <p:ph type="subTitle" idx="1"/>
          </p:nvPr>
        </p:nvSpPr>
        <p:spPr>
          <a:xfrm>
            <a:off x="1524000" y="4114800"/>
            <a:ext cx="6248400" cy="2057400"/>
          </a:xfrm>
        </p:spPr>
        <p:txBody>
          <a:bodyPr/>
          <a:lstStyle/>
          <a:p>
            <a:r>
              <a:rPr lang="en-US" sz="2800" dirty="0">
                <a:solidFill>
                  <a:schemeClr val="tx1"/>
                </a:solidFill>
              </a:rPr>
              <a:t>Dr. Steve Broskoske</a:t>
            </a:r>
          </a:p>
          <a:p>
            <a:r>
              <a:rPr lang="en-US" sz="2800" dirty="0"/>
              <a:t>TED 121</a:t>
            </a:r>
            <a:br>
              <a:rPr lang="en-US" sz="2800" dirty="0"/>
            </a:br>
            <a:r>
              <a:rPr lang="en-US" sz="2800" dirty="0"/>
              <a:t>Educational Technology</a:t>
            </a:r>
            <a:br>
              <a:rPr lang="en-US" sz="2800" dirty="0"/>
            </a:br>
            <a:r>
              <a:rPr lang="en-US" sz="2800" dirty="0"/>
              <a:t>Misericordia University</a:t>
            </a:r>
          </a:p>
        </p:txBody>
      </p:sp>
      <p:pic>
        <p:nvPicPr>
          <p:cNvPr id="4" name="Picture 3" descr="A picture containing clipart&#10;&#10;Description automatically generated">
            <a:extLst>
              <a:ext uri="{FF2B5EF4-FFF2-40B4-BE49-F238E27FC236}">
                <a16:creationId xmlns:a16="http://schemas.microsoft.com/office/drawing/2014/main" id="{4FC52B5E-3821-4128-B08F-9DC755D0370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38400" y="433959"/>
            <a:ext cx="4724400" cy="15118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861645-9851-4977-95B1-0759CAC0A440}"/>
              </a:ext>
            </a:extLst>
          </p:cNvPr>
          <p:cNvSpPr>
            <a:spLocks noGrp="1"/>
          </p:cNvSpPr>
          <p:nvPr>
            <p:ph type="title"/>
          </p:nvPr>
        </p:nvSpPr>
        <p:spPr/>
        <p:txBody>
          <a:bodyPr/>
          <a:lstStyle/>
          <a:p>
            <a:r>
              <a:rPr lang="en-US" dirty="0"/>
              <a:t>Exploring Scratch</a:t>
            </a:r>
            <a:endParaRPr lang="en-ZM" dirty="0"/>
          </a:p>
        </p:txBody>
      </p:sp>
      <p:sp>
        <p:nvSpPr>
          <p:cNvPr id="6" name="Content Placeholder 5">
            <a:extLst>
              <a:ext uri="{FF2B5EF4-FFF2-40B4-BE49-F238E27FC236}">
                <a16:creationId xmlns:a16="http://schemas.microsoft.com/office/drawing/2014/main" id="{C9BA5F38-8B1D-4703-AFAB-ECD2FC26383F}"/>
              </a:ext>
            </a:extLst>
          </p:cNvPr>
          <p:cNvSpPr>
            <a:spLocks noGrp="1"/>
          </p:cNvSpPr>
          <p:nvPr>
            <p:ph idx="1"/>
          </p:nvPr>
        </p:nvSpPr>
        <p:spPr/>
        <p:txBody>
          <a:bodyPr/>
          <a:lstStyle/>
          <a:p>
            <a:r>
              <a:rPr lang="en-US" dirty="0"/>
              <a:t>Navigate to Scratch:</a:t>
            </a:r>
            <a:br>
              <a:rPr lang="en-US" dirty="0"/>
            </a:br>
            <a:r>
              <a:rPr lang="en-US" dirty="0"/>
              <a:t>https://scratch.mit.edu/</a:t>
            </a:r>
          </a:p>
        </p:txBody>
      </p:sp>
      <p:sp>
        <p:nvSpPr>
          <p:cNvPr id="2" name="Action Button: Blank 1">
            <a:hlinkClick r:id="rId2" highlightClick="1"/>
            <a:extLst>
              <a:ext uri="{FF2B5EF4-FFF2-40B4-BE49-F238E27FC236}">
                <a16:creationId xmlns:a16="http://schemas.microsoft.com/office/drawing/2014/main" id="{B01FE6EA-3A45-4581-A0B2-D473A8A38DE8}"/>
              </a:ext>
            </a:extLst>
          </p:cNvPr>
          <p:cNvSpPr/>
          <p:nvPr/>
        </p:nvSpPr>
        <p:spPr>
          <a:xfrm>
            <a:off x="2286000" y="4114800"/>
            <a:ext cx="4267200" cy="1066800"/>
          </a:xfrm>
          <a:prstGeom prst="actionButtonBlank">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Scratch online</a:t>
            </a:r>
            <a:endParaRPr lang="en-ZM" sz="3600" dirty="0">
              <a:solidFill>
                <a:schemeClr val="tx1"/>
              </a:solidFill>
            </a:endParaRPr>
          </a:p>
        </p:txBody>
      </p:sp>
    </p:spTree>
    <p:extLst>
      <p:ext uri="{BB962C8B-B14F-4D97-AF65-F5344CB8AC3E}">
        <p14:creationId xmlns:p14="http://schemas.microsoft.com/office/powerpoint/2010/main" val="2312637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6D5E-94AF-4DE3-8EE9-EF5D1A3E38DF}"/>
              </a:ext>
            </a:extLst>
          </p:cNvPr>
          <p:cNvSpPr>
            <a:spLocks noGrp="1"/>
          </p:cNvSpPr>
          <p:nvPr>
            <p:ph type="ctrTitle"/>
          </p:nvPr>
        </p:nvSpPr>
        <p:spPr/>
        <p:txBody>
          <a:bodyPr/>
          <a:lstStyle/>
          <a:p>
            <a:r>
              <a:rPr lang="en-US" dirty="0"/>
              <a:t>Review of Scratch Coding</a:t>
            </a:r>
            <a:endParaRPr lang="en-ZM" dirty="0"/>
          </a:p>
        </p:txBody>
      </p:sp>
      <p:sp>
        <p:nvSpPr>
          <p:cNvPr id="3" name="Subtitle 2">
            <a:extLst>
              <a:ext uri="{FF2B5EF4-FFF2-40B4-BE49-F238E27FC236}">
                <a16:creationId xmlns:a16="http://schemas.microsoft.com/office/drawing/2014/main" id="{11C53A9F-107C-4D98-ADD6-25CC8C9AF6EB}"/>
              </a:ext>
            </a:extLst>
          </p:cNvPr>
          <p:cNvSpPr>
            <a:spLocks noGrp="1"/>
          </p:cNvSpPr>
          <p:nvPr>
            <p:ph type="subTitle" idx="1"/>
          </p:nvPr>
        </p:nvSpPr>
        <p:spPr/>
        <p:txBody>
          <a:bodyPr/>
          <a:lstStyle/>
          <a:p>
            <a:endParaRPr lang="en-ZM"/>
          </a:p>
        </p:txBody>
      </p:sp>
    </p:spTree>
    <p:extLst>
      <p:ext uri="{BB962C8B-B14F-4D97-AF65-F5344CB8AC3E}">
        <p14:creationId xmlns:p14="http://schemas.microsoft.com/office/powerpoint/2010/main" val="1943612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AA1360-74F4-48DD-96E8-EC82BA7AE23A}"/>
              </a:ext>
            </a:extLst>
          </p:cNvPr>
          <p:cNvSpPr>
            <a:spLocks noGrp="1"/>
          </p:cNvSpPr>
          <p:nvPr>
            <p:ph type="title"/>
          </p:nvPr>
        </p:nvSpPr>
        <p:spPr/>
        <p:txBody>
          <a:bodyPr/>
          <a:lstStyle/>
          <a:p>
            <a:r>
              <a:rPr lang="en-US" dirty="0"/>
              <a:t>Categories of Code Blocks</a:t>
            </a:r>
            <a:endParaRPr lang="en-ZM" dirty="0"/>
          </a:p>
        </p:txBody>
      </p:sp>
      <p:sp>
        <p:nvSpPr>
          <p:cNvPr id="3" name="Content Placeholder 2">
            <a:extLst>
              <a:ext uri="{FF2B5EF4-FFF2-40B4-BE49-F238E27FC236}">
                <a16:creationId xmlns:a16="http://schemas.microsoft.com/office/drawing/2014/main" id="{A5F9A2CB-850B-4BD2-BD1E-DBFA71F4E2B2}"/>
              </a:ext>
            </a:extLst>
          </p:cNvPr>
          <p:cNvSpPr>
            <a:spLocks noGrp="1"/>
          </p:cNvSpPr>
          <p:nvPr>
            <p:ph sz="half" idx="1"/>
          </p:nvPr>
        </p:nvSpPr>
        <p:spPr/>
        <p:txBody>
          <a:bodyPr/>
          <a:lstStyle/>
          <a:p>
            <a:r>
              <a:rPr lang="en-US" sz="4000" dirty="0"/>
              <a:t>Motion.</a:t>
            </a:r>
          </a:p>
          <a:p>
            <a:r>
              <a:rPr lang="en-US" sz="4000" dirty="0"/>
              <a:t>Looks.</a:t>
            </a:r>
          </a:p>
          <a:p>
            <a:r>
              <a:rPr lang="en-US" sz="4000" dirty="0"/>
              <a:t>Events.</a:t>
            </a:r>
          </a:p>
          <a:p>
            <a:r>
              <a:rPr lang="en-US" sz="4000" dirty="0"/>
              <a:t>Control.</a:t>
            </a:r>
          </a:p>
        </p:txBody>
      </p:sp>
      <p:sp>
        <p:nvSpPr>
          <p:cNvPr id="5" name="Content Placeholder 4">
            <a:extLst>
              <a:ext uri="{FF2B5EF4-FFF2-40B4-BE49-F238E27FC236}">
                <a16:creationId xmlns:a16="http://schemas.microsoft.com/office/drawing/2014/main" id="{E57A7DA2-0531-4494-8381-DF9F4D569181}"/>
              </a:ext>
            </a:extLst>
          </p:cNvPr>
          <p:cNvSpPr>
            <a:spLocks noGrp="1"/>
          </p:cNvSpPr>
          <p:nvPr>
            <p:ph sz="half" idx="2"/>
          </p:nvPr>
        </p:nvSpPr>
        <p:spPr/>
        <p:txBody>
          <a:bodyPr/>
          <a:lstStyle/>
          <a:p>
            <a:r>
              <a:rPr lang="en-US" sz="4000" dirty="0"/>
              <a:t>Sound.</a:t>
            </a:r>
          </a:p>
          <a:p>
            <a:r>
              <a:rPr lang="en-US" sz="4000" dirty="0"/>
              <a:t>Sensing.</a:t>
            </a:r>
          </a:p>
          <a:p>
            <a:r>
              <a:rPr lang="en-US" sz="4000" dirty="0"/>
              <a:t>Operators</a:t>
            </a:r>
          </a:p>
          <a:p>
            <a:r>
              <a:rPr lang="en-US" sz="4000" dirty="0"/>
              <a:t>Variables.</a:t>
            </a:r>
          </a:p>
          <a:p>
            <a:r>
              <a:rPr lang="en-US" sz="4000" dirty="0"/>
              <a:t>More blocks. </a:t>
            </a:r>
            <a:r>
              <a:rPr lang="en-US" sz="2400" i="1" dirty="0"/>
              <a:t>(Click extensions in lower left.)</a:t>
            </a:r>
            <a:endParaRPr lang="en-US" sz="4000" i="1" dirty="0"/>
          </a:p>
        </p:txBody>
      </p:sp>
    </p:spTree>
    <p:extLst>
      <p:ext uri="{BB962C8B-B14F-4D97-AF65-F5344CB8AC3E}">
        <p14:creationId xmlns:p14="http://schemas.microsoft.com/office/powerpoint/2010/main" val="1759557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AB1449-791C-47F9-8109-2601E1C5958A}"/>
              </a:ext>
            </a:extLst>
          </p:cNvPr>
          <p:cNvSpPr>
            <a:spLocks noGrp="1"/>
          </p:cNvSpPr>
          <p:nvPr>
            <p:ph type="title"/>
          </p:nvPr>
        </p:nvSpPr>
        <p:spPr/>
        <p:txBody>
          <a:bodyPr/>
          <a:lstStyle/>
          <a:p>
            <a:r>
              <a:rPr lang="en-US" dirty="0"/>
              <a:t>Add a Sprite / Change Backdrop</a:t>
            </a:r>
            <a:endParaRPr lang="en-ZM" dirty="0"/>
          </a:p>
        </p:txBody>
      </p:sp>
      <p:pic>
        <p:nvPicPr>
          <p:cNvPr id="5" name="Picture 4">
            <a:extLst>
              <a:ext uri="{FF2B5EF4-FFF2-40B4-BE49-F238E27FC236}">
                <a16:creationId xmlns:a16="http://schemas.microsoft.com/office/drawing/2014/main" id="{858E8D1F-330B-45FF-9DA1-FB3B957CD7D0}"/>
              </a:ext>
            </a:extLst>
          </p:cNvPr>
          <p:cNvPicPr>
            <a:picLocks noChangeAspect="1"/>
          </p:cNvPicPr>
          <p:nvPr/>
        </p:nvPicPr>
        <p:blipFill rotWithShape="1">
          <a:blip r:embed="rId2"/>
          <a:srcRect l="67500" t="17407" b="5556"/>
          <a:stretch/>
        </p:blipFill>
        <p:spPr>
          <a:xfrm>
            <a:off x="2190351" y="1562100"/>
            <a:ext cx="3657600" cy="4876800"/>
          </a:xfrm>
          <a:prstGeom prst="rect">
            <a:avLst/>
          </a:prstGeom>
        </p:spPr>
      </p:pic>
      <p:sp>
        <p:nvSpPr>
          <p:cNvPr id="6" name="Speech Bubble: Rectangle with Corners Rounded 5">
            <a:extLst>
              <a:ext uri="{FF2B5EF4-FFF2-40B4-BE49-F238E27FC236}">
                <a16:creationId xmlns:a16="http://schemas.microsoft.com/office/drawing/2014/main" id="{3016F5CD-30DE-4667-940F-937BFB5E688A}"/>
              </a:ext>
            </a:extLst>
          </p:cNvPr>
          <p:cNvSpPr/>
          <p:nvPr/>
        </p:nvSpPr>
        <p:spPr>
          <a:xfrm>
            <a:off x="152400" y="5524500"/>
            <a:ext cx="1846635" cy="914400"/>
          </a:xfrm>
          <a:prstGeom prst="wedgeRoundRectCallout">
            <a:avLst>
              <a:gd name="adj1" fmla="val 193108"/>
              <a:gd name="adj2" fmla="val 29876"/>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Add a sprite.</a:t>
            </a:r>
            <a:endParaRPr lang="en-ZM" sz="2400" dirty="0">
              <a:solidFill>
                <a:schemeClr val="tx1"/>
              </a:solidFill>
            </a:endParaRPr>
          </a:p>
        </p:txBody>
      </p:sp>
      <p:sp>
        <p:nvSpPr>
          <p:cNvPr id="7" name="Speech Bubble: Rectangle with Corners Rounded 6">
            <a:extLst>
              <a:ext uri="{FF2B5EF4-FFF2-40B4-BE49-F238E27FC236}">
                <a16:creationId xmlns:a16="http://schemas.microsoft.com/office/drawing/2014/main" id="{0B1705D2-E6F4-402E-BA90-D110D64A96FC}"/>
              </a:ext>
            </a:extLst>
          </p:cNvPr>
          <p:cNvSpPr/>
          <p:nvPr/>
        </p:nvSpPr>
        <p:spPr>
          <a:xfrm>
            <a:off x="6039267" y="1562100"/>
            <a:ext cx="2133600" cy="1143000"/>
          </a:xfrm>
          <a:prstGeom prst="wedgeRoundRectCallout">
            <a:avLst>
              <a:gd name="adj1" fmla="val -70072"/>
              <a:gd name="adj2" fmla="val 326046"/>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1) Add a backdrop.</a:t>
            </a:r>
            <a:endParaRPr lang="en-ZM" sz="2400" dirty="0">
              <a:solidFill>
                <a:schemeClr val="tx1"/>
              </a:solidFill>
            </a:endParaRPr>
          </a:p>
        </p:txBody>
      </p:sp>
      <p:pic>
        <p:nvPicPr>
          <p:cNvPr id="8" name="Picture 7">
            <a:extLst>
              <a:ext uri="{FF2B5EF4-FFF2-40B4-BE49-F238E27FC236}">
                <a16:creationId xmlns:a16="http://schemas.microsoft.com/office/drawing/2014/main" id="{5D842E1D-1F8A-4321-BA36-0318046C36C9}"/>
              </a:ext>
            </a:extLst>
          </p:cNvPr>
          <p:cNvPicPr>
            <a:picLocks noChangeAspect="1"/>
          </p:cNvPicPr>
          <p:nvPr/>
        </p:nvPicPr>
        <p:blipFill rotWithShape="1">
          <a:blip r:embed="rId3" cstate="screen">
            <a:clrChange>
              <a:clrFrom>
                <a:srgbClr val="F9F9F9"/>
              </a:clrFrom>
              <a:clrTo>
                <a:srgbClr val="F9F9F9">
                  <a:alpha val="0"/>
                </a:srgbClr>
              </a:clrTo>
            </a:clrChange>
            <a:extLst>
              <a:ext uri="{28A0092B-C50C-407E-A947-70E740481C1C}">
                <a14:useLocalDpi xmlns:a14="http://schemas.microsoft.com/office/drawing/2010/main"/>
              </a:ext>
            </a:extLst>
          </a:blip>
          <a:srcRect l="8611" t="18762" r="8611" b="18004"/>
          <a:stretch/>
        </p:blipFill>
        <p:spPr>
          <a:xfrm>
            <a:off x="5902040" y="5448300"/>
            <a:ext cx="3241960" cy="990600"/>
          </a:xfrm>
          <a:prstGeom prst="rect">
            <a:avLst/>
          </a:prstGeom>
        </p:spPr>
      </p:pic>
      <p:sp>
        <p:nvSpPr>
          <p:cNvPr id="9" name="Speech Bubble: Rectangle with Corners Rounded 8">
            <a:extLst>
              <a:ext uri="{FF2B5EF4-FFF2-40B4-BE49-F238E27FC236}">
                <a16:creationId xmlns:a16="http://schemas.microsoft.com/office/drawing/2014/main" id="{B0337319-5789-4E83-92F3-14E7A9248711}"/>
              </a:ext>
            </a:extLst>
          </p:cNvPr>
          <p:cNvSpPr/>
          <p:nvPr/>
        </p:nvSpPr>
        <p:spPr>
          <a:xfrm>
            <a:off x="6705600" y="3384008"/>
            <a:ext cx="2133600" cy="1645191"/>
          </a:xfrm>
          <a:prstGeom prst="wedgeRoundRectCallout">
            <a:avLst>
              <a:gd name="adj1" fmla="val -33598"/>
              <a:gd name="adj2" fmla="val 92003"/>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2) Drag this coding block and click to run.</a:t>
            </a:r>
            <a:endParaRPr lang="en-ZM" sz="2400" dirty="0">
              <a:solidFill>
                <a:schemeClr val="tx1"/>
              </a:solidFill>
            </a:endParaRPr>
          </a:p>
        </p:txBody>
      </p:sp>
    </p:spTree>
    <p:extLst>
      <p:ext uri="{BB962C8B-B14F-4D97-AF65-F5344CB8AC3E}">
        <p14:creationId xmlns:p14="http://schemas.microsoft.com/office/powerpoint/2010/main" val="79784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FF5ED-1C7A-48D1-AD59-53E09606875F}"/>
              </a:ext>
            </a:extLst>
          </p:cNvPr>
          <p:cNvSpPr>
            <a:spLocks noGrp="1"/>
          </p:cNvSpPr>
          <p:nvPr>
            <p:ph type="title"/>
          </p:nvPr>
        </p:nvSpPr>
        <p:spPr/>
        <p:txBody>
          <a:bodyPr/>
          <a:lstStyle/>
          <a:p>
            <a:r>
              <a:rPr lang="en-US" dirty="0"/>
              <a:t>Edit Costumes</a:t>
            </a:r>
            <a:endParaRPr lang="en-ZM" dirty="0"/>
          </a:p>
        </p:txBody>
      </p:sp>
      <p:pic>
        <p:nvPicPr>
          <p:cNvPr id="3" name="Picture 2">
            <a:extLst>
              <a:ext uri="{FF2B5EF4-FFF2-40B4-BE49-F238E27FC236}">
                <a16:creationId xmlns:a16="http://schemas.microsoft.com/office/drawing/2014/main" id="{954EB787-8EF2-4F6D-85ED-B328F99D5A60}"/>
              </a:ext>
            </a:extLst>
          </p:cNvPr>
          <p:cNvPicPr>
            <a:picLocks noChangeAspect="1"/>
          </p:cNvPicPr>
          <p:nvPr/>
        </p:nvPicPr>
        <p:blipFill rotWithShape="1">
          <a:blip r:embed="rId2"/>
          <a:srcRect t="17407" b="5556"/>
          <a:stretch/>
        </p:blipFill>
        <p:spPr>
          <a:xfrm>
            <a:off x="533400" y="2819400"/>
            <a:ext cx="8264769" cy="3581400"/>
          </a:xfrm>
          <a:prstGeom prst="rect">
            <a:avLst/>
          </a:prstGeom>
        </p:spPr>
      </p:pic>
      <p:sp>
        <p:nvSpPr>
          <p:cNvPr id="4" name="Speech Bubble: Rectangle with Corners Rounded 3">
            <a:extLst>
              <a:ext uri="{FF2B5EF4-FFF2-40B4-BE49-F238E27FC236}">
                <a16:creationId xmlns:a16="http://schemas.microsoft.com/office/drawing/2014/main" id="{75A72794-FE36-4733-8347-F5474A318425}"/>
              </a:ext>
            </a:extLst>
          </p:cNvPr>
          <p:cNvSpPr/>
          <p:nvPr/>
        </p:nvSpPr>
        <p:spPr>
          <a:xfrm>
            <a:off x="5486400" y="1428987"/>
            <a:ext cx="2590800" cy="1143000"/>
          </a:xfrm>
          <a:prstGeom prst="wedgeRoundRectCallout">
            <a:avLst>
              <a:gd name="adj1" fmla="val 4297"/>
              <a:gd name="adj2" fmla="val 309024"/>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1) Click a sprite or a backdrop to select.</a:t>
            </a:r>
            <a:endParaRPr lang="en-ZM" sz="2400" dirty="0">
              <a:solidFill>
                <a:schemeClr val="tx1"/>
              </a:solidFill>
            </a:endParaRPr>
          </a:p>
        </p:txBody>
      </p:sp>
      <p:sp>
        <p:nvSpPr>
          <p:cNvPr id="5" name="Speech Bubble: Rectangle with Corners Rounded 4">
            <a:extLst>
              <a:ext uri="{FF2B5EF4-FFF2-40B4-BE49-F238E27FC236}">
                <a16:creationId xmlns:a16="http://schemas.microsoft.com/office/drawing/2014/main" id="{E1AF311A-1D6F-4146-BC4A-D8860B89746A}"/>
              </a:ext>
            </a:extLst>
          </p:cNvPr>
          <p:cNvSpPr/>
          <p:nvPr/>
        </p:nvSpPr>
        <p:spPr>
          <a:xfrm>
            <a:off x="2209800" y="1524000"/>
            <a:ext cx="2133600" cy="1143000"/>
          </a:xfrm>
          <a:prstGeom prst="wedgeRoundRectCallout">
            <a:avLst>
              <a:gd name="adj1" fmla="val -87853"/>
              <a:gd name="adj2" fmla="val 65620"/>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2) Use tools to edit </a:t>
            </a:r>
            <a:r>
              <a:rPr lang="en-US" sz="2400" i="1" dirty="0">
                <a:solidFill>
                  <a:schemeClr val="tx1"/>
                </a:solidFill>
              </a:rPr>
              <a:t>costumes</a:t>
            </a:r>
            <a:r>
              <a:rPr lang="en-US" sz="2400" dirty="0">
                <a:solidFill>
                  <a:schemeClr val="tx1"/>
                </a:solidFill>
              </a:rPr>
              <a:t>.</a:t>
            </a:r>
            <a:endParaRPr lang="en-ZM" sz="2400" dirty="0">
              <a:solidFill>
                <a:schemeClr val="tx1"/>
              </a:solidFill>
            </a:endParaRPr>
          </a:p>
        </p:txBody>
      </p:sp>
    </p:spTree>
    <p:extLst>
      <p:ext uri="{BB962C8B-B14F-4D97-AF65-F5344CB8AC3E}">
        <p14:creationId xmlns:p14="http://schemas.microsoft.com/office/powerpoint/2010/main" val="1475302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D4E7C-0D3E-4609-894B-DDE0DCB890A2}"/>
              </a:ext>
            </a:extLst>
          </p:cNvPr>
          <p:cNvSpPr>
            <a:spLocks noGrp="1"/>
          </p:cNvSpPr>
          <p:nvPr>
            <p:ph type="title"/>
          </p:nvPr>
        </p:nvSpPr>
        <p:spPr/>
        <p:txBody>
          <a:bodyPr/>
          <a:lstStyle/>
          <a:p>
            <a:r>
              <a:rPr lang="en-US" dirty="0"/>
              <a:t>Moving a Sprite: Add a Motion</a:t>
            </a:r>
            <a:endParaRPr lang="en-ZM" dirty="0"/>
          </a:p>
        </p:txBody>
      </p:sp>
      <p:pic>
        <p:nvPicPr>
          <p:cNvPr id="3" name="Picture 2">
            <a:extLst>
              <a:ext uri="{FF2B5EF4-FFF2-40B4-BE49-F238E27FC236}">
                <a16:creationId xmlns:a16="http://schemas.microsoft.com/office/drawing/2014/main" id="{EC6A2C82-4FEB-4ACC-B6F6-DCD135332D1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10000" y="2057400"/>
            <a:ext cx="3352800" cy="3352800"/>
          </a:xfrm>
          <a:prstGeom prst="rect">
            <a:avLst/>
          </a:prstGeom>
        </p:spPr>
      </p:pic>
      <p:sp>
        <p:nvSpPr>
          <p:cNvPr id="4" name="Arrow: Right 3">
            <a:extLst>
              <a:ext uri="{FF2B5EF4-FFF2-40B4-BE49-F238E27FC236}">
                <a16:creationId xmlns:a16="http://schemas.microsoft.com/office/drawing/2014/main" id="{1E6565B8-C81A-4542-89D7-5FBC9CBE9F28}"/>
              </a:ext>
            </a:extLst>
          </p:cNvPr>
          <p:cNvSpPr/>
          <p:nvPr/>
        </p:nvSpPr>
        <p:spPr>
          <a:xfrm>
            <a:off x="381000" y="213360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Move (like walk).</a:t>
            </a:r>
            <a:endParaRPr lang="en-ZM" sz="2400" dirty="0">
              <a:solidFill>
                <a:schemeClr val="tx1"/>
              </a:solidFill>
            </a:endParaRPr>
          </a:p>
        </p:txBody>
      </p:sp>
      <p:sp>
        <p:nvSpPr>
          <p:cNvPr id="5" name="Arrow: Right 4">
            <a:extLst>
              <a:ext uri="{FF2B5EF4-FFF2-40B4-BE49-F238E27FC236}">
                <a16:creationId xmlns:a16="http://schemas.microsoft.com/office/drawing/2014/main" id="{8F95E5D6-B632-4A9D-BC5F-E6133AF7D6F8}"/>
              </a:ext>
            </a:extLst>
          </p:cNvPr>
          <p:cNvSpPr/>
          <p:nvPr/>
        </p:nvSpPr>
        <p:spPr>
          <a:xfrm>
            <a:off x="381000" y="320040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Glide to a position.</a:t>
            </a:r>
            <a:endParaRPr lang="en-ZM" sz="2400" dirty="0">
              <a:solidFill>
                <a:schemeClr val="tx1"/>
              </a:solidFill>
            </a:endParaRPr>
          </a:p>
        </p:txBody>
      </p:sp>
      <p:sp>
        <p:nvSpPr>
          <p:cNvPr id="6" name="Arrow: Right 5">
            <a:extLst>
              <a:ext uri="{FF2B5EF4-FFF2-40B4-BE49-F238E27FC236}">
                <a16:creationId xmlns:a16="http://schemas.microsoft.com/office/drawing/2014/main" id="{6C26DECD-6361-46E2-8B3A-BBAE22327EF7}"/>
              </a:ext>
            </a:extLst>
          </p:cNvPr>
          <p:cNvSpPr/>
          <p:nvPr/>
        </p:nvSpPr>
        <p:spPr>
          <a:xfrm>
            <a:off x="381000" y="4267200"/>
            <a:ext cx="3425757" cy="1371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Move quickly to a position.</a:t>
            </a:r>
            <a:endParaRPr lang="en-ZM" sz="2400" dirty="0">
              <a:solidFill>
                <a:schemeClr val="tx1"/>
              </a:solidFill>
            </a:endParaRPr>
          </a:p>
        </p:txBody>
      </p:sp>
    </p:spTree>
    <p:extLst>
      <p:ext uri="{BB962C8B-B14F-4D97-AF65-F5344CB8AC3E}">
        <p14:creationId xmlns:p14="http://schemas.microsoft.com/office/powerpoint/2010/main" val="4217766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D4E7C-0D3E-4609-894B-DDE0DCB890A2}"/>
              </a:ext>
            </a:extLst>
          </p:cNvPr>
          <p:cNvSpPr>
            <a:spLocks noGrp="1"/>
          </p:cNvSpPr>
          <p:nvPr>
            <p:ph type="title"/>
          </p:nvPr>
        </p:nvSpPr>
        <p:spPr/>
        <p:txBody>
          <a:bodyPr/>
          <a:lstStyle/>
          <a:p>
            <a:r>
              <a:rPr lang="en-US" dirty="0"/>
              <a:t>Moving a Sprite: Add an Event</a:t>
            </a:r>
            <a:endParaRPr lang="en-ZM" dirty="0"/>
          </a:p>
        </p:txBody>
      </p:sp>
      <p:sp>
        <p:nvSpPr>
          <p:cNvPr id="4" name="Arrow: Right 3">
            <a:extLst>
              <a:ext uri="{FF2B5EF4-FFF2-40B4-BE49-F238E27FC236}">
                <a16:creationId xmlns:a16="http://schemas.microsoft.com/office/drawing/2014/main" id="{1E6565B8-C81A-4542-89D7-5FBC9CBE9F28}"/>
              </a:ext>
            </a:extLst>
          </p:cNvPr>
          <p:cNvSpPr/>
          <p:nvPr/>
        </p:nvSpPr>
        <p:spPr>
          <a:xfrm>
            <a:off x="381000" y="213360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Click flag.</a:t>
            </a:r>
            <a:endParaRPr lang="en-ZM" sz="2400" dirty="0">
              <a:solidFill>
                <a:schemeClr val="tx1"/>
              </a:solidFill>
            </a:endParaRPr>
          </a:p>
        </p:txBody>
      </p:sp>
      <p:sp>
        <p:nvSpPr>
          <p:cNvPr id="5" name="Arrow: Right 4">
            <a:extLst>
              <a:ext uri="{FF2B5EF4-FFF2-40B4-BE49-F238E27FC236}">
                <a16:creationId xmlns:a16="http://schemas.microsoft.com/office/drawing/2014/main" id="{8F95E5D6-B632-4A9D-BC5F-E6133AF7D6F8}"/>
              </a:ext>
            </a:extLst>
          </p:cNvPr>
          <p:cNvSpPr/>
          <p:nvPr/>
        </p:nvSpPr>
        <p:spPr>
          <a:xfrm>
            <a:off x="381000" y="358140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Press a key.</a:t>
            </a:r>
            <a:endParaRPr lang="en-ZM" sz="2400" dirty="0">
              <a:solidFill>
                <a:schemeClr val="tx1"/>
              </a:solidFill>
            </a:endParaRPr>
          </a:p>
        </p:txBody>
      </p:sp>
      <p:pic>
        <p:nvPicPr>
          <p:cNvPr id="7" name="Picture 6">
            <a:extLst>
              <a:ext uri="{FF2B5EF4-FFF2-40B4-BE49-F238E27FC236}">
                <a16:creationId xmlns:a16="http://schemas.microsoft.com/office/drawing/2014/main" id="{F2828686-1488-429B-B1C1-1C33741BA1F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38600" y="1752600"/>
            <a:ext cx="3276600" cy="4524829"/>
          </a:xfrm>
          <a:prstGeom prst="rect">
            <a:avLst/>
          </a:prstGeom>
        </p:spPr>
      </p:pic>
      <p:sp>
        <p:nvSpPr>
          <p:cNvPr id="8" name="Arrow: Right 7">
            <a:extLst>
              <a:ext uri="{FF2B5EF4-FFF2-40B4-BE49-F238E27FC236}">
                <a16:creationId xmlns:a16="http://schemas.microsoft.com/office/drawing/2014/main" id="{7BCA4FA7-1A7A-4121-9806-7D05BFA40FD1}"/>
              </a:ext>
            </a:extLst>
          </p:cNvPr>
          <p:cNvSpPr/>
          <p:nvPr/>
        </p:nvSpPr>
        <p:spPr>
          <a:xfrm>
            <a:off x="381000" y="487680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Click a sprite.</a:t>
            </a:r>
            <a:endParaRPr lang="en-ZM" sz="2400" dirty="0">
              <a:solidFill>
                <a:schemeClr val="tx1"/>
              </a:solidFill>
            </a:endParaRPr>
          </a:p>
        </p:txBody>
      </p:sp>
    </p:spTree>
    <p:extLst>
      <p:ext uri="{BB962C8B-B14F-4D97-AF65-F5344CB8AC3E}">
        <p14:creationId xmlns:p14="http://schemas.microsoft.com/office/powerpoint/2010/main" val="169582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B03E-97C2-47E1-9048-289D02E62D76}"/>
              </a:ext>
            </a:extLst>
          </p:cNvPr>
          <p:cNvSpPr>
            <a:spLocks noGrp="1"/>
          </p:cNvSpPr>
          <p:nvPr>
            <p:ph type="title"/>
          </p:nvPr>
        </p:nvSpPr>
        <p:spPr/>
        <p:txBody>
          <a:bodyPr/>
          <a:lstStyle/>
          <a:p>
            <a:r>
              <a:rPr lang="en-US" dirty="0"/>
              <a:t>Sprite Actions: Changing Looks</a:t>
            </a:r>
            <a:endParaRPr lang="en-ZM" dirty="0"/>
          </a:p>
        </p:txBody>
      </p:sp>
      <p:pic>
        <p:nvPicPr>
          <p:cNvPr id="4" name="Picture 3">
            <a:extLst>
              <a:ext uri="{FF2B5EF4-FFF2-40B4-BE49-F238E27FC236}">
                <a16:creationId xmlns:a16="http://schemas.microsoft.com/office/drawing/2014/main" id="{F6D39C60-5604-4355-87C0-A45DF8DCAAC2}"/>
              </a:ext>
            </a:extLst>
          </p:cNvPr>
          <p:cNvPicPr>
            <a:picLocks noChangeAspect="1"/>
          </p:cNvPicPr>
          <p:nvPr/>
        </p:nvPicPr>
        <p:blipFill rotWithShape="1">
          <a:blip r:embed="rId2"/>
          <a:srcRect l="27500" t="32222" r="55834" b="47038"/>
          <a:stretch/>
        </p:blipFill>
        <p:spPr>
          <a:xfrm>
            <a:off x="3886200" y="2133600"/>
            <a:ext cx="3918857" cy="2743200"/>
          </a:xfrm>
          <a:prstGeom prst="rect">
            <a:avLst/>
          </a:prstGeom>
        </p:spPr>
      </p:pic>
      <p:sp>
        <p:nvSpPr>
          <p:cNvPr id="5" name="Arrow: Right 4">
            <a:extLst>
              <a:ext uri="{FF2B5EF4-FFF2-40B4-BE49-F238E27FC236}">
                <a16:creationId xmlns:a16="http://schemas.microsoft.com/office/drawing/2014/main" id="{8F0F4D9C-B7F8-40A6-A53D-776E6C2C8938}"/>
              </a:ext>
            </a:extLst>
          </p:cNvPr>
          <p:cNvSpPr/>
          <p:nvPr/>
        </p:nvSpPr>
        <p:spPr>
          <a:xfrm>
            <a:off x="593387" y="241246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Say something.</a:t>
            </a:r>
            <a:endParaRPr lang="en-ZM" sz="2400" dirty="0">
              <a:solidFill>
                <a:schemeClr val="tx1"/>
              </a:solidFill>
            </a:endParaRPr>
          </a:p>
        </p:txBody>
      </p:sp>
      <p:sp>
        <p:nvSpPr>
          <p:cNvPr id="6" name="Arrow: Right 5">
            <a:extLst>
              <a:ext uri="{FF2B5EF4-FFF2-40B4-BE49-F238E27FC236}">
                <a16:creationId xmlns:a16="http://schemas.microsoft.com/office/drawing/2014/main" id="{FF35079C-C065-48C6-89C2-3F14CD50CB35}"/>
              </a:ext>
            </a:extLst>
          </p:cNvPr>
          <p:cNvSpPr/>
          <p:nvPr/>
        </p:nvSpPr>
        <p:spPr>
          <a:xfrm>
            <a:off x="609600" y="3657600"/>
            <a:ext cx="3276600" cy="9906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Think something.</a:t>
            </a:r>
            <a:endParaRPr lang="en-ZM" sz="2400" dirty="0">
              <a:solidFill>
                <a:schemeClr val="tx1"/>
              </a:solidFill>
            </a:endParaRPr>
          </a:p>
        </p:txBody>
      </p:sp>
      <p:sp>
        <p:nvSpPr>
          <p:cNvPr id="7" name="TextBox 6">
            <a:extLst>
              <a:ext uri="{FF2B5EF4-FFF2-40B4-BE49-F238E27FC236}">
                <a16:creationId xmlns:a16="http://schemas.microsoft.com/office/drawing/2014/main" id="{5215F500-1607-4226-9E9F-41DDA02A7761}"/>
              </a:ext>
            </a:extLst>
          </p:cNvPr>
          <p:cNvSpPr txBox="1"/>
          <p:nvPr/>
        </p:nvSpPr>
        <p:spPr>
          <a:xfrm>
            <a:off x="1600200" y="5222132"/>
            <a:ext cx="6553200" cy="1077218"/>
          </a:xfrm>
          <a:prstGeom prst="rect">
            <a:avLst/>
          </a:prstGeom>
          <a:noFill/>
        </p:spPr>
        <p:txBody>
          <a:bodyPr wrap="square" rtlCol="0">
            <a:spAutoFit/>
          </a:bodyPr>
          <a:lstStyle/>
          <a:p>
            <a:r>
              <a:rPr lang="en-US" sz="3200" dirty="0"/>
              <a:t>Try adding an event to trigger the looks to occur.</a:t>
            </a:r>
            <a:endParaRPr lang="en-ZM" sz="3200" dirty="0"/>
          </a:p>
        </p:txBody>
      </p:sp>
    </p:spTree>
    <p:extLst>
      <p:ext uri="{BB962C8B-B14F-4D97-AF65-F5344CB8AC3E}">
        <p14:creationId xmlns:p14="http://schemas.microsoft.com/office/powerpoint/2010/main" val="1629519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75B59C-7325-4FCE-B5A3-777E8C324662}"/>
              </a:ext>
            </a:extLst>
          </p:cNvPr>
          <p:cNvSpPr>
            <a:spLocks noGrp="1"/>
          </p:cNvSpPr>
          <p:nvPr>
            <p:ph type="title"/>
          </p:nvPr>
        </p:nvSpPr>
        <p:spPr/>
        <p:txBody>
          <a:bodyPr/>
          <a:lstStyle/>
          <a:p>
            <a:r>
              <a:rPr lang="en-US" dirty="0"/>
              <a:t>Have a Sprite Play a Sound</a:t>
            </a:r>
            <a:endParaRPr lang="en-ZM" dirty="0"/>
          </a:p>
        </p:txBody>
      </p:sp>
      <p:pic>
        <p:nvPicPr>
          <p:cNvPr id="5" name="Picture 4">
            <a:extLst>
              <a:ext uri="{FF2B5EF4-FFF2-40B4-BE49-F238E27FC236}">
                <a16:creationId xmlns:a16="http://schemas.microsoft.com/office/drawing/2014/main" id="{F9A778FF-137E-4764-A5AA-67C356BCF02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57400" y="3679656"/>
            <a:ext cx="5187950" cy="2895600"/>
          </a:xfrm>
          <a:prstGeom prst="rect">
            <a:avLst/>
          </a:prstGeom>
        </p:spPr>
      </p:pic>
      <p:pic>
        <p:nvPicPr>
          <p:cNvPr id="6" name="Picture 5">
            <a:extLst>
              <a:ext uri="{FF2B5EF4-FFF2-40B4-BE49-F238E27FC236}">
                <a16:creationId xmlns:a16="http://schemas.microsoft.com/office/drawing/2014/main" id="{7B994949-9D33-4E62-AFBB-EA8128C664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95600" y="1260763"/>
            <a:ext cx="3886200" cy="2355273"/>
          </a:xfrm>
          <a:prstGeom prst="rect">
            <a:avLst/>
          </a:prstGeom>
        </p:spPr>
      </p:pic>
    </p:spTree>
    <p:extLst>
      <p:ext uri="{BB962C8B-B14F-4D97-AF65-F5344CB8AC3E}">
        <p14:creationId xmlns:p14="http://schemas.microsoft.com/office/powerpoint/2010/main" val="3545964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617BA-0DFA-42B9-88D6-964B66ADCECF}"/>
              </a:ext>
            </a:extLst>
          </p:cNvPr>
          <p:cNvSpPr>
            <a:spLocks noGrp="1"/>
          </p:cNvSpPr>
          <p:nvPr>
            <p:ph type="title"/>
          </p:nvPr>
        </p:nvSpPr>
        <p:spPr/>
        <p:txBody>
          <a:bodyPr/>
          <a:lstStyle/>
          <a:p>
            <a:r>
              <a:rPr lang="en-US" dirty="0"/>
              <a:t>Introduction to Looping</a:t>
            </a:r>
            <a:endParaRPr lang="en-ZM" dirty="0"/>
          </a:p>
        </p:txBody>
      </p:sp>
      <p:sp>
        <p:nvSpPr>
          <p:cNvPr id="3" name="Content Placeholder 2">
            <a:extLst>
              <a:ext uri="{FF2B5EF4-FFF2-40B4-BE49-F238E27FC236}">
                <a16:creationId xmlns:a16="http://schemas.microsoft.com/office/drawing/2014/main" id="{0AF9AE94-D8E6-40B9-BA98-9A3CBAE0981D}"/>
              </a:ext>
            </a:extLst>
          </p:cNvPr>
          <p:cNvSpPr>
            <a:spLocks noGrp="1"/>
          </p:cNvSpPr>
          <p:nvPr>
            <p:ph idx="1"/>
          </p:nvPr>
        </p:nvSpPr>
        <p:spPr/>
        <p:txBody>
          <a:bodyPr/>
          <a:lstStyle/>
          <a:p>
            <a:r>
              <a:rPr lang="en-US" dirty="0"/>
              <a:t>Looping means having code repeat under specific conditions (such as “forever” or for a set number of times).</a:t>
            </a:r>
            <a:endParaRPr lang="en-ZM" dirty="0"/>
          </a:p>
        </p:txBody>
      </p:sp>
      <p:pic>
        <p:nvPicPr>
          <p:cNvPr id="6" name="Picture 5">
            <a:extLst>
              <a:ext uri="{FF2B5EF4-FFF2-40B4-BE49-F238E27FC236}">
                <a16:creationId xmlns:a16="http://schemas.microsoft.com/office/drawing/2014/main" id="{44E0F7F5-6F3C-4D88-961F-56CC55D6F6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 y="3399897"/>
            <a:ext cx="4089399" cy="2726266"/>
          </a:xfrm>
          <a:prstGeom prst="rect">
            <a:avLst/>
          </a:prstGeom>
        </p:spPr>
      </p:pic>
      <p:pic>
        <p:nvPicPr>
          <p:cNvPr id="7" name="Picture 6">
            <a:extLst>
              <a:ext uri="{FF2B5EF4-FFF2-40B4-BE49-F238E27FC236}">
                <a16:creationId xmlns:a16="http://schemas.microsoft.com/office/drawing/2014/main" id="{490BB988-63D4-4074-9D59-C46FFEEF91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81600" y="3382063"/>
            <a:ext cx="3505200" cy="2726267"/>
          </a:xfrm>
          <a:prstGeom prst="rect">
            <a:avLst/>
          </a:prstGeom>
        </p:spPr>
      </p:pic>
    </p:spTree>
    <p:extLst>
      <p:ext uri="{BB962C8B-B14F-4D97-AF65-F5344CB8AC3E}">
        <p14:creationId xmlns:p14="http://schemas.microsoft.com/office/powerpoint/2010/main" val="1539251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6C16AC-9736-4344-9FDC-E0B1158CBC95}"/>
              </a:ext>
            </a:extLst>
          </p:cNvPr>
          <p:cNvSpPr>
            <a:spLocks noGrp="1"/>
          </p:cNvSpPr>
          <p:nvPr>
            <p:ph type="title"/>
          </p:nvPr>
        </p:nvSpPr>
        <p:spPr/>
        <p:txBody>
          <a:bodyPr/>
          <a:lstStyle/>
          <a:p>
            <a:r>
              <a:rPr lang="en-US" dirty="0"/>
              <a:t>Use a Loop to Make a</a:t>
            </a:r>
            <a:br>
              <a:rPr lang="en-US" dirty="0"/>
            </a:br>
            <a:r>
              <a:rPr lang="en-US" dirty="0"/>
              <a:t>Sprite Dance to Music</a:t>
            </a:r>
            <a:endParaRPr lang="en-ZM" dirty="0"/>
          </a:p>
        </p:txBody>
      </p:sp>
      <p:pic>
        <p:nvPicPr>
          <p:cNvPr id="5" name="Picture 4">
            <a:extLst>
              <a:ext uri="{FF2B5EF4-FFF2-40B4-BE49-F238E27FC236}">
                <a16:creationId xmlns:a16="http://schemas.microsoft.com/office/drawing/2014/main" id="{2AB77F61-42AB-496C-9410-A08A9DC3DA0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00400" y="1828800"/>
            <a:ext cx="4899991" cy="3886200"/>
          </a:xfrm>
          <a:prstGeom prst="rect">
            <a:avLst/>
          </a:prstGeom>
        </p:spPr>
      </p:pic>
      <p:sp>
        <p:nvSpPr>
          <p:cNvPr id="6" name="Speech Bubble: Rectangle with Corners Rounded 5">
            <a:extLst>
              <a:ext uri="{FF2B5EF4-FFF2-40B4-BE49-F238E27FC236}">
                <a16:creationId xmlns:a16="http://schemas.microsoft.com/office/drawing/2014/main" id="{3E148083-8FA6-4D1A-90A3-82561367B871}"/>
              </a:ext>
            </a:extLst>
          </p:cNvPr>
          <p:cNvSpPr/>
          <p:nvPr/>
        </p:nvSpPr>
        <p:spPr>
          <a:xfrm>
            <a:off x="228600" y="2895600"/>
            <a:ext cx="2362200" cy="533400"/>
          </a:xfrm>
          <a:prstGeom prst="wedgeRoundRectCallout">
            <a:avLst>
              <a:gd name="adj1" fmla="val 81706"/>
              <a:gd name="adj2" fmla="val -23215"/>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Start sound.</a:t>
            </a:r>
            <a:endParaRPr lang="en-ZM" sz="2000" dirty="0">
              <a:solidFill>
                <a:schemeClr val="tx1"/>
              </a:solidFill>
            </a:endParaRPr>
          </a:p>
        </p:txBody>
      </p:sp>
      <p:sp>
        <p:nvSpPr>
          <p:cNvPr id="7" name="Speech Bubble: Rectangle with Corners Rounded 6">
            <a:extLst>
              <a:ext uri="{FF2B5EF4-FFF2-40B4-BE49-F238E27FC236}">
                <a16:creationId xmlns:a16="http://schemas.microsoft.com/office/drawing/2014/main" id="{B09F147D-CFE6-4C14-9D75-5054A9F82343}"/>
              </a:ext>
            </a:extLst>
          </p:cNvPr>
          <p:cNvSpPr/>
          <p:nvPr/>
        </p:nvSpPr>
        <p:spPr>
          <a:xfrm>
            <a:off x="228600" y="3657600"/>
            <a:ext cx="2362200" cy="685800"/>
          </a:xfrm>
          <a:prstGeom prst="wedgeRoundRectCallout">
            <a:avLst>
              <a:gd name="adj1" fmla="val 81706"/>
              <a:gd name="adj2" fmla="val -68808"/>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Create a loop to function 10 times.</a:t>
            </a:r>
            <a:endParaRPr lang="en-ZM" sz="2000" dirty="0">
              <a:solidFill>
                <a:schemeClr val="tx1"/>
              </a:solidFill>
            </a:endParaRPr>
          </a:p>
        </p:txBody>
      </p:sp>
      <p:sp>
        <p:nvSpPr>
          <p:cNvPr id="8" name="Speech Bubble: Rectangle with Corners Rounded 7">
            <a:extLst>
              <a:ext uri="{FF2B5EF4-FFF2-40B4-BE49-F238E27FC236}">
                <a16:creationId xmlns:a16="http://schemas.microsoft.com/office/drawing/2014/main" id="{D826597D-435B-41ED-A016-6F26C7054F1A}"/>
              </a:ext>
            </a:extLst>
          </p:cNvPr>
          <p:cNvSpPr/>
          <p:nvPr/>
        </p:nvSpPr>
        <p:spPr>
          <a:xfrm>
            <a:off x="228600" y="4897234"/>
            <a:ext cx="2362200" cy="970166"/>
          </a:xfrm>
          <a:prstGeom prst="wedgeRoundRectCallout">
            <a:avLst>
              <a:gd name="adj1" fmla="val 87471"/>
              <a:gd name="adj2" fmla="val -144706"/>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“Next costume” switches dance positions.</a:t>
            </a:r>
            <a:endParaRPr lang="en-ZM" sz="2000" dirty="0">
              <a:solidFill>
                <a:schemeClr val="tx1"/>
              </a:solidFill>
            </a:endParaRPr>
          </a:p>
        </p:txBody>
      </p:sp>
      <p:sp>
        <p:nvSpPr>
          <p:cNvPr id="9" name="Speech Bubble: Rectangle with Corners Rounded 8">
            <a:extLst>
              <a:ext uri="{FF2B5EF4-FFF2-40B4-BE49-F238E27FC236}">
                <a16:creationId xmlns:a16="http://schemas.microsoft.com/office/drawing/2014/main" id="{24311D34-F91B-4147-B3B7-9861916CB96B}"/>
              </a:ext>
            </a:extLst>
          </p:cNvPr>
          <p:cNvSpPr/>
          <p:nvPr/>
        </p:nvSpPr>
        <p:spPr>
          <a:xfrm>
            <a:off x="3276600" y="5943600"/>
            <a:ext cx="2362200" cy="762000"/>
          </a:xfrm>
          <a:prstGeom prst="wedgeRoundRectCallout">
            <a:avLst>
              <a:gd name="adj1" fmla="val -13009"/>
              <a:gd name="adj2" fmla="val -221999"/>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Use to slow down motion.</a:t>
            </a:r>
            <a:endParaRPr lang="en-ZM" sz="2000" dirty="0">
              <a:solidFill>
                <a:schemeClr val="tx1"/>
              </a:solidFill>
            </a:endParaRPr>
          </a:p>
        </p:txBody>
      </p:sp>
    </p:spTree>
    <p:extLst>
      <p:ext uri="{BB962C8B-B14F-4D97-AF65-F5344CB8AC3E}">
        <p14:creationId xmlns:p14="http://schemas.microsoft.com/office/powerpoint/2010/main" val="390814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B016-9A56-4CB5-A5B5-0A8F15C9C562}"/>
              </a:ext>
            </a:extLst>
          </p:cNvPr>
          <p:cNvSpPr>
            <a:spLocks noGrp="1"/>
          </p:cNvSpPr>
          <p:nvPr>
            <p:ph type="title"/>
          </p:nvPr>
        </p:nvSpPr>
        <p:spPr/>
        <p:txBody>
          <a:bodyPr/>
          <a:lstStyle/>
          <a:p>
            <a:r>
              <a:rPr lang="en-US" dirty="0"/>
              <a:t>Broadcast Messages</a:t>
            </a:r>
            <a:endParaRPr lang="LID4096" dirty="0"/>
          </a:p>
        </p:txBody>
      </p:sp>
      <p:sp>
        <p:nvSpPr>
          <p:cNvPr id="6" name="Content Placeholder 5">
            <a:extLst>
              <a:ext uri="{FF2B5EF4-FFF2-40B4-BE49-F238E27FC236}">
                <a16:creationId xmlns:a16="http://schemas.microsoft.com/office/drawing/2014/main" id="{B6FB03A2-DFFB-48F3-BD9B-88664853E886}"/>
              </a:ext>
            </a:extLst>
          </p:cNvPr>
          <p:cNvSpPr>
            <a:spLocks noGrp="1"/>
          </p:cNvSpPr>
          <p:nvPr>
            <p:ph idx="1"/>
          </p:nvPr>
        </p:nvSpPr>
        <p:spPr>
          <a:xfrm>
            <a:off x="457200" y="1600200"/>
            <a:ext cx="4083996" cy="4525963"/>
          </a:xfrm>
        </p:spPr>
        <p:txBody>
          <a:bodyPr/>
          <a:lstStyle/>
          <a:p>
            <a:r>
              <a:rPr lang="en-US" dirty="0"/>
              <a:t>You can use these coding blocks to:</a:t>
            </a:r>
          </a:p>
          <a:p>
            <a:pPr lvl="1"/>
            <a:r>
              <a:rPr lang="en-US" dirty="0"/>
              <a:t>Send a broadcast message.</a:t>
            </a:r>
          </a:p>
          <a:p>
            <a:pPr lvl="1"/>
            <a:r>
              <a:rPr lang="en-US" dirty="0"/>
              <a:t>Trigger a sprite to do something when a broadcast message is received.</a:t>
            </a:r>
            <a:endParaRPr lang="LID4096" dirty="0"/>
          </a:p>
        </p:txBody>
      </p:sp>
      <p:pic>
        <p:nvPicPr>
          <p:cNvPr id="5" name="Picture 4">
            <a:extLst>
              <a:ext uri="{FF2B5EF4-FFF2-40B4-BE49-F238E27FC236}">
                <a16:creationId xmlns:a16="http://schemas.microsoft.com/office/drawing/2014/main" id="{4D75A451-B0AF-4222-ABA9-8AFB41C60A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0303"/>
          <a:stretch/>
        </p:blipFill>
        <p:spPr>
          <a:xfrm>
            <a:off x="5029200" y="2362200"/>
            <a:ext cx="3200400" cy="1752600"/>
          </a:xfrm>
          <a:prstGeom prst="rect">
            <a:avLst/>
          </a:prstGeom>
        </p:spPr>
      </p:pic>
    </p:spTree>
    <p:extLst>
      <p:ext uri="{BB962C8B-B14F-4D97-AF65-F5344CB8AC3E}">
        <p14:creationId xmlns:p14="http://schemas.microsoft.com/office/powerpoint/2010/main" val="3956491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19B150-B348-4567-A1C4-063446355ACE}"/>
              </a:ext>
            </a:extLst>
          </p:cNvPr>
          <p:cNvSpPr>
            <a:spLocks noGrp="1"/>
          </p:cNvSpPr>
          <p:nvPr>
            <p:ph type="title"/>
          </p:nvPr>
        </p:nvSpPr>
        <p:spPr/>
        <p:txBody>
          <a:bodyPr/>
          <a:lstStyle/>
          <a:p>
            <a:r>
              <a:rPr lang="en-US" dirty="0"/>
              <a:t>Saving Your Work</a:t>
            </a:r>
            <a:endParaRPr lang="en-ZM" dirty="0"/>
          </a:p>
        </p:txBody>
      </p:sp>
      <p:sp>
        <p:nvSpPr>
          <p:cNvPr id="4" name="Content Placeholder 3">
            <a:extLst>
              <a:ext uri="{FF2B5EF4-FFF2-40B4-BE49-F238E27FC236}">
                <a16:creationId xmlns:a16="http://schemas.microsoft.com/office/drawing/2014/main" id="{B24F0F11-6A6C-41CE-AA87-F587A32B05F7}"/>
              </a:ext>
            </a:extLst>
          </p:cNvPr>
          <p:cNvSpPr>
            <a:spLocks noGrp="1"/>
          </p:cNvSpPr>
          <p:nvPr>
            <p:ph idx="1"/>
          </p:nvPr>
        </p:nvSpPr>
        <p:spPr/>
        <p:txBody>
          <a:bodyPr/>
          <a:lstStyle/>
          <a:p>
            <a:r>
              <a:rPr lang="en-US" dirty="0"/>
              <a:t>You can save and load Scratch programs to/from your computer (or Cloud account).</a:t>
            </a:r>
          </a:p>
          <a:p>
            <a:r>
              <a:rPr lang="en-US" dirty="0"/>
              <a:t>You can also create a login to save your work online.</a:t>
            </a:r>
            <a:endParaRPr lang="en-ZM" dirty="0"/>
          </a:p>
        </p:txBody>
      </p:sp>
      <p:pic>
        <p:nvPicPr>
          <p:cNvPr id="5" name="Picture 4">
            <a:extLst>
              <a:ext uri="{FF2B5EF4-FFF2-40B4-BE49-F238E27FC236}">
                <a16:creationId xmlns:a16="http://schemas.microsoft.com/office/drawing/2014/main" id="{A5416FBD-06D6-4F22-AE5D-1008ED000CC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171700" y="3973814"/>
            <a:ext cx="4800600" cy="2334911"/>
          </a:xfrm>
          <a:prstGeom prst="rect">
            <a:avLst/>
          </a:prstGeom>
        </p:spPr>
      </p:pic>
    </p:spTree>
    <p:extLst>
      <p:ext uri="{BB962C8B-B14F-4D97-AF65-F5344CB8AC3E}">
        <p14:creationId xmlns:p14="http://schemas.microsoft.com/office/powerpoint/2010/main" val="4196545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5FC0-FABA-96C0-E09C-5584BB924DB6}"/>
              </a:ext>
            </a:extLst>
          </p:cNvPr>
          <p:cNvSpPr>
            <a:spLocks noGrp="1"/>
          </p:cNvSpPr>
          <p:nvPr>
            <p:ph type="ctrTitle"/>
          </p:nvPr>
        </p:nvSpPr>
        <p:spPr/>
        <p:txBody>
          <a:bodyPr/>
          <a:lstStyle/>
          <a:p>
            <a:r>
              <a:rPr lang="en-US" dirty="0"/>
              <a:t>Advanced Scratch:</a:t>
            </a:r>
            <a:br>
              <a:rPr lang="en-US" dirty="0"/>
            </a:br>
            <a:r>
              <a:rPr lang="en-US" dirty="0"/>
              <a:t>Variables and Operators</a:t>
            </a:r>
            <a:endParaRPr lang="LID4096" dirty="0"/>
          </a:p>
        </p:txBody>
      </p:sp>
      <p:sp>
        <p:nvSpPr>
          <p:cNvPr id="3" name="Subtitle 2">
            <a:extLst>
              <a:ext uri="{FF2B5EF4-FFF2-40B4-BE49-F238E27FC236}">
                <a16:creationId xmlns:a16="http://schemas.microsoft.com/office/drawing/2014/main" id="{0CE6CF95-344E-CDE4-6D6E-70D49A81D2D0}"/>
              </a:ext>
            </a:extLst>
          </p:cNvPr>
          <p:cNvSpPr>
            <a:spLocks noGrp="1"/>
          </p:cNvSpPr>
          <p:nvPr>
            <p:ph type="subTitle" idx="1"/>
          </p:nvPr>
        </p:nvSpPr>
        <p:spPr/>
        <p:txBody>
          <a:bodyPr/>
          <a:lstStyle/>
          <a:p>
            <a:endParaRPr lang="LID4096"/>
          </a:p>
        </p:txBody>
      </p:sp>
    </p:spTree>
    <p:extLst>
      <p:ext uri="{BB962C8B-B14F-4D97-AF65-F5344CB8AC3E}">
        <p14:creationId xmlns:p14="http://schemas.microsoft.com/office/powerpoint/2010/main" val="617923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A61C01-F655-44A9-84A1-2E19329F59A2}"/>
              </a:ext>
            </a:extLst>
          </p:cNvPr>
          <p:cNvSpPr>
            <a:spLocks noGrp="1"/>
          </p:cNvSpPr>
          <p:nvPr>
            <p:ph type="title"/>
          </p:nvPr>
        </p:nvSpPr>
        <p:spPr/>
        <p:txBody>
          <a:bodyPr/>
          <a:lstStyle/>
          <a:p>
            <a:r>
              <a:rPr lang="en-US" dirty="0"/>
              <a:t>Variables</a:t>
            </a:r>
            <a:endParaRPr lang="en-ZM" dirty="0"/>
          </a:p>
        </p:txBody>
      </p:sp>
      <p:sp>
        <p:nvSpPr>
          <p:cNvPr id="5" name="Content Placeholder 4">
            <a:extLst>
              <a:ext uri="{FF2B5EF4-FFF2-40B4-BE49-F238E27FC236}">
                <a16:creationId xmlns:a16="http://schemas.microsoft.com/office/drawing/2014/main" id="{A9332CAB-3EBC-4647-865F-32B82DCDD740}"/>
              </a:ext>
            </a:extLst>
          </p:cNvPr>
          <p:cNvSpPr>
            <a:spLocks noGrp="1"/>
          </p:cNvSpPr>
          <p:nvPr>
            <p:ph idx="1"/>
          </p:nvPr>
        </p:nvSpPr>
        <p:spPr/>
        <p:txBody>
          <a:bodyPr/>
          <a:lstStyle/>
          <a:p>
            <a:r>
              <a:rPr lang="en-US" b="1" dirty="0"/>
              <a:t>Variable:</a:t>
            </a:r>
            <a:r>
              <a:rPr lang="en-US" dirty="0"/>
              <a:t> A container that holds some value, much like </a:t>
            </a:r>
            <a:r>
              <a:rPr lang="en-US" i="1" dirty="0"/>
              <a:t>x</a:t>
            </a:r>
            <a:r>
              <a:rPr lang="en-US" dirty="0"/>
              <a:t> and </a:t>
            </a:r>
            <a:r>
              <a:rPr lang="en-US" i="1" dirty="0"/>
              <a:t>y</a:t>
            </a:r>
            <a:r>
              <a:rPr lang="en-US" dirty="0"/>
              <a:t> are popular variables in Algebra.</a:t>
            </a:r>
          </a:p>
          <a:p>
            <a:r>
              <a:rPr lang="en-US" dirty="0"/>
              <a:t>In Scratch, variables are represented with elongated circular blocks.</a:t>
            </a:r>
          </a:p>
          <a:p>
            <a:r>
              <a:rPr lang="en-US" dirty="0"/>
              <a:t>Variables can be used as counters, timers, and memories (like on a calculator).</a:t>
            </a:r>
          </a:p>
        </p:txBody>
      </p:sp>
    </p:spTree>
    <p:extLst>
      <p:ext uri="{BB962C8B-B14F-4D97-AF65-F5344CB8AC3E}">
        <p14:creationId xmlns:p14="http://schemas.microsoft.com/office/powerpoint/2010/main" val="3450521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297F1-5D69-4F5A-8CAB-D308C869B3EC}"/>
              </a:ext>
            </a:extLst>
          </p:cNvPr>
          <p:cNvSpPr>
            <a:spLocks noGrp="1"/>
          </p:cNvSpPr>
          <p:nvPr>
            <p:ph type="title"/>
          </p:nvPr>
        </p:nvSpPr>
        <p:spPr/>
        <p:txBody>
          <a:bodyPr/>
          <a:lstStyle/>
          <a:p>
            <a:r>
              <a:rPr lang="en-US" dirty="0"/>
              <a:t>Variables</a:t>
            </a:r>
            <a:endParaRPr lang="en-ZM" dirty="0"/>
          </a:p>
        </p:txBody>
      </p:sp>
      <p:pic>
        <p:nvPicPr>
          <p:cNvPr id="3" name="Picture 2">
            <a:extLst>
              <a:ext uri="{FF2B5EF4-FFF2-40B4-BE49-F238E27FC236}">
                <a16:creationId xmlns:a16="http://schemas.microsoft.com/office/drawing/2014/main" id="{A8B271EC-8AAA-4873-B67D-371201F151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667000" y="2209800"/>
            <a:ext cx="3886200" cy="3192236"/>
          </a:xfrm>
          <a:prstGeom prst="rect">
            <a:avLst/>
          </a:prstGeom>
        </p:spPr>
      </p:pic>
      <p:sp>
        <p:nvSpPr>
          <p:cNvPr id="4" name="Speech Bubble: Rectangle with Corners Rounded 3">
            <a:extLst>
              <a:ext uri="{FF2B5EF4-FFF2-40B4-BE49-F238E27FC236}">
                <a16:creationId xmlns:a16="http://schemas.microsoft.com/office/drawing/2014/main" id="{93EBECAD-FD55-4B47-89F1-BA03FD42528E}"/>
              </a:ext>
            </a:extLst>
          </p:cNvPr>
          <p:cNvSpPr/>
          <p:nvPr/>
        </p:nvSpPr>
        <p:spPr>
          <a:xfrm>
            <a:off x="304800" y="2971800"/>
            <a:ext cx="2057400" cy="1143000"/>
          </a:xfrm>
          <a:prstGeom prst="wedgeRoundRectCallout">
            <a:avLst>
              <a:gd name="adj1" fmla="val 79403"/>
              <a:gd name="adj2" fmla="val 56542"/>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Make a “global” variable here.</a:t>
            </a:r>
            <a:endParaRPr lang="en-ZM" sz="2000" dirty="0">
              <a:solidFill>
                <a:schemeClr val="tx1"/>
              </a:solidFill>
            </a:endParaRPr>
          </a:p>
        </p:txBody>
      </p:sp>
      <p:sp>
        <p:nvSpPr>
          <p:cNvPr id="5" name="Speech Bubble: Rectangle with Corners Rounded 4">
            <a:extLst>
              <a:ext uri="{FF2B5EF4-FFF2-40B4-BE49-F238E27FC236}">
                <a16:creationId xmlns:a16="http://schemas.microsoft.com/office/drawing/2014/main" id="{B5333FAD-0B55-4F81-AAA1-3F8AD1ACC395}"/>
              </a:ext>
            </a:extLst>
          </p:cNvPr>
          <p:cNvSpPr/>
          <p:nvPr/>
        </p:nvSpPr>
        <p:spPr>
          <a:xfrm>
            <a:off x="6858000" y="2971800"/>
            <a:ext cx="2057400" cy="1143000"/>
          </a:xfrm>
          <a:prstGeom prst="wedgeRoundRectCallout">
            <a:avLst>
              <a:gd name="adj1" fmla="val -81826"/>
              <a:gd name="adj2" fmla="val 59096"/>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Make a “local” variable here.</a:t>
            </a:r>
            <a:endParaRPr lang="en-ZM" sz="2000" dirty="0">
              <a:solidFill>
                <a:schemeClr val="tx1"/>
              </a:solidFill>
            </a:endParaRPr>
          </a:p>
        </p:txBody>
      </p:sp>
    </p:spTree>
    <p:extLst>
      <p:ext uri="{BB962C8B-B14F-4D97-AF65-F5344CB8AC3E}">
        <p14:creationId xmlns:p14="http://schemas.microsoft.com/office/powerpoint/2010/main" val="3112134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4CBF4-E3D9-4DBA-A5F3-3AAE1D77BC01}"/>
              </a:ext>
            </a:extLst>
          </p:cNvPr>
          <p:cNvSpPr>
            <a:spLocks noGrp="1"/>
          </p:cNvSpPr>
          <p:nvPr>
            <p:ph type="title"/>
          </p:nvPr>
        </p:nvSpPr>
        <p:spPr/>
        <p:txBody>
          <a:bodyPr/>
          <a:lstStyle/>
          <a:p>
            <a:r>
              <a:rPr lang="en-US" dirty="0"/>
              <a:t>Coding Hints</a:t>
            </a:r>
            <a:endParaRPr lang="en-ZM" dirty="0"/>
          </a:p>
        </p:txBody>
      </p:sp>
      <p:sp>
        <p:nvSpPr>
          <p:cNvPr id="3" name="Content Placeholder 2">
            <a:extLst>
              <a:ext uri="{FF2B5EF4-FFF2-40B4-BE49-F238E27FC236}">
                <a16:creationId xmlns:a16="http://schemas.microsoft.com/office/drawing/2014/main" id="{0B557F22-09EF-44D6-8D80-9A6239BE55DA}"/>
              </a:ext>
            </a:extLst>
          </p:cNvPr>
          <p:cNvSpPr>
            <a:spLocks noGrp="1"/>
          </p:cNvSpPr>
          <p:nvPr>
            <p:ph idx="1"/>
          </p:nvPr>
        </p:nvSpPr>
        <p:spPr/>
        <p:txBody>
          <a:bodyPr/>
          <a:lstStyle/>
          <a:p>
            <a:r>
              <a:rPr lang="en-US" dirty="0"/>
              <a:t>The variables you create will be shown in the variable area in the left pane. You can click the checkbox by any variable to see the contents of the variable as the script plays.</a:t>
            </a:r>
            <a:endParaRPr lang="en-ZM" dirty="0"/>
          </a:p>
        </p:txBody>
      </p:sp>
      <p:pic>
        <p:nvPicPr>
          <p:cNvPr id="4" name="Picture 3">
            <a:extLst>
              <a:ext uri="{FF2B5EF4-FFF2-40B4-BE49-F238E27FC236}">
                <a16:creationId xmlns:a16="http://schemas.microsoft.com/office/drawing/2014/main" id="{D56ACC18-6B5D-45F7-8864-4A31697DC35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057400" y="3886200"/>
            <a:ext cx="1905000" cy="2540000"/>
          </a:xfrm>
          <a:prstGeom prst="rect">
            <a:avLst/>
          </a:prstGeom>
        </p:spPr>
      </p:pic>
      <p:pic>
        <p:nvPicPr>
          <p:cNvPr id="5" name="Picture 4">
            <a:extLst>
              <a:ext uri="{FF2B5EF4-FFF2-40B4-BE49-F238E27FC236}">
                <a16:creationId xmlns:a16="http://schemas.microsoft.com/office/drawing/2014/main" id="{BC7B9683-044C-4611-B42D-3A524CA9EB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599" y="3886200"/>
            <a:ext cx="3447143" cy="2540000"/>
          </a:xfrm>
          <a:prstGeom prst="rect">
            <a:avLst/>
          </a:prstGeom>
        </p:spPr>
      </p:pic>
    </p:spTree>
    <p:extLst>
      <p:ext uri="{BB962C8B-B14F-4D97-AF65-F5344CB8AC3E}">
        <p14:creationId xmlns:p14="http://schemas.microsoft.com/office/powerpoint/2010/main" val="4149290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DA95-A7D9-4281-97DF-B541D911690C}"/>
              </a:ext>
            </a:extLst>
          </p:cNvPr>
          <p:cNvSpPr>
            <a:spLocks noGrp="1"/>
          </p:cNvSpPr>
          <p:nvPr>
            <p:ph type="title"/>
          </p:nvPr>
        </p:nvSpPr>
        <p:spPr/>
        <p:txBody>
          <a:bodyPr/>
          <a:lstStyle/>
          <a:p>
            <a:r>
              <a:rPr lang="en-US" dirty="0"/>
              <a:t>Make Some Variables</a:t>
            </a:r>
            <a:endParaRPr lang="en-ZM" dirty="0"/>
          </a:p>
        </p:txBody>
      </p:sp>
      <p:sp>
        <p:nvSpPr>
          <p:cNvPr id="4" name="TextBox 3">
            <a:extLst>
              <a:ext uri="{FF2B5EF4-FFF2-40B4-BE49-F238E27FC236}">
                <a16:creationId xmlns:a16="http://schemas.microsoft.com/office/drawing/2014/main" id="{1D1E4075-32F5-48EE-8BB5-BDE9166F9C7B}"/>
              </a:ext>
            </a:extLst>
          </p:cNvPr>
          <p:cNvSpPr txBox="1"/>
          <p:nvPr/>
        </p:nvSpPr>
        <p:spPr>
          <a:xfrm>
            <a:off x="914400" y="1447800"/>
            <a:ext cx="7543800" cy="1077218"/>
          </a:xfrm>
          <a:prstGeom prst="rect">
            <a:avLst/>
          </a:prstGeom>
          <a:noFill/>
        </p:spPr>
        <p:txBody>
          <a:bodyPr wrap="square" rtlCol="0">
            <a:spAutoFit/>
          </a:bodyPr>
          <a:lstStyle/>
          <a:p>
            <a:r>
              <a:rPr lang="en-US" sz="3200" dirty="0"/>
              <a:t>Challenge: Let’s create some variables and try changing their value in a script.</a:t>
            </a:r>
            <a:endParaRPr lang="en-ZM" sz="3200" dirty="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b="34249"/>
          <a:stretch/>
        </p:blipFill>
        <p:spPr>
          <a:xfrm>
            <a:off x="914400" y="2903491"/>
            <a:ext cx="3124200" cy="1973310"/>
          </a:xfrm>
          <a:prstGeom prst="rect">
            <a:avLst/>
          </a:prstGeom>
        </p:spPr>
      </p:pic>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9257" y="2903490"/>
            <a:ext cx="3369788" cy="2799241"/>
          </a:xfrm>
          <a:prstGeom prst="rect">
            <a:avLst/>
          </a:prstGeom>
        </p:spPr>
      </p:pic>
    </p:spTree>
    <p:extLst>
      <p:ext uri="{BB962C8B-B14F-4D97-AF65-F5344CB8AC3E}">
        <p14:creationId xmlns:p14="http://schemas.microsoft.com/office/powerpoint/2010/main" val="1799264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DA95-A7D9-4281-97DF-B541D911690C}"/>
              </a:ext>
            </a:extLst>
          </p:cNvPr>
          <p:cNvSpPr>
            <a:spLocks noGrp="1"/>
          </p:cNvSpPr>
          <p:nvPr>
            <p:ph type="title"/>
          </p:nvPr>
        </p:nvSpPr>
        <p:spPr/>
        <p:txBody>
          <a:bodyPr/>
          <a:lstStyle/>
          <a:p>
            <a:r>
              <a:rPr lang="en-US" dirty="0"/>
              <a:t>Make a Sprite Count</a:t>
            </a:r>
            <a:br>
              <a:rPr lang="en-US" dirty="0"/>
            </a:br>
            <a:r>
              <a:rPr lang="en-US" dirty="0"/>
              <a:t>with a Variable</a:t>
            </a:r>
            <a:endParaRPr lang="en-ZM" dirty="0"/>
          </a:p>
        </p:txBody>
      </p:sp>
      <p:sp>
        <p:nvSpPr>
          <p:cNvPr id="4" name="TextBox 3">
            <a:extLst>
              <a:ext uri="{FF2B5EF4-FFF2-40B4-BE49-F238E27FC236}">
                <a16:creationId xmlns:a16="http://schemas.microsoft.com/office/drawing/2014/main" id="{1D1E4075-32F5-48EE-8BB5-BDE9166F9C7B}"/>
              </a:ext>
            </a:extLst>
          </p:cNvPr>
          <p:cNvSpPr txBox="1"/>
          <p:nvPr/>
        </p:nvSpPr>
        <p:spPr>
          <a:xfrm>
            <a:off x="914400" y="1676400"/>
            <a:ext cx="7543800" cy="1569660"/>
          </a:xfrm>
          <a:prstGeom prst="rect">
            <a:avLst/>
          </a:prstGeom>
          <a:noFill/>
        </p:spPr>
        <p:txBody>
          <a:bodyPr wrap="square" rtlCol="0">
            <a:spAutoFit/>
          </a:bodyPr>
          <a:lstStyle/>
          <a:p>
            <a:r>
              <a:rPr lang="en-US" sz="3200" dirty="0"/>
              <a:t>Challenge: Make a sprite count up from 1 to 10. Create a variable and use the repeat loop control block.</a:t>
            </a:r>
            <a:endParaRPr lang="en-ZM" sz="3200" dirty="0"/>
          </a:p>
        </p:txBody>
      </p:sp>
      <p:pic>
        <p:nvPicPr>
          <p:cNvPr id="3" name="Picture 2">
            <a:extLst>
              <a:ext uri="{FF2B5EF4-FFF2-40B4-BE49-F238E27FC236}">
                <a16:creationId xmlns:a16="http://schemas.microsoft.com/office/drawing/2014/main" id="{935A3C79-07DB-4F11-8DA7-5E904D0A0FF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71800" y="3324644"/>
            <a:ext cx="3595578" cy="3236020"/>
          </a:xfrm>
          <a:prstGeom prst="rect">
            <a:avLst/>
          </a:prstGeom>
        </p:spPr>
      </p:pic>
      <p:sp>
        <p:nvSpPr>
          <p:cNvPr id="5" name="Right Arrow Callout 4"/>
          <p:cNvSpPr/>
          <p:nvPr/>
        </p:nvSpPr>
        <p:spPr>
          <a:xfrm>
            <a:off x="470170" y="4810448"/>
            <a:ext cx="2895600" cy="1828800"/>
          </a:xfrm>
          <a:prstGeom prst="rightArrowCallout">
            <a:avLst>
              <a:gd name="adj1" fmla="val 25000"/>
              <a:gd name="adj2" fmla="val 25000"/>
              <a:gd name="adj3" fmla="val 25000"/>
              <a:gd name="adj4" fmla="val 73661"/>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Use this block to change the variable (increment the counter) in the loop.</a:t>
            </a:r>
          </a:p>
        </p:txBody>
      </p:sp>
    </p:spTree>
    <p:extLst>
      <p:ext uri="{BB962C8B-B14F-4D97-AF65-F5344CB8AC3E}">
        <p14:creationId xmlns:p14="http://schemas.microsoft.com/office/powerpoint/2010/main" val="2857872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E28D-840F-4AFC-A41C-6C64B53841FA}"/>
              </a:ext>
            </a:extLst>
          </p:cNvPr>
          <p:cNvSpPr>
            <a:spLocks noGrp="1"/>
          </p:cNvSpPr>
          <p:nvPr>
            <p:ph type="title"/>
          </p:nvPr>
        </p:nvSpPr>
        <p:spPr/>
        <p:txBody>
          <a:bodyPr/>
          <a:lstStyle/>
          <a:p>
            <a:r>
              <a:rPr lang="en-US" dirty="0"/>
              <a:t>Operators</a:t>
            </a:r>
            <a:endParaRPr lang="en-ZM" dirty="0"/>
          </a:p>
        </p:txBody>
      </p:sp>
      <p:sp>
        <p:nvSpPr>
          <p:cNvPr id="3" name="Content Placeholder 2">
            <a:extLst>
              <a:ext uri="{FF2B5EF4-FFF2-40B4-BE49-F238E27FC236}">
                <a16:creationId xmlns:a16="http://schemas.microsoft.com/office/drawing/2014/main" id="{F3F4F6F7-9B56-497D-BD62-FE3AF014A791}"/>
              </a:ext>
            </a:extLst>
          </p:cNvPr>
          <p:cNvSpPr>
            <a:spLocks noGrp="1"/>
          </p:cNvSpPr>
          <p:nvPr>
            <p:ph idx="1"/>
          </p:nvPr>
        </p:nvSpPr>
        <p:spPr>
          <a:xfrm>
            <a:off x="457200" y="1219200"/>
            <a:ext cx="8229600" cy="4525963"/>
          </a:xfrm>
        </p:spPr>
        <p:txBody>
          <a:bodyPr/>
          <a:lstStyle/>
          <a:p>
            <a:r>
              <a:rPr lang="en-US" b="1" dirty="0"/>
              <a:t>Operators</a:t>
            </a:r>
            <a:r>
              <a:rPr lang="en-US" dirty="0"/>
              <a:t>: Green blocks in Scratch that allow a user to perform various operations through handling of strings (text) and numeric information.</a:t>
            </a:r>
            <a:endParaRPr lang="en-ZM" dirty="0"/>
          </a:p>
        </p:txBody>
      </p:sp>
      <p:pic>
        <p:nvPicPr>
          <p:cNvPr id="4" name="Picture 3">
            <a:extLst>
              <a:ext uri="{FF2B5EF4-FFF2-40B4-BE49-F238E27FC236}">
                <a16:creationId xmlns:a16="http://schemas.microsoft.com/office/drawing/2014/main" id="{02FB33F4-962A-4732-92DF-B27A8261A046}"/>
              </a:ext>
            </a:extLst>
          </p:cNvPr>
          <p:cNvPicPr>
            <a:picLocks noChangeAspect="1"/>
          </p:cNvPicPr>
          <p:nvPr/>
        </p:nvPicPr>
        <p:blipFill rotWithShape="1">
          <a:blip r:embed="rId2"/>
          <a:srcRect l="22500" t="32223" r="62500" b="24814"/>
          <a:stretch/>
        </p:blipFill>
        <p:spPr>
          <a:xfrm>
            <a:off x="914400" y="3268133"/>
            <a:ext cx="2133600" cy="3437467"/>
          </a:xfrm>
          <a:prstGeom prst="rect">
            <a:avLst/>
          </a:prstGeom>
        </p:spPr>
      </p:pic>
      <p:pic>
        <p:nvPicPr>
          <p:cNvPr id="5" name="Picture 4">
            <a:extLst>
              <a:ext uri="{FF2B5EF4-FFF2-40B4-BE49-F238E27FC236}">
                <a16:creationId xmlns:a16="http://schemas.microsoft.com/office/drawing/2014/main" id="{16B34A7D-9B16-4B78-951A-6788BAA7E74C}"/>
              </a:ext>
            </a:extLst>
          </p:cNvPr>
          <p:cNvPicPr>
            <a:picLocks noChangeAspect="1"/>
          </p:cNvPicPr>
          <p:nvPr/>
        </p:nvPicPr>
        <p:blipFill rotWithShape="1">
          <a:blip r:embed="rId3"/>
          <a:srcRect l="22501" t="31739" r="63333" b="53869"/>
          <a:stretch/>
        </p:blipFill>
        <p:spPr>
          <a:xfrm>
            <a:off x="6159582" y="3352800"/>
            <a:ext cx="2133599" cy="1219200"/>
          </a:xfrm>
          <a:prstGeom prst="rect">
            <a:avLst/>
          </a:prstGeom>
        </p:spPr>
      </p:pic>
      <p:pic>
        <p:nvPicPr>
          <p:cNvPr id="6" name="Picture 5">
            <a:extLst>
              <a:ext uri="{FF2B5EF4-FFF2-40B4-BE49-F238E27FC236}">
                <a16:creationId xmlns:a16="http://schemas.microsoft.com/office/drawing/2014/main" id="{9313FCCD-DE23-4A54-A9A6-1742BF0EA56A}"/>
              </a:ext>
            </a:extLst>
          </p:cNvPr>
          <p:cNvPicPr>
            <a:picLocks noChangeAspect="1"/>
          </p:cNvPicPr>
          <p:nvPr/>
        </p:nvPicPr>
        <p:blipFill rotWithShape="1">
          <a:blip r:embed="rId3"/>
          <a:srcRect l="22501" t="53327" r="63333" b="30741"/>
          <a:stretch/>
        </p:blipFill>
        <p:spPr>
          <a:xfrm>
            <a:off x="6159582" y="5051117"/>
            <a:ext cx="2133599" cy="1349683"/>
          </a:xfrm>
          <a:prstGeom prst="rect">
            <a:avLst/>
          </a:prstGeom>
        </p:spPr>
      </p:pic>
      <p:sp>
        <p:nvSpPr>
          <p:cNvPr id="7" name="TextBox 6">
            <a:extLst>
              <a:ext uri="{FF2B5EF4-FFF2-40B4-BE49-F238E27FC236}">
                <a16:creationId xmlns:a16="http://schemas.microsoft.com/office/drawing/2014/main" id="{C115CBEF-8F4D-4542-83A9-A4C2F2EED30F}"/>
              </a:ext>
            </a:extLst>
          </p:cNvPr>
          <p:cNvSpPr txBox="1"/>
          <p:nvPr/>
        </p:nvSpPr>
        <p:spPr>
          <a:xfrm>
            <a:off x="3657601" y="3733800"/>
            <a:ext cx="2133599" cy="2246769"/>
          </a:xfrm>
          <a:prstGeom prst="rect">
            <a:avLst/>
          </a:prstGeom>
          <a:noFill/>
          <a:ln>
            <a:solidFill>
              <a:srgbClr val="C00000"/>
            </a:solidFill>
          </a:ln>
        </p:spPr>
        <p:txBody>
          <a:bodyPr wrap="square" rtlCol="0">
            <a:spAutoFit/>
          </a:bodyPr>
          <a:lstStyle/>
          <a:p>
            <a:r>
              <a:rPr lang="en-US" sz="2800" dirty="0"/>
              <a:t>Combine with control blocks to allow more control.</a:t>
            </a:r>
            <a:endParaRPr lang="en-ZM" sz="2800" dirty="0"/>
          </a:p>
        </p:txBody>
      </p:sp>
      <p:sp>
        <p:nvSpPr>
          <p:cNvPr id="8" name="Arrow: Right 7">
            <a:extLst>
              <a:ext uri="{FF2B5EF4-FFF2-40B4-BE49-F238E27FC236}">
                <a16:creationId xmlns:a16="http://schemas.microsoft.com/office/drawing/2014/main" id="{1B961800-B250-41FA-9231-39E3B0BEEE4D}"/>
              </a:ext>
            </a:extLst>
          </p:cNvPr>
          <p:cNvSpPr/>
          <p:nvPr/>
        </p:nvSpPr>
        <p:spPr>
          <a:xfrm>
            <a:off x="152400" y="3810000"/>
            <a:ext cx="762000" cy="533400"/>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Tree>
    <p:extLst>
      <p:ext uri="{BB962C8B-B14F-4D97-AF65-F5344CB8AC3E}">
        <p14:creationId xmlns:p14="http://schemas.microsoft.com/office/powerpoint/2010/main" val="2385656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DA95-A7D9-4281-97DF-B541D911690C}"/>
              </a:ext>
            </a:extLst>
          </p:cNvPr>
          <p:cNvSpPr>
            <a:spLocks noGrp="1"/>
          </p:cNvSpPr>
          <p:nvPr>
            <p:ph type="title"/>
          </p:nvPr>
        </p:nvSpPr>
        <p:spPr/>
        <p:txBody>
          <a:bodyPr/>
          <a:lstStyle/>
          <a:p>
            <a:r>
              <a:rPr lang="en-US" dirty="0"/>
              <a:t>Make a Sprite Count</a:t>
            </a:r>
            <a:br>
              <a:rPr lang="en-US" dirty="0"/>
            </a:br>
            <a:r>
              <a:rPr lang="en-US" dirty="0"/>
              <a:t>with an Operator and Variable</a:t>
            </a:r>
            <a:endParaRPr lang="en-ZM" dirty="0"/>
          </a:p>
        </p:txBody>
      </p:sp>
      <p:sp>
        <p:nvSpPr>
          <p:cNvPr id="4" name="TextBox 3">
            <a:extLst>
              <a:ext uri="{FF2B5EF4-FFF2-40B4-BE49-F238E27FC236}">
                <a16:creationId xmlns:a16="http://schemas.microsoft.com/office/drawing/2014/main" id="{1D1E4075-32F5-48EE-8BB5-BDE9166F9C7B}"/>
              </a:ext>
            </a:extLst>
          </p:cNvPr>
          <p:cNvSpPr txBox="1"/>
          <p:nvPr/>
        </p:nvSpPr>
        <p:spPr>
          <a:xfrm>
            <a:off x="914400" y="1676400"/>
            <a:ext cx="7543800" cy="1569660"/>
          </a:xfrm>
          <a:prstGeom prst="rect">
            <a:avLst/>
          </a:prstGeom>
          <a:noFill/>
        </p:spPr>
        <p:txBody>
          <a:bodyPr wrap="square" rtlCol="0">
            <a:spAutoFit/>
          </a:bodyPr>
          <a:lstStyle/>
          <a:p>
            <a:r>
              <a:rPr lang="en-US" sz="3200" dirty="0"/>
              <a:t>Challenge: Make a sprite count up from 1 to a value you determine, using an operator and a variable. </a:t>
            </a:r>
            <a:endParaRPr lang="en-ZM" sz="3200" dirty="0"/>
          </a:p>
        </p:txBody>
      </p:sp>
      <p:pic>
        <p:nvPicPr>
          <p:cNvPr id="5" name="Picture 4">
            <a:extLst>
              <a:ext uri="{FF2B5EF4-FFF2-40B4-BE49-F238E27FC236}">
                <a16:creationId xmlns:a16="http://schemas.microsoft.com/office/drawing/2014/main" id="{47FC38C9-F454-4DD1-AC77-E9811C547B97}"/>
              </a:ext>
            </a:extLst>
          </p:cNvPr>
          <p:cNvPicPr>
            <a:picLocks noChangeAspect="1"/>
          </p:cNvPicPr>
          <p:nvPr/>
        </p:nvPicPr>
        <p:blipFill rotWithShape="1">
          <a:blip r:embed="rId2"/>
          <a:srcRect l="23332" t="39630" r="60834" b="32222"/>
          <a:stretch/>
        </p:blipFill>
        <p:spPr>
          <a:xfrm>
            <a:off x="3048000" y="3535362"/>
            <a:ext cx="3048000" cy="3048000"/>
          </a:xfrm>
          <a:prstGeom prst="rect">
            <a:avLst/>
          </a:prstGeom>
        </p:spPr>
      </p:pic>
      <p:pic>
        <p:nvPicPr>
          <p:cNvPr id="6" name="Picture 5">
            <a:extLst>
              <a:ext uri="{FF2B5EF4-FFF2-40B4-BE49-F238E27FC236}">
                <a16:creationId xmlns:a16="http://schemas.microsoft.com/office/drawing/2014/main" id="{02FB33F4-962A-4732-92DF-B27A8261A0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91540" y="4525962"/>
            <a:ext cx="1676400" cy="533400"/>
          </a:xfrm>
          <a:prstGeom prst="rect">
            <a:avLst/>
          </a:prstGeom>
        </p:spPr>
      </p:pic>
      <p:sp>
        <p:nvSpPr>
          <p:cNvPr id="3" name="TextBox 2"/>
          <p:cNvSpPr txBox="1"/>
          <p:nvPr/>
        </p:nvSpPr>
        <p:spPr>
          <a:xfrm>
            <a:off x="762000" y="3535362"/>
            <a:ext cx="1981200" cy="923330"/>
          </a:xfrm>
          <a:prstGeom prst="rect">
            <a:avLst/>
          </a:prstGeom>
          <a:noFill/>
        </p:spPr>
        <p:txBody>
          <a:bodyPr wrap="square" rtlCol="0">
            <a:spAutoFit/>
          </a:bodyPr>
          <a:lstStyle/>
          <a:p>
            <a:r>
              <a:rPr lang="en-US" dirty="0"/>
              <a:t>Drag variable name into the = operator.</a:t>
            </a:r>
          </a:p>
        </p:txBody>
      </p:sp>
    </p:spTree>
    <p:extLst>
      <p:ext uri="{BB962C8B-B14F-4D97-AF65-F5344CB8AC3E}">
        <p14:creationId xmlns:p14="http://schemas.microsoft.com/office/powerpoint/2010/main" val="4225587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6F0C-A597-4BB3-8366-1FCD758F6FE8}"/>
              </a:ext>
            </a:extLst>
          </p:cNvPr>
          <p:cNvSpPr>
            <a:spLocks noGrp="1"/>
          </p:cNvSpPr>
          <p:nvPr>
            <p:ph type="title"/>
          </p:nvPr>
        </p:nvSpPr>
        <p:spPr/>
        <p:txBody>
          <a:bodyPr/>
          <a:lstStyle/>
          <a:p>
            <a:r>
              <a:rPr lang="en-US" dirty="0"/>
              <a:t>Ask a Question</a:t>
            </a:r>
            <a:endParaRPr lang="en-ZM" dirty="0"/>
          </a:p>
        </p:txBody>
      </p:sp>
      <p:sp>
        <p:nvSpPr>
          <p:cNvPr id="4" name="Content Placeholder 3">
            <a:extLst>
              <a:ext uri="{FF2B5EF4-FFF2-40B4-BE49-F238E27FC236}">
                <a16:creationId xmlns:a16="http://schemas.microsoft.com/office/drawing/2014/main" id="{87E7B7C5-164C-49BB-AE2F-47C9B2756CB7}"/>
              </a:ext>
            </a:extLst>
          </p:cNvPr>
          <p:cNvSpPr>
            <a:spLocks noGrp="1"/>
          </p:cNvSpPr>
          <p:nvPr>
            <p:ph idx="1"/>
          </p:nvPr>
        </p:nvSpPr>
        <p:spPr/>
        <p:txBody>
          <a:bodyPr/>
          <a:lstStyle/>
          <a:p>
            <a:r>
              <a:rPr lang="en-US" dirty="0"/>
              <a:t>Use the “ask…and wait” to ask the user a question. Stores the user’s answer in the variable “answer.”</a:t>
            </a:r>
            <a:endParaRPr lang="en-ZM" dirty="0"/>
          </a:p>
        </p:txBody>
      </p:sp>
      <p:pic>
        <p:nvPicPr>
          <p:cNvPr id="3" name="Picture 2">
            <a:extLst>
              <a:ext uri="{FF2B5EF4-FFF2-40B4-BE49-F238E27FC236}">
                <a16:creationId xmlns:a16="http://schemas.microsoft.com/office/drawing/2014/main" id="{8892B781-7DF1-4E48-B9BD-980810967A8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05200" y="3657600"/>
            <a:ext cx="3740150" cy="2362200"/>
          </a:xfrm>
          <a:prstGeom prst="rect">
            <a:avLst/>
          </a:prstGeom>
        </p:spPr>
      </p:pic>
      <p:sp>
        <p:nvSpPr>
          <p:cNvPr id="5" name="Speech Bubble: Rectangle with Corners Rounded 4">
            <a:extLst>
              <a:ext uri="{FF2B5EF4-FFF2-40B4-BE49-F238E27FC236}">
                <a16:creationId xmlns:a16="http://schemas.microsoft.com/office/drawing/2014/main" id="{9D4D4D89-72DC-45F0-AD19-1D17809D159E}"/>
              </a:ext>
            </a:extLst>
          </p:cNvPr>
          <p:cNvSpPr/>
          <p:nvPr/>
        </p:nvSpPr>
        <p:spPr>
          <a:xfrm>
            <a:off x="609600" y="3429000"/>
            <a:ext cx="2362200" cy="1066800"/>
          </a:xfrm>
          <a:prstGeom prst="wedgeRoundRectCallout">
            <a:avLst>
              <a:gd name="adj1" fmla="val 94061"/>
              <a:gd name="adj2" fmla="val 105357"/>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Operator “ask…and wait.”</a:t>
            </a:r>
            <a:endParaRPr lang="en-ZM" sz="2000" dirty="0">
              <a:solidFill>
                <a:schemeClr val="tx1"/>
              </a:solidFill>
            </a:endParaRPr>
          </a:p>
        </p:txBody>
      </p:sp>
      <p:sp>
        <p:nvSpPr>
          <p:cNvPr id="6" name="Speech Bubble: Rectangle with Corners Rounded 5">
            <a:extLst>
              <a:ext uri="{FF2B5EF4-FFF2-40B4-BE49-F238E27FC236}">
                <a16:creationId xmlns:a16="http://schemas.microsoft.com/office/drawing/2014/main" id="{5994A230-320F-4D68-9046-39B9DD430626}"/>
              </a:ext>
            </a:extLst>
          </p:cNvPr>
          <p:cNvSpPr/>
          <p:nvPr/>
        </p:nvSpPr>
        <p:spPr>
          <a:xfrm>
            <a:off x="6400800" y="5516562"/>
            <a:ext cx="2362200" cy="1066800"/>
          </a:xfrm>
          <a:prstGeom prst="wedgeRoundRectCallout">
            <a:avLst>
              <a:gd name="adj1" fmla="val -96604"/>
              <a:gd name="adj2" fmla="val -48746"/>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Variable “answer.”</a:t>
            </a:r>
            <a:endParaRPr lang="en-ZM" sz="2000" dirty="0">
              <a:solidFill>
                <a:schemeClr val="tx1"/>
              </a:solidFill>
            </a:endParaRPr>
          </a:p>
        </p:txBody>
      </p:sp>
      <p:sp>
        <p:nvSpPr>
          <p:cNvPr id="7" name="Speech Bubble: Rectangle with Corners Rounded 6">
            <a:extLst>
              <a:ext uri="{FF2B5EF4-FFF2-40B4-BE49-F238E27FC236}">
                <a16:creationId xmlns:a16="http://schemas.microsoft.com/office/drawing/2014/main" id="{18BCE229-7D26-47FF-8125-025307A71B5D}"/>
              </a:ext>
            </a:extLst>
          </p:cNvPr>
          <p:cNvSpPr/>
          <p:nvPr/>
        </p:nvSpPr>
        <p:spPr>
          <a:xfrm>
            <a:off x="609600" y="5410200"/>
            <a:ext cx="2362200" cy="1066800"/>
          </a:xfrm>
          <a:prstGeom prst="wedgeRoundRectCallout">
            <a:avLst>
              <a:gd name="adj1" fmla="val 85001"/>
              <a:gd name="adj2" fmla="val -37804"/>
              <a:gd name="adj3" fmla="val 16667"/>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Sound “say.”</a:t>
            </a:r>
            <a:endParaRPr lang="en-ZM" sz="2000" dirty="0">
              <a:solidFill>
                <a:schemeClr val="tx1"/>
              </a:solidFill>
            </a:endParaRPr>
          </a:p>
        </p:txBody>
      </p:sp>
    </p:spTree>
    <p:extLst>
      <p:ext uri="{BB962C8B-B14F-4D97-AF65-F5344CB8AC3E}">
        <p14:creationId xmlns:p14="http://schemas.microsoft.com/office/powerpoint/2010/main" val="1976710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DA95-A7D9-4281-97DF-B541D911690C}"/>
              </a:ext>
            </a:extLst>
          </p:cNvPr>
          <p:cNvSpPr>
            <a:spLocks noGrp="1"/>
          </p:cNvSpPr>
          <p:nvPr>
            <p:ph type="title"/>
          </p:nvPr>
        </p:nvSpPr>
        <p:spPr/>
        <p:txBody>
          <a:bodyPr/>
          <a:lstStyle/>
          <a:p>
            <a:r>
              <a:rPr lang="en-US" dirty="0"/>
              <a:t>Ask a Question and</a:t>
            </a:r>
            <a:br>
              <a:rPr lang="en-US" dirty="0"/>
            </a:br>
            <a:r>
              <a:rPr lang="en-US" dirty="0"/>
              <a:t>Give Feedback</a:t>
            </a:r>
            <a:endParaRPr lang="en-ZM" dirty="0"/>
          </a:p>
        </p:txBody>
      </p:sp>
      <p:sp>
        <p:nvSpPr>
          <p:cNvPr id="4" name="TextBox 3">
            <a:extLst>
              <a:ext uri="{FF2B5EF4-FFF2-40B4-BE49-F238E27FC236}">
                <a16:creationId xmlns:a16="http://schemas.microsoft.com/office/drawing/2014/main" id="{1D1E4075-32F5-48EE-8BB5-BDE9166F9C7B}"/>
              </a:ext>
            </a:extLst>
          </p:cNvPr>
          <p:cNvSpPr txBox="1"/>
          <p:nvPr/>
        </p:nvSpPr>
        <p:spPr>
          <a:xfrm>
            <a:off x="914400" y="1676400"/>
            <a:ext cx="7543800" cy="1077218"/>
          </a:xfrm>
          <a:prstGeom prst="rect">
            <a:avLst/>
          </a:prstGeom>
          <a:noFill/>
        </p:spPr>
        <p:txBody>
          <a:bodyPr wrap="square" rtlCol="0">
            <a:spAutoFit/>
          </a:bodyPr>
          <a:lstStyle/>
          <a:p>
            <a:r>
              <a:rPr lang="en-US" sz="3200" dirty="0"/>
              <a:t>Challenge: Ask a question using </a:t>
            </a:r>
            <a:r>
              <a:rPr lang="en-US" sz="3200" i="1" dirty="0"/>
              <a:t>ask and wait</a:t>
            </a:r>
            <a:r>
              <a:rPr lang="en-US" sz="3200" dirty="0"/>
              <a:t> combined with </a:t>
            </a:r>
            <a:r>
              <a:rPr lang="en-US" sz="3200" i="1" dirty="0"/>
              <a:t>if—then</a:t>
            </a:r>
            <a:r>
              <a:rPr lang="en-US" sz="3200" dirty="0"/>
              <a:t>. </a:t>
            </a:r>
            <a:endParaRPr lang="en-ZM" sz="3200" dirty="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0" y="3429000"/>
            <a:ext cx="6339857" cy="2766483"/>
          </a:xfrm>
          <a:prstGeom prst="rect">
            <a:avLst/>
          </a:prstGeom>
        </p:spPr>
      </p:pic>
    </p:spTree>
    <p:extLst>
      <p:ext uri="{BB962C8B-B14F-4D97-AF65-F5344CB8AC3E}">
        <p14:creationId xmlns:p14="http://schemas.microsoft.com/office/powerpoint/2010/main" val="1532813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DA95-A7D9-4281-97DF-B541D911690C}"/>
              </a:ext>
            </a:extLst>
          </p:cNvPr>
          <p:cNvSpPr>
            <a:spLocks noGrp="1"/>
          </p:cNvSpPr>
          <p:nvPr>
            <p:ph type="title"/>
          </p:nvPr>
        </p:nvSpPr>
        <p:spPr/>
        <p:txBody>
          <a:bodyPr/>
          <a:lstStyle/>
          <a:p>
            <a:r>
              <a:rPr lang="en-US" dirty="0"/>
              <a:t>ADVANCED: Ask a Question and Give Feedback</a:t>
            </a:r>
            <a:endParaRPr lang="en-ZM" dirty="0"/>
          </a:p>
        </p:txBody>
      </p:sp>
      <p:sp>
        <p:nvSpPr>
          <p:cNvPr id="4" name="TextBox 3">
            <a:extLst>
              <a:ext uri="{FF2B5EF4-FFF2-40B4-BE49-F238E27FC236}">
                <a16:creationId xmlns:a16="http://schemas.microsoft.com/office/drawing/2014/main" id="{1D1E4075-32F5-48EE-8BB5-BDE9166F9C7B}"/>
              </a:ext>
            </a:extLst>
          </p:cNvPr>
          <p:cNvSpPr txBox="1"/>
          <p:nvPr/>
        </p:nvSpPr>
        <p:spPr>
          <a:xfrm>
            <a:off x="914400" y="1676400"/>
            <a:ext cx="7543800" cy="1569660"/>
          </a:xfrm>
          <a:prstGeom prst="rect">
            <a:avLst/>
          </a:prstGeom>
          <a:noFill/>
        </p:spPr>
        <p:txBody>
          <a:bodyPr wrap="square" rtlCol="0">
            <a:spAutoFit/>
          </a:bodyPr>
          <a:lstStyle/>
          <a:p>
            <a:r>
              <a:rPr lang="en-US" sz="3200" dirty="0"/>
              <a:t>Ask a question using </a:t>
            </a:r>
            <a:r>
              <a:rPr lang="en-US" sz="3200" i="1" dirty="0"/>
              <a:t>ask and wait</a:t>
            </a:r>
            <a:r>
              <a:rPr lang="en-US" sz="3200" dirty="0"/>
              <a:t> combined with </a:t>
            </a:r>
            <a:r>
              <a:rPr lang="en-US" sz="3200" i="1" dirty="0"/>
              <a:t>if—then—else</a:t>
            </a:r>
            <a:r>
              <a:rPr lang="en-US" sz="3200" dirty="0"/>
              <a:t> to provide more functionality.</a:t>
            </a:r>
            <a:endParaRPr lang="en-ZM" sz="3200" dirty="0"/>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00400" y="3505200"/>
            <a:ext cx="5486400" cy="30480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4820" y="4800600"/>
            <a:ext cx="1986280" cy="1752600"/>
          </a:xfrm>
          <a:prstGeom prst="rect">
            <a:avLst/>
          </a:prstGeom>
        </p:spPr>
      </p:pic>
      <p:sp>
        <p:nvSpPr>
          <p:cNvPr id="6" name="TextBox 5"/>
          <p:cNvSpPr txBox="1"/>
          <p:nvPr/>
        </p:nvSpPr>
        <p:spPr>
          <a:xfrm>
            <a:off x="488950" y="3505200"/>
            <a:ext cx="1981200" cy="923330"/>
          </a:xfrm>
          <a:prstGeom prst="rect">
            <a:avLst/>
          </a:prstGeom>
          <a:noFill/>
        </p:spPr>
        <p:txBody>
          <a:bodyPr wrap="square" rtlCol="0">
            <a:spAutoFit/>
          </a:bodyPr>
          <a:lstStyle/>
          <a:p>
            <a:r>
              <a:rPr lang="en-US" dirty="0"/>
              <a:t>Use </a:t>
            </a:r>
            <a:r>
              <a:rPr lang="en-US" i="1" dirty="0"/>
              <a:t>if—then—else</a:t>
            </a:r>
            <a:r>
              <a:rPr lang="en-US" dirty="0"/>
              <a:t> to provide options.</a:t>
            </a:r>
          </a:p>
        </p:txBody>
      </p:sp>
    </p:spTree>
    <p:extLst>
      <p:ext uri="{BB962C8B-B14F-4D97-AF65-F5344CB8AC3E}">
        <p14:creationId xmlns:p14="http://schemas.microsoft.com/office/powerpoint/2010/main" val="3068656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F98BD-AB0D-4F4F-BE9F-5675DBEBD270}"/>
              </a:ext>
            </a:extLst>
          </p:cNvPr>
          <p:cNvSpPr>
            <a:spLocks noGrp="1"/>
          </p:cNvSpPr>
          <p:nvPr>
            <p:ph type="title"/>
          </p:nvPr>
        </p:nvSpPr>
        <p:spPr/>
        <p:txBody>
          <a:bodyPr/>
          <a:lstStyle/>
          <a:p>
            <a:r>
              <a:rPr lang="en-US" dirty="0">
                <a:solidFill>
                  <a:srgbClr val="FF0000"/>
                </a:solidFill>
              </a:rPr>
              <a:t>TRY IT</a:t>
            </a:r>
            <a:endParaRPr lang="en-ZM" dirty="0">
              <a:solidFill>
                <a:srgbClr val="FF0000"/>
              </a:solidFill>
            </a:endParaRPr>
          </a:p>
        </p:txBody>
      </p:sp>
      <p:sp>
        <p:nvSpPr>
          <p:cNvPr id="3" name="Content Placeholder 2">
            <a:extLst>
              <a:ext uri="{FF2B5EF4-FFF2-40B4-BE49-F238E27FC236}">
                <a16:creationId xmlns:a16="http://schemas.microsoft.com/office/drawing/2014/main" id="{94B4AB1F-FBA7-490E-A283-6933F7CFC6D2}"/>
              </a:ext>
            </a:extLst>
          </p:cNvPr>
          <p:cNvSpPr>
            <a:spLocks noGrp="1"/>
          </p:cNvSpPr>
          <p:nvPr>
            <p:ph idx="1"/>
          </p:nvPr>
        </p:nvSpPr>
        <p:spPr/>
        <p:txBody>
          <a:bodyPr/>
          <a:lstStyle/>
          <a:p>
            <a:r>
              <a:rPr lang="en-US" dirty="0"/>
              <a:t>Ask a question and store the user’s response in the variable “answer.”</a:t>
            </a:r>
          </a:p>
          <a:p>
            <a:r>
              <a:rPr lang="en-US" dirty="0"/>
              <a:t>If the user got the answer correct, have a sprite react (either “say” they got it correct, or move, or make a sound).</a:t>
            </a:r>
            <a:endParaRPr lang="en-ZM" dirty="0"/>
          </a:p>
        </p:txBody>
      </p:sp>
    </p:spTree>
    <p:extLst>
      <p:ext uri="{BB962C8B-B14F-4D97-AF65-F5344CB8AC3E}">
        <p14:creationId xmlns:p14="http://schemas.microsoft.com/office/powerpoint/2010/main" val="4264138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5C0C-EB56-4234-9F5D-BF4F0CCB23EF}"/>
              </a:ext>
            </a:extLst>
          </p:cNvPr>
          <p:cNvSpPr>
            <a:spLocks noGrp="1"/>
          </p:cNvSpPr>
          <p:nvPr>
            <p:ph type="title"/>
          </p:nvPr>
        </p:nvSpPr>
        <p:spPr/>
        <p:txBody>
          <a:bodyPr/>
          <a:lstStyle/>
          <a:p>
            <a:r>
              <a:rPr lang="en-US" dirty="0"/>
              <a:t>Going Further with Scratch</a:t>
            </a:r>
            <a:endParaRPr lang="en-ZM" dirty="0"/>
          </a:p>
        </p:txBody>
      </p:sp>
      <p:sp>
        <p:nvSpPr>
          <p:cNvPr id="3" name="Content Placeholder 2">
            <a:extLst>
              <a:ext uri="{FF2B5EF4-FFF2-40B4-BE49-F238E27FC236}">
                <a16:creationId xmlns:a16="http://schemas.microsoft.com/office/drawing/2014/main" id="{18E74EA3-5FC7-4618-A2DA-E10BC13EE79B}"/>
              </a:ext>
            </a:extLst>
          </p:cNvPr>
          <p:cNvSpPr>
            <a:spLocks noGrp="1"/>
          </p:cNvSpPr>
          <p:nvPr>
            <p:ph idx="1"/>
          </p:nvPr>
        </p:nvSpPr>
        <p:spPr/>
        <p:txBody>
          <a:bodyPr/>
          <a:lstStyle/>
          <a:p>
            <a:r>
              <a:rPr lang="en-US" dirty="0"/>
              <a:t>You can do so much more with Scratch!</a:t>
            </a:r>
          </a:p>
          <a:p>
            <a:r>
              <a:rPr lang="en-US" dirty="0"/>
              <a:t>Click the “add extension” button in the lower left to explore additional capabilities that Scratch coders can add to their work!</a:t>
            </a:r>
            <a:endParaRPr lang="en-ZM" dirty="0"/>
          </a:p>
        </p:txBody>
      </p:sp>
    </p:spTree>
    <p:extLst>
      <p:ext uri="{BB962C8B-B14F-4D97-AF65-F5344CB8AC3E}">
        <p14:creationId xmlns:p14="http://schemas.microsoft.com/office/powerpoint/2010/main" val="1819199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A555-E665-4313-A222-F59BEAEB7E3D}"/>
              </a:ext>
            </a:extLst>
          </p:cNvPr>
          <p:cNvSpPr>
            <a:spLocks noGrp="1"/>
          </p:cNvSpPr>
          <p:nvPr>
            <p:ph type="title"/>
          </p:nvPr>
        </p:nvSpPr>
        <p:spPr/>
        <p:txBody>
          <a:bodyPr/>
          <a:lstStyle/>
          <a:p>
            <a:r>
              <a:rPr lang="en-US" dirty="0"/>
              <a:t>Extensions Available</a:t>
            </a:r>
            <a:endParaRPr lang="en-ZM" dirty="0"/>
          </a:p>
        </p:txBody>
      </p:sp>
      <p:pic>
        <p:nvPicPr>
          <p:cNvPr id="3" name="Picture 2">
            <a:extLst>
              <a:ext uri="{FF2B5EF4-FFF2-40B4-BE49-F238E27FC236}">
                <a16:creationId xmlns:a16="http://schemas.microsoft.com/office/drawing/2014/main" id="{6C6B8ED6-4295-45B9-8C74-3BEFBBF4D9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8200" y="2286000"/>
            <a:ext cx="7467600" cy="2987040"/>
          </a:xfrm>
          <a:prstGeom prst="rect">
            <a:avLst/>
          </a:prstGeom>
        </p:spPr>
      </p:pic>
    </p:spTree>
    <p:extLst>
      <p:ext uri="{BB962C8B-B14F-4D97-AF65-F5344CB8AC3E}">
        <p14:creationId xmlns:p14="http://schemas.microsoft.com/office/powerpoint/2010/main" val="30638904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475A6-9F22-4CC3-B9C8-57884AA309D4}"/>
              </a:ext>
            </a:extLst>
          </p:cNvPr>
          <p:cNvSpPr>
            <a:spLocks noGrp="1"/>
          </p:cNvSpPr>
          <p:nvPr>
            <p:ph type="ctrTitle"/>
          </p:nvPr>
        </p:nvSpPr>
        <p:spPr/>
        <p:txBody>
          <a:bodyPr/>
          <a:lstStyle/>
          <a:p>
            <a:r>
              <a:rPr lang="en-US" dirty="0"/>
              <a:t>Practice with Scratch</a:t>
            </a:r>
            <a:br>
              <a:rPr lang="en-US" dirty="0"/>
            </a:br>
            <a:r>
              <a:rPr lang="en-US" dirty="0"/>
              <a:t>and Assignment</a:t>
            </a:r>
            <a:endParaRPr lang="en-ZM" dirty="0"/>
          </a:p>
        </p:txBody>
      </p:sp>
      <p:sp>
        <p:nvSpPr>
          <p:cNvPr id="3" name="Subtitle 2">
            <a:extLst>
              <a:ext uri="{FF2B5EF4-FFF2-40B4-BE49-F238E27FC236}">
                <a16:creationId xmlns:a16="http://schemas.microsoft.com/office/drawing/2014/main" id="{EA15FA40-C717-41B4-BDBA-E4B17E2E7F40}"/>
              </a:ext>
            </a:extLst>
          </p:cNvPr>
          <p:cNvSpPr>
            <a:spLocks noGrp="1"/>
          </p:cNvSpPr>
          <p:nvPr>
            <p:ph type="subTitle" idx="1"/>
          </p:nvPr>
        </p:nvSpPr>
        <p:spPr/>
        <p:txBody>
          <a:bodyPr/>
          <a:lstStyle/>
          <a:p>
            <a:endParaRPr lang="en-ZM"/>
          </a:p>
        </p:txBody>
      </p:sp>
    </p:spTree>
    <p:extLst>
      <p:ext uri="{BB962C8B-B14F-4D97-AF65-F5344CB8AC3E}">
        <p14:creationId xmlns:p14="http://schemas.microsoft.com/office/powerpoint/2010/main" val="114800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FB18-1499-4CC0-B40C-63D5902EADAF}"/>
              </a:ext>
            </a:extLst>
          </p:cNvPr>
          <p:cNvSpPr>
            <a:spLocks noGrp="1"/>
          </p:cNvSpPr>
          <p:nvPr>
            <p:ph type="title"/>
          </p:nvPr>
        </p:nvSpPr>
        <p:spPr/>
        <p:txBody>
          <a:bodyPr/>
          <a:lstStyle/>
          <a:p>
            <a:r>
              <a:rPr lang="en-US" dirty="0"/>
              <a:t>Coding Practice Exercises</a:t>
            </a:r>
            <a:endParaRPr lang="en-ZM" dirty="0"/>
          </a:p>
        </p:txBody>
      </p:sp>
      <p:sp>
        <p:nvSpPr>
          <p:cNvPr id="3" name="Content Placeholder 2">
            <a:extLst>
              <a:ext uri="{FF2B5EF4-FFF2-40B4-BE49-F238E27FC236}">
                <a16:creationId xmlns:a16="http://schemas.microsoft.com/office/drawing/2014/main" id="{5B5AC465-DE02-4313-8921-F91B14DFB959}"/>
              </a:ext>
            </a:extLst>
          </p:cNvPr>
          <p:cNvSpPr>
            <a:spLocks noGrp="1"/>
          </p:cNvSpPr>
          <p:nvPr>
            <p:ph idx="1"/>
          </p:nvPr>
        </p:nvSpPr>
        <p:spPr>
          <a:xfrm>
            <a:off x="457200" y="1341437"/>
            <a:ext cx="8229600" cy="4525963"/>
          </a:xfrm>
        </p:spPr>
        <p:txBody>
          <a:bodyPr/>
          <a:lstStyle/>
          <a:p>
            <a:r>
              <a:rPr lang="en-US" dirty="0"/>
              <a:t>Challenges:</a:t>
            </a:r>
          </a:p>
          <a:p>
            <a:pPr marL="971550" lvl="1" indent="-514350">
              <a:buFont typeface="+mj-lt"/>
              <a:buAutoNum type="arabicPeriod"/>
            </a:pPr>
            <a:r>
              <a:rPr lang="en-US" dirty="0"/>
              <a:t>Make a sprite display all of its motions (costumes) using a loop.</a:t>
            </a:r>
          </a:p>
          <a:p>
            <a:pPr marL="971550" lvl="1" indent="-514350">
              <a:buFont typeface="+mj-lt"/>
              <a:buAutoNum type="arabicPeriod"/>
            </a:pPr>
            <a:r>
              <a:rPr lang="en-US" dirty="0"/>
              <a:t>Make a sprite move across the screen. Change the backdrop at least once as the sprite moves, allowing the sprite to move through 2 different scenes.</a:t>
            </a:r>
          </a:p>
          <a:p>
            <a:pPr marL="971550" lvl="1" indent="-514350">
              <a:buFont typeface="+mj-lt"/>
              <a:buAutoNum type="arabicPeriod"/>
            </a:pPr>
            <a:r>
              <a:rPr lang="en-US" dirty="0"/>
              <a:t>Add several sprites, each of which can be clicked to allow the user to make music.</a:t>
            </a:r>
          </a:p>
          <a:p>
            <a:pPr marL="971550" lvl="1" indent="-514350">
              <a:buFont typeface="+mj-lt"/>
              <a:buAutoNum type="arabicPeriod"/>
            </a:pPr>
            <a:r>
              <a:rPr lang="en-US" dirty="0"/>
              <a:t>Ask the user a question. Then, have a sprite say/think what they have typed.</a:t>
            </a:r>
          </a:p>
          <a:p>
            <a:pPr marL="971550" lvl="1" indent="-514350">
              <a:buFont typeface="+mj-lt"/>
              <a:buAutoNum type="arabicPeriod"/>
            </a:pPr>
            <a:endParaRPr lang="en-ZM" dirty="0"/>
          </a:p>
        </p:txBody>
      </p:sp>
    </p:spTree>
    <p:extLst>
      <p:ext uri="{BB962C8B-B14F-4D97-AF65-F5344CB8AC3E}">
        <p14:creationId xmlns:p14="http://schemas.microsoft.com/office/powerpoint/2010/main" val="1887620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FB18-1499-4CC0-B40C-63D5902EADAF}"/>
              </a:ext>
            </a:extLst>
          </p:cNvPr>
          <p:cNvSpPr>
            <a:spLocks noGrp="1"/>
          </p:cNvSpPr>
          <p:nvPr>
            <p:ph type="title"/>
          </p:nvPr>
        </p:nvSpPr>
        <p:spPr/>
        <p:txBody>
          <a:bodyPr/>
          <a:lstStyle/>
          <a:p>
            <a:r>
              <a:rPr lang="en-US" dirty="0"/>
              <a:t>Scratch Assignment 2</a:t>
            </a:r>
            <a:endParaRPr lang="en-ZM" dirty="0"/>
          </a:p>
        </p:txBody>
      </p:sp>
      <p:sp>
        <p:nvSpPr>
          <p:cNvPr id="3" name="Content Placeholder 2">
            <a:extLst>
              <a:ext uri="{FF2B5EF4-FFF2-40B4-BE49-F238E27FC236}">
                <a16:creationId xmlns:a16="http://schemas.microsoft.com/office/drawing/2014/main" id="{5B5AC465-DE02-4313-8921-F91B14DFB959}"/>
              </a:ext>
            </a:extLst>
          </p:cNvPr>
          <p:cNvSpPr>
            <a:spLocks noGrp="1"/>
          </p:cNvSpPr>
          <p:nvPr>
            <p:ph idx="1"/>
          </p:nvPr>
        </p:nvSpPr>
        <p:spPr/>
        <p:txBody>
          <a:bodyPr/>
          <a:lstStyle/>
          <a:p>
            <a:r>
              <a:rPr lang="en-US" sz="3600" dirty="0"/>
              <a:t>Create a Scratch application that will:</a:t>
            </a:r>
          </a:p>
          <a:p>
            <a:pPr lvl="1"/>
            <a:r>
              <a:rPr lang="en-US" sz="3200" dirty="0"/>
              <a:t>Allow the user to play a game.</a:t>
            </a:r>
          </a:p>
          <a:p>
            <a:pPr lvl="1"/>
            <a:r>
              <a:rPr lang="en-US" sz="3200" dirty="0"/>
              <a:t>Teach something.</a:t>
            </a:r>
          </a:p>
          <a:p>
            <a:pPr lvl="1"/>
            <a:r>
              <a:rPr lang="en-US" sz="3200" dirty="0"/>
              <a:t>Tell a brief story.</a:t>
            </a:r>
          </a:p>
          <a:p>
            <a:pPr lvl="1"/>
            <a:r>
              <a:rPr lang="en-US" sz="3200" dirty="0"/>
              <a:t>Allow the user to practice a skill.</a:t>
            </a:r>
            <a:endParaRPr lang="en-ZM" dirty="0"/>
          </a:p>
        </p:txBody>
      </p:sp>
    </p:spTree>
    <p:extLst>
      <p:ext uri="{BB962C8B-B14F-4D97-AF65-F5344CB8AC3E}">
        <p14:creationId xmlns:p14="http://schemas.microsoft.com/office/powerpoint/2010/main" val="2513842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40689-0EB8-4008-BC80-C3DB5712E71F}"/>
              </a:ext>
            </a:extLst>
          </p:cNvPr>
          <p:cNvSpPr>
            <a:spLocks noGrp="1"/>
          </p:cNvSpPr>
          <p:nvPr>
            <p:ph type="title"/>
          </p:nvPr>
        </p:nvSpPr>
        <p:spPr/>
        <p:txBody>
          <a:bodyPr/>
          <a:lstStyle/>
          <a:p>
            <a:r>
              <a:rPr lang="en-US" dirty="0"/>
              <a:t>Scratch Assignment 2</a:t>
            </a:r>
            <a:endParaRPr lang="en-ZM" dirty="0"/>
          </a:p>
        </p:txBody>
      </p:sp>
      <p:sp>
        <p:nvSpPr>
          <p:cNvPr id="3" name="Content Placeholder 2">
            <a:extLst>
              <a:ext uri="{FF2B5EF4-FFF2-40B4-BE49-F238E27FC236}">
                <a16:creationId xmlns:a16="http://schemas.microsoft.com/office/drawing/2014/main" id="{B8D79756-C98C-4564-BB12-82958F35E9BD}"/>
              </a:ext>
            </a:extLst>
          </p:cNvPr>
          <p:cNvSpPr>
            <a:spLocks noGrp="1"/>
          </p:cNvSpPr>
          <p:nvPr>
            <p:ph idx="1"/>
          </p:nvPr>
        </p:nvSpPr>
        <p:spPr/>
        <p:txBody>
          <a:bodyPr/>
          <a:lstStyle/>
          <a:p>
            <a:r>
              <a:rPr lang="en-US" dirty="0"/>
              <a:t>Demonstrate use of at least the following elements:</a:t>
            </a:r>
          </a:p>
          <a:p>
            <a:pPr lvl="1"/>
            <a:r>
              <a:rPr lang="en-US" dirty="0"/>
              <a:t>Add at least 2 sprites.</a:t>
            </a:r>
          </a:p>
          <a:p>
            <a:pPr lvl="1"/>
            <a:r>
              <a:rPr lang="en-US" dirty="0"/>
              <a:t>Use at least 2 backdrops.</a:t>
            </a:r>
          </a:p>
          <a:p>
            <a:pPr lvl="1"/>
            <a:r>
              <a:rPr lang="en-US" dirty="0"/>
              <a:t>Have a sprite change costumes (motions).</a:t>
            </a:r>
          </a:p>
          <a:p>
            <a:pPr lvl="1"/>
            <a:r>
              <a:rPr lang="en-US" dirty="0"/>
              <a:t>Move a sprite.</a:t>
            </a:r>
          </a:p>
          <a:p>
            <a:pPr lvl="1"/>
            <a:r>
              <a:rPr lang="en-US" dirty="0"/>
              <a:t>Have a sprite play a sound.</a:t>
            </a:r>
          </a:p>
          <a:p>
            <a:pPr lvl="1"/>
            <a:r>
              <a:rPr lang="en-US" dirty="0"/>
              <a:t>Use a loop to cause a sprite to perform an action several times.</a:t>
            </a:r>
            <a:endParaRPr lang="en-ZM" dirty="0"/>
          </a:p>
          <a:p>
            <a:endParaRPr lang="en-ZM" dirty="0"/>
          </a:p>
        </p:txBody>
      </p:sp>
    </p:spTree>
    <p:extLst>
      <p:ext uri="{BB962C8B-B14F-4D97-AF65-F5344CB8AC3E}">
        <p14:creationId xmlns:p14="http://schemas.microsoft.com/office/powerpoint/2010/main" val="1196697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376C5-0EB3-4227-93C4-647055052B5E}"/>
              </a:ext>
            </a:extLst>
          </p:cNvPr>
          <p:cNvSpPr>
            <a:spLocks noGrp="1"/>
          </p:cNvSpPr>
          <p:nvPr>
            <p:ph type="title"/>
          </p:nvPr>
        </p:nvSpPr>
        <p:spPr/>
        <p:txBody>
          <a:bodyPr/>
          <a:lstStyle/>
          <a:p>
            <a:r>
              <a:rPr lang="en-US" dirty="0"/>
              <a:t>Code Using Tutorials for Inspiration</a:t>
            </a:r>
            <a:endParaRPr lang="en-ZM" dirty="0"/>
          </a:p>
        </p:txBody>
      </p:sp>
      <p:sp>
        <p:nvSpPr>
          <p:cNvPr id="3" name="Content Placeholder 2">
            <a:extLst>
              <a:ext uri="{FF2B5EF4-FFF2-40B4-BE49-F238E27FC236}">
                <a16:creationId xmlns:a16="http://schemas.microsoft.com/office/drawing/2014/main" id="{254B3648-9BBF-4F5C-B58E-DFBE39E2F16B}"/>
              </a:ext>
            </a:extLst>
          </p:cNvPr>
          <p:cNvSpPr>
            <a:spLocks noGrp="1"/>
          </p:cNvSpPr>
          <p:nvPr>
            <p:ph idx="1"/>
          </p:nvPr>
        </p:nvSpPr>
        <p:spPr/>
        <p:txBody>
          <a:bodyPr/>
          <a:lstStyle/>
          <a:p>
            <a:r>
              <a:rPr lang="en-US" dirty="0"/>
              <a:t>Navigate to the following site to view tutorials to inspire your project:</a:t>
            </a:r>
            <a:endParaRPr lang="en-US" dirty="0">
              <a:hlinkClick r:id="rId2"/>
            </a:endParaRPr>
          </a:p>
          <a:p>
            <a:pPr lvl="1"/>
            <a:r>
              <a:rPr lang="en-US" dirty="0">
                <a:hlinkClick r:id="rId2"/>
              </a:rPr>
              <a:t>https://scratch.mit.edu/ideas</a:t>
            </a:r>
            <a:endParaRPr lang="en-US" dirty="0"/>
          </a:p>
        </p:txBody>
      </p:sp>
      <p:sp>
        <p:nvSpPr>
          <p:cNvPr id="4" name="Action Button: Blank 3">
            <a:hlinkClick r:id="rId2" highlightClick="1"/>
            <a:extLst>
              <a:ext uri="{FF2B5EF4-FFF2-40B4-BE49-F238E27FC236}">
                <a16:creationId xmlns:a16="http://schemas.microsoft.com/office/drawing/2014/main" id="{1E5ECB25-D713-4DCD-8FFF-5519388F75AB}"/>
              </a:ext>
            </a:extLst>
          </p:cNvPr>
          <p:cNvSpPr/>
          <p:nvPr/>
        </p:nvSpPr>
        <p:spPr>
          <a:xfrm>
            <a:off x="2209800" y="3863181"/>
            <a:ext cx="4495800" cy="762000"/>
          </a:xfrm>
          <a:prstGeom prst="actionButtonBlank">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Scratch Tutorials</a:t>
            </a:r>
            <a:endParaRPr lang="en-ZM" sz="3200" dirty="0">
              <a:solidFill>
                <a:schemeClr val="tx1"/>
              </a:solidFill>
            </a:endParaRPr>
          </a:p>
        </p:txBody>
      </p:sp>
    </p:spTree>
    <p:extLst>
      <p:ext uri="{BB962C8B-B14F-4D97-AF65-F5344CB8AC3E}">
        <p14:creationId xmlns:p14="http://schemas.microsoft.com/office/powerpoint/2010/main" val="319064331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1007</TotalTime>
  <Words>955</Words>
  <Application>Microsoft Office PowerPoint</Application>
  <PresentationFormat>On-screen Show (4:3)</PresentationFormat>
  <Paragraphs>114</Paragraphs>
  <Slides>33</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33</vt:i4>
      </vt:variant>
    </vt:vector>
  </HeadingPairs>
  <TitlesOfParts>
    <vt:vector size="35" baseType="lpstr">
      <vt:lpstr>Arial</vt:lpstr>
      <vt:lpstr>Default Design</vt:lpstr>
      <vt:lpstr>Review and Advanced Scratch Coding</vt:lpstr>
      <vt:lpstr>Exploring Scratch</vt:lpstr>
      <vt:lpstr>Review of Scratch Coding</vt:lpstr>
      <vt:lpstr>Categories of Code Blocks</vt:lpstr>
      <vt:lpstr>Add a Sprite / Change Backdrop</vt:lpstr>
      <vt:lpstr>Edit Costumes</vt:lpstr>
      <vt:lpstr>Moving a Sprite: Add a Motion</vt:lpstr>
      <vt:lpstr>Moving a Sprite: Add an Event</vt:lpstr>
      <vt:lpstr>Sprite Actions: Changing Looks</vt:lpstr>
      <vt:lpstr>Have a Sprite Play a Sound</vt:lpstr>
      <vt:lpstr>Introduction to Looping</vt:lpstr>
      <vt:lpstr>Use a Loop to Make a Sprite Dance to Music</vt:lpstr>
      <vt:lpstr>Broadcast Messages</vt:lpstr>
      <vt:lpstr>Saving Your Work</vt:lpstr>
      <vt:lpstr>Advanced Scratch: Variables and Operators</vt:lpstr>
      <vt:lpstr>Variables</vt:lpstr>
      <vt:lpstr>Variables</vt:lpstr>
      <vt:lpstr>Coding Hints</vt:lpstr>
      <vt:lpstr>Make Some Variables</vt:lpstr>
      <vt:lpstr>Make a Sprite Count with a Variable</vt:lpstr>
      <vt:lpstr>Operators</vt:lpstr>
      <vt:lpstr>Make a Sprite Count with an Operator and Variable</vt:lpstr>
      <vt:lpstr>Ask a Question</vt:lpstr>
      <vt:lpstr>Ask a Question and Give Feedback</vt:lpstr>
      <vt:lpstr>ADVANCED: Ask a Question and Give Feedback</vt:lpstr>
      <vt:lpstr>TRY IT</vt:lpstr>
      <vt:lpstr>Going Further with Scratch</vt:lpstr>
      <vt:lpstr>Extensions Available</vt:lpstr>
      <vt:lpstr>Practice with Scratch and Assignment</vt:lpstr>
      <vt:lpstr>Coding Practice Exercises</vt:lpstr>
      <vt:lpstr>Scratch Assignment 2</vt:lpstr>
      <vt:lpstr>Scratch Assignment 2</vt:lpstr>
      <vt:lpstr>Code Using Tutorials for Inspiration</vt:lpstr>
    </vt:vector>
  </TitlesOfParts>
  <Company>Misericordia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dc:creator>
  <cp:lastModifiedBy>Stephen Broskoske</cp:lastModifiedBy>
  <cp:revision>93</cp:revision>
  <dcterms:created xsi:type="dcterms:W3CDTF">2008-10-15T01:52:41Z</dcterms:created>
  <dcterms:modified xsi:type="dcterms:W3CDTF">2023-04-04T21:31:54Z</dcterms:modified>
</cp:coreProperties>
</file>