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78" r:id="rId3"/>
    <p:sldId id="364" r:id="rId4"/>
    <p:sldId id="371" r:id="rId5"/>
    <p:sldId id="372" r:id="rId6"/>
    <p:sldId id="373" r:id="rId7"/>
    <p:sldId id="374" r:id="rId8"/>
    <p:sldId id="376" r:id="rId9"/>
    <p:sldId id="375" r:id="rId10"/>
    <p:sldId id="379" r:id="rId11"/>
    <p:sldId id="380" r:id="rId12"/>
    <p:sldId id="368" r:id="rId13"/>
    <p:sldId id="369" r:id="rId14"/>
    <p:sldId id="370" r:id="rId15"/>
    <p:sldId id="367" r:id="rId16"/>
    <p:sldId id="377" r:id="rId17"/>
    <p:sldId id="381" r:id="rId18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4000" kern="1200">
        <a:solidFill>
          <a:schemeClr val="tx2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4000" kern="1200">
        <a:solidFill>
          <a:schemeClr val="tx2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4000" kern="1200">
        <a:solidFill>
          <a:schemeClr val="tx2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4000" kern="1200">
        <a:solidFill>
          <a:schemeClr val="tx2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4000" kern="1200">
        <a:solidFill>
          <a:schemeClr val="tx2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4000" kern="1200">
        <a:solidFill>
          <a:schemeClr val="tx2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4000" kern="1200">
        <a:solidFill>
          <a:schemeClr val="tx2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4000" kern="1200">
        <a:solidFill>
          <a:schemeClr val="tx2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4000" kern="1200">
        <a:solidFill>
          <a:schemeClr val="tx2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  <a:srgbClr val="DDDDDD"/>
    <a:srgbClr val="B2B2B2"/>
    <a:srgbClr val="00FF00"/>
    <a:srgbClr val="FFFF66"/>
    <a:srgbClr val="FF0000"/>
    <a:srgbClr val="AC5600"/>
    <a:srgbClr val="D46A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7" autoAdjust="0"/>
    <p:restoredTop sz="94699" autoAdjust="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852BD0-3417-423E-BD25-5680340548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D80AAB-53B6-40C3-9E6F-D9DE0BC195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F91285-99DF-4134-BF90-D314529517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08981A-BF35-4093-81B8-0A016E0982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1C089C-B558-4974-8A44-67DA5A0512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33081C-5B71-4306-A39A-DABBA0F10B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85AD86-BE40-45E4-9396-1099326AC2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57C1D4-5BE5-470A-81D8-33F08CF9A6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B6269D-2841-4212-8B54-785BE539EC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383CA4-ECAA-4187-9CF9-F3DB4B58AE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B0EBA9-D56B-4AA3-8875-155C5446FE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D39CBF10-0120-4E29-8057-DE72A4A27D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w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pPr eaLnBrk="1" hangingPunct="1"/>
            <a:r>
              <a:rPr lang="en-US" sz="4000" dirty="0" smtClean="0"/>
              <a:t>Introduction to </a:t>
            </a:r>
            <a:r>
              <a:rPr lang="en-US" sz="4000" dirty="0" smtClean="0"/>
              <a:t>the </a:t>
            </a:r>
            <a:r>
              <a:rPr lang="en-US" sz="4000" dirty="0" smtClean="0"/>
              <a:t>Course </a:t>
            </a:r>
            <a:r>
              <a:rPr lang="en-US" sz="4000" dirty="0" smtClean="0"/>
              <a:t>Paper:</a:t>
            </a:r>
            <a:br>
              <a:rPr lang="en-US" sz="4000" dirty="0" smtClean="0"/>
            </a:br>
            <a:r>
              <a:rPr lang="en-US" sz="4000" dirty="0" smtClean="0"/>
              <a:t>Choosing a Topic</a:t>
            </a:r>
            <a:endParaRPr lang="en-US" sz="4000" dirty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TED 121 Educational Technology</a:t>
            </a:r>
          </a:p>
          <a:p>
            <a:pPr eaLnBrk="1" hangingPunct="1"/>
            <a:r>
              <a:rPr lang="en-US" smtClean="0"/>
              <a:t>Dr. Steve Broskoske</a:t>
            </a:r>
            <a:br>
              <a:rPr lang="en-US" smtClean="0"/>
            </a:br>
            <a:r>
              <a:rPr lang="en-US" smtClean="0"/>
              <a:t>Misericordia University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How to Choose a Topic</a:t>
            </a:r>
          </a:p>
        </p:txBody>
      </p:sp>
      <p:sp>
        <p:nvSpPr>
          <p:cNvPr id="11267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i="1" smtClean="0"/>
              <a:t>Choosing a Topic</a:t>
            </a:r>
            <a:r>
              <a:rPr lang="en-US" sz="4000" smtClean="0"/>
              <a:t/>
            </a:r>
            <a:br>
              <a:rPr lang="en-US" sz="4000" smtClean="0"/>
            </a:br>
            <a:r>
              <a:rPr lang="en-US" sz="4000" smtClean="0"/>
              <a:t>Choose a General Topic Area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Start by choosing a general topic area.</a:t>
            </a:r>
          </a:p>
          <a:p>
            <a:pPr eaLnBrk="1" hangingPunct="1"/>
            <a:r>
              <a:rPr lang="en-US" smtClean="0"/>
              <a:t>We will refine the topic in part 2 of this series.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i="1" smtClean="0"/>
              <a:t>Choosing a Topic</a:t>
            </a:r>
            <a:r>
              <a:rPr lang="en-US" sz="4000" smtClean="0"/>
              <a:t/>
            </a:r>
            <a:br>
              <a:rPr lang="en-US" sz="4000" smtClean="0"/>
            </a:br>
            <a:r>
              <a:rPr lang="en-US" sz="4000" smtClean="0"/>
              <a:t>Your Paper Should Be About…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Educational Technology</a:t>
            </a:r>
          </a:p>
          <a:p>
            <a:pPr eaLnBrk="1" hangingPunct="1"/>
            <a:r>
              <a:rPr lang="en-US" smtClean="0"/>
              <a:t>Technology that Is/Could Be Used in Education</a:t>
            </a:r>
          </a:p>
          <a:p>
            <a:pPr eaLnBrk="1" hangingPunct="1"/>
            <a:r>
              <a:rPr lang="en-US" smtClean="0"/>
              <a:t>Any Technology</a:t>
            </a:r>
          </a:p>
        </p:txBody>
      </p:sp>
      <p:sp>
        <p:nvSpPr>
          <p:cNvPr id="156676" name="Text Box 4"/>
          <p:cNvSpPr txBox="1">
            <a:spLocks noChangeArrowheads="1"/>
          </p:cNvSpPr>
          <p:nvPr/>
        </p:nvSpPr>
        <p:spPr bwMode="auto">
          <a:xfrm>
            <a:off x="1295400" y="4648200"/>
            <a:ext cx="6248400" cy="1339850"/>
          </a:xfrm>
          <a:prstGeom prst="rect">
            <a:avLst/>
          </a:prstGeom>
          <a:solidFill>
            <a:srgbClr val="FF0000"/>
          </a:solidFill>
          <a:ln w="28575" algn="ctr">
            <a:solidFill>
              <a:schemeClr val="tx1"/>
            </a:solidFill>
            <a:miter lim="800000"/>
            <a:headEnd/>
            <a:tailEnd/>
          </a:ln>
          <a:effectLst>
            <a:outerShdw dist="107763" dir="13500000" algn="ctr" rotWithShape="0">
              <a:schemeClr val="bg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/>
              <a:t>Your topic must with technology in some form.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i="1" smtClean="0"/>
              <a:t>Choosing a Topic</a:t>
            </a:r>
            <a:r>
              <a:rPr lang="en-US" sz="4000" smtClean="0"/>
              <a:t/>
            </a:r>
            <a:br>
              <a:rPr lang="en-US" sz="4000" smtClean="0"/>
            </a:br>
            <a:r>
              <a:rPr lang="en-US" sz="4000" smtClean="0"/>
              <a:t>Non-Acceptable General Topics</a:t>
            </a:r>
          </a:p>
        </p:txBody>
      </p:sp>
      <p:sp>
        <p:nvSpPr>
          <p:cNvPr id="14339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School Uniforms</a:t>
            </a:r>
          </a:p>
          <a:p>
            <a:pPr eaLnBrk="1" hangingPunct="1"/>
            <a:r>
              <a:rPr lang="en-US" smtClean="0"/>
              <a:t>Gardener’s Multiple Intelligences</a:t>
            </a:r>
          </a:p>
          <a:p>
            <a:pPr eaLnBrk="1" hangingPunct="1"/>
            <a:r>
              <a:rPr lang="en-US" smtClean="0"/>
              <a:t>School Voucher System</a:t>
            </a:r>
          </a:p>
          <a:p>
            <a:pPr eaLnBrk="1" hangingPunct="1"/>
            <a:r>
              <a:rPr lang="en-US" smtClean="0"/>
              <a:t>History of Education</a:t>
            </a:r>
          </a:p>
        </p:txBody>
      </p:sp>
      <p:pic>
        <p:nvPicPr>
          <p:cNvPr id="157703" name="Picture 7" descr="NOSMB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95600" y="1676400"/>
            <a:ext cx="3044825" cy="307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1" name="AutoShape 8"/>
          <p:cNvSpPr>
            <a:spLocks noChangeArrowheads="1"/>
          </p:cNvSpPr>
          <p:nvPr/>
        </p:nvSpPr>
        <p:spPr bwMode="auto">
          <a:xfrm>
            <a:off x="990600" y="4648200"/>
            <a:ext cx="3505200" cy="1600200"/>
          </a:xfrm>
          <a:prstGeom prst="wedgeRectCallout">
            <a:avLst>
              <a:gd name="adj1" fmla="val -43750"/>
              <a:gd name="adj2" fmla="val 70000"/>
            </a:avLst>
          </a:prstGeom>
          <a:noFill/>
          <a:ln w="9525" algn="ctr">
            <a:noFill/>
            <a:miter lim="800000"/>
            <a:headEnd/>
            <a:tailEnd/>
          </a:ln>
        </p:spPr>
        <p:txBody>
          <a:bodyPr anchor="ctr"/>
          <a:lstStyle/>
          <a:p>
            <a:endParaRPr lang="en-US" sz="3200"/>
          </a:p>
        </p:txBody>
      </p:sp>
      <p:sp>
        <p:nvSpPr>
          <p:cNvPr id="157707" name="AutoShape 11"/>
          <p:cNvSpPr>
            <a:spLocks noChangeArrowheads="1"/>
          </p:cNvSpPr>
          <p:nvPr/>
        </p:nvSpPr>
        <p:spPr bwMode="auto">
          <a:xfrm>
            <a:off x="1752600" y="4876800"/>
            <a:ext cx="2743200" cy="1295400"/>
          </a:xfrm>
          <a:prstGeom prst="wedgeRectCallout">
            <a:avLst>
              <a:gd name="adj1" fmla="val -50116"/>
              <a:gd name="adj2" fmla="val -95954"/>
            </a:avLst>
          </a:prstGeom>
          <a:solidFill>
            <a:srgbClr val="FFFF66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sz="2800"/>
              <a:t>These do not deal with technology.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157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0"/>
                                        <p:tgtEl>
                                          <p:spTgt spid="1577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15770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1577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1577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770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i="1" smtClean="0"/>
              <a:t>Choosing a Topic</a:t>
            </a:r>
            <a:r>
              <a:rPr lang="en-US" sz="4000" smtClean="0"/>
              <a:t/>
            </a:r>
            <a:br>
              <a:rPr lang="en-US" sz="4000" smtClean="0"/>
            </a:br>
            <a:r>
              <a:rPr lang="en-US" sz="4000" smtClean="0"/>
              <a:t>Acceptable Topic Areas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Copyright.</a:t>
            </a:r>
          </a:p>
          <a:p>
            <a:pPr eaLnBrk="1" hangingPunct="1"/>
            <a:r>
              <a:rPr lang="en-US" dirty="0" smtClean="0"/>
              <a:t>Technology-enabled plagiarism.</a:t>
            </a:r>
          </a:p>
          <a:p>
            <a:pPr eaLnBrk="1" hangingPunct="1"/>
            <a:r>
              <a:rPr lang="en-US" dirty="0" smtClean="0"/>
              <a:t>PowerPoint in the classroom.</a:t>
            </a:r>
          </a:p>
          <a:p>
            <a:pPr eaLnBrk="1" hangingPunct="1"/>
            <a:r>
              <a:rPr lang="en-US" dirty="0" smtClean="0"/>
              <a:t>Student response systems.</a:t>
            </a:r>
          </a:p>
          <a:p>
            <a:pPr eaLnBrk="1" hangingPunct="1"/>
            <a:r>
              <a:rPr lang="en-US" dirty="0" smtClean="0"/>
              <a:t>E-textbooks.</a:t>
            </a:r>
          </a:p>
          <a:p>
            <a:pPr eaLnBrk="1" hangingPunct="1"/>
            <a:r>
              <a:rPr lang="en-US" dirty="0" smtClean="0"/>
              <a:t>Using technology in teaching.</a:t>
            </a:r>
          </a:p>
          <a:p>
            <a:pPr eaLnBrk="1" hangingPunct="1"/>
            <a:r>
              <a:rPr lang="en-US" dirty="0" smtClean="0"/>
              <a:t>Any of the “hot topics” from module 1.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i="1" smtClean="0"/>
              <a:t>Choosing a Topic</a:t>
            </a:r>
            <a:r>
              <a:rPr lang="en-US" sz="4000" smtClean="0"/>
              <a:t/>
            </a:r>
            <a:br>
              <a:rPr lang="en-US" sz="4000" smtClean="0"/>
            </a:br>
            <a:r>
              <a:rPr lang="en-US" sz="4000" smtClean="0"/>
              <a:t>How to Choose a Topic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33400" indent="-533400" eaLnBrk="1" hangingPunct="1">
              <a:lnSpc>
                <a:spcPct val="90000"/>
              </a:lnSpc>
              <a:buFontTx/>
              <a:buAutoNum type="arabicPeriod"/>
            </a:pPr>
            <a:r>
              <a:rPr lang="en-US" sz="2800" smtClean="0"/>
              <a:t>Choose a </a:t>
            </a:r>
            <a:r>
              <a:rPr lang="en-US" sz="2800" b="1" smtClean="0"/>
              <a:t>general topic area</a:t>
            </a:r>
            <a:r>
              <a:rPr lang="en-US" sz="2800" smtClean="0"/>
              <a:t>.</a:t>
            </a:r>
          </a:p>
          <a:p>
            <a:pPr marL="914400" lvl="1" indent="-457200" eaLnBrk="1" hangingPunct="1">
              <a:lnSpc>
                <a:spcPct val="90000"/>
              </a:lnSpc>
              <a:buFontTx/>
              <a:buChar char="•"/>
            </a:pPr>
            <a:r>
              <a:rPr lang="en-US" sz="2400" smtClean="0"/>
              <a:t>Pick an area you have interest in.</a:t>
            </a:r>
          </a:p>
          <a:p>
            <a:pPr marL="914400" lvl="1" indent="-457200" eaLnBrk="1" hangingPunct="1">
              <a:lnSpc>
                <a:spcPct val="90000"/>
              </a:lnSpc>
              <a:buFontTx/>
              <a:buChar char="•"/>
            </a:pPr>
            <a:r>
              <a:rPr lang="en-US" sz="2400" smtClean="0"/>
              <a:t>Review the “hot topics” from mod 1.</a:t>
            </a:r>
          </a:p>
          <a:p>
            <a:pPr marL="914400" lvl="1" indent="-457200" eaLnBrk="1" hangingPunct="1">
              <a:lnSpc>
                <a:spcPct val="90000"/>
              </a:lnSpc>
              <a:buFontTx/>
              <a:buChar char="•"/>
            </a:pPr>
            <a:r>
              <a:rPr lang="en-US" sz="2400" smtClean="0"/>
              <a:t>Pick a technology you would like to learn more about.</a:t>
            </a:r>
          </a:p>
          <a:p>
            <a:pPr marL="533400" indent="-533400" eaLnBrk="1" hangingPunct="1">
              <a:lnSpc>
                <a:spcPct val="90000"/>
              </a:lnSpc>
              <a:buFontTx/>
              <a:buAutoNum type="arabicPeriod"/>
            </a:pPr>
            <a:r>
              <a:rPr lang="en-US" sz="2800" smtClean="0"/>
              <a:t>Do some </a:t>
            </a:r>
            <a:r>
              <a:rPr lang="en-US" sz="2800" b="1" smtClean="0"/>
              <a:t>preliminary research</a:t>
            </a:r>
            <a:r>
              <a:rPr lang="en-US" sz="2800" smtClean="0"/>
              <a:t> at Ebsco Host. Make sure there is sufficient information to pursue this topic.</a:t>
            </a:r>
          </a:p>
          <a:p>
            <a:pPr marL="914400" lvl="1" indent="-457200" eaLnBrk="1" hangingPunct="1">
              <a:lnSpc>
                <a:spcPct val="90000"/>
              </a:lnSpc>
              <a:buFontTx/>
              <a:buChar char="•"/>
            </a:pPr>
            <a:r>
              <a:rPr lang="en-US" sz="2400" smtClean="0"/>
              <a:t>If not, see what people are writing about and adjust your topic. </a:t>
            </a:r>
            <a:r>
              <a:rPr lang="en-US" sz="2400" u="sng" smtClean="0"/>
              <a:t>OR</a:t>
            </a:r>
          </a:p>
          <a:p>
            <a:pPr marL="914400" lvl="1" indent="-457200" eaLnBrk="1" hangingPunct="1">
              <a:lnSpc>
                <a:spcPct val="90000"/>
              </a:lnSpc>
              <a:buFontTx/>
              <a:buChar char="•"/>
            </a:pPr>
            <a:r>
              <a:rPr lang="en-US" sz="2400" smtClean="0"/>
              <a:t>Select another topic area.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i="1" smtClean="0"/>
              <a:t>Choosing a Topic</a:t>
            </a:r>
            <a:r>
              <a:rPr lang="en-US" sz="4000" smtClean="0"/>
              <a:t/>
            </a:r>
            <a:br>
              <a:rPr lang="en-US" sz="4000" smtClean="0"/>
            </a:br>
            <a:r>
              <a:rPr lang="en-US" sz="4000" smtClean="0"/>
              <a:t>Don’t Wait for Inspiration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667000"/>
            <a:ext cx="7772400" cy="1524000"/>
          </a:xfrm>
        </p:spPr>
        <p:txBody>
          <a:bodyPr/>
          <a:lstStyle/>
          <a:p>
            <a:pPr marL="609600" indent="-609600" eaLnBrk="1" hangingPunct="1">
              <a:buFont typeface="Wingdings" pitchFamily="2" charset="2"/>
              <a:buChar char="Ø"/>
            </a:pPr>
            <a:r>
              <a:rPr lang="en-US" smtClean="0"/>
              <a:t>Pick a topic soon – don’t wait for God to inspire you with the perfect topic!</a:t>
            </a:r>
          </a:p>
        </p:txBody>
      </p:sp>
      <p:pic>
        <p:nvPicPr>
          <p:cNvPr id="17412" name="Picture 4" descr="MPPH03361I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304800"/>
            <a:ext cx="13335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5" descr="MCj02802800000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77000" y="3733800"/>
            <a:ext cx="2141538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 the Next Session We Will…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Look at how to refine the topic.</a:t>
            </a:r>
          </a:p>
          <a:p>
            <a:pPr eaLnBrk="1" hangingPunct="1"/>
            <a:r>
              <a:rPr lang="en-US" smtClean="0"/>
              <a:t>Learn how to frame the topic as a court case to be defended.</a:t>
            </a:r>
          </a:p>
          <a:p>
            <a:pPr eaLnBrk="1" hangingPunct="1"/>
            <a:r>
              <a:rPr lang="en-US" smtClean="0"/>
              <a:t>Introduce an assignment:</a:t>
            </a:r>
          </a:p>
          <a:p>
            <a:pPr lvl="1" eaLnBrk="1" hangingPunct="1"/>
            <a:r>
              <a:rPr lang="en-US" smtClean="0"/>
              <a:t>Topic</a:t>
            </a:r>
          </a:p>
          <a:p>
            <a:pPr lvl="1" eaLnBrk="1" hangingPunct="1"/>
            <a:r>
              <a:rPr lang="en-US" smtClean="0"/>
              <a:t>Outline</a:t>
            </a:r>
          </a:p>
          <a:p>
            <a:pPr lvl="1" eaLnBrk="1" hangingPunct="1"/>
            <a:r>
              <a:rPr lang="en-US" smtClean="0"/>
              <a:t>5 possible sources to use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Overview of the Paper</a:t>
            </a:r>
          </a:p>
        </p:txBody>
      </p:sp>
      <p:sp>
        <p:nvSpPr>
          <p:cNvPr id="3075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Our Research Paper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Char char="ü"/>
            </a:pPr>
            <a:r>
              <a:rPr lang="en-US" smtClean="0"/>
              <a:t>5 pages, plus title and reference pages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en-US" smtClean="0"/>
              <a:t>Divided into sections (according to outline).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en-US" smtClean="0"/>
              <a:t>Use at least 5 professionally-respected sources.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en-US" smtClean="0"/>
              <a:t>Follow APA publication guidelines.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i="1" smtClean="0"/>
              <a:t>Paper Requirements</a:t>
            </a:r>
            <a:r>
              <a:rPr lang="en-US" sz="4000" smtClean="0"/>
              <a:t/>
            </a:r>
            <a:br>
              <a:rPr lang="en-US" sz="4000" smtClean="0"/>
            </a:br>
            <a:r>
              <a:rPr lang="en-US" sz="4000" smtClean="0"/>
              <a:t>5 Pages in Body</a:t>
            </a:r>
          </a:p>
        </p:txBody>
      </p:sp>
      <p:sp>
        <p:nvSpPr>
          <p:cNvPr id="5123" name="Rectangle 5"/>
          <p:cNvSpPr>
            <a:spLocks noChangeArrowheads="1"/>
          </p:cNvSpPr>
          <p:nvPr/>
        </p:nvSpPr>
        <p:spPr bwMode="auto">
          <a:xfrm>
            <a:off x="685800" y="2057400"/>
            <a:ext cx="1676400" cy="2286000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4" name="Rectangle 6"/>
          <p:cNvSpPr>
            <a:spLocks noChangeArrowheads="1"/>
          </p:cNvSpPr>
          <p:nvPr/>
        </p:nvSpPr>
        <p:spPr bwMode="auto">
          <a:xfrm>
            <a:off x="838200" y="2209800"/>
            <a:ext cx="1676400" cy="2286000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5" name="Rectangle 7"/>
          <p:cNvSpPr>
            <a:spLocks noChangeArrowheads="1"/>
          </p:cNvSpPr>
          <p:nvPr/>
        </p:nvSpPr>
        <p:spPr bwMode="auto">
          <a:xfrm>
            <a:off x="990600" y="2362200"/>
            <a:ext cx="1676400" cy="2286000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6" name="Rectangle 8"/>
          <p:cNvSpPr>
            <a:spLocks noChangeArrowheads="1"/>
          </p:cNvSpPr>
          <p:nvPr/>
        </p:nvSpPr>
        <p:spPr bwMode="auto">
          <a:xfrm>
            <a:off x="1143000" y="2514600"/>
            <a:ext cx="1676400" cy="2286000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7" name="Rectangle 9"/>
          <p:cNvSpPr>
            <a:spLocks noChangeArrowheads="1"/>
          </p:cNvSpPr>
          <p:nvPr/>
        </p:nvSpPr>
        <p:spPr bwMode="auto">
          <a:xfrm>
            <a:off x="1295400" y="2667000"/>
            <a:ext cx="1676400" cy="2286000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8" name="Text Box 10"/>
          <p:cNvSpPr txBox="1">
            <a:spLocks noChangeArrowheads="1"/>
          </p:cNvSpPr>
          <p:nvPr/>
        </p:nvSpPr>
        <p:spPr bwMode="auto">
          <a:xfrm>
            <a:off x="1600200" y="3352800"/>
            <a:ext cx="1066800" cy="822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5 pages</a:t>
            </a:r>
          </a:p>
        </p:txBody>
      </p:sp>
      <p:sp>
        <p:nvSpPr>
          <p:cNvPr id="5129" name="Text Box 11"/>
          <p:cNvSpPr txBox="1">
            <a:spLocks noChangeArrowheads="1"/>
          </p:cNvSpPr>
          <p:nvPr/>
        </p:nvSpPr>
        <p:spPr bwMode="auto">
          <a:xfrm>
            <a:off x="3276600" y="3276600"/>
            <a:ext cx="838200" cy="762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400" b="1">
                <a:solidFill>
                  <a:srgbClr val="FF0000"/>
                </a:solidFill>
              </a:rPr>
              <a:t>+</a:t>
            </a:r>
          </a:p>
        </p:txBody>
      </p:sp>
      <p:sp>
        <p:nvSpPr>
          <p:cNvPr id="5130" name="Rectangle 12"/>
          <p:cNvSpPr>
            <a:spLocks noChangeArrowheads="1"/>
          </p:cNvSpPr>
          <p:nvPr/>
        </p:nvSpPr>
        <p:spPr bwMode="auto">
          <a:xfrm>
            <a:off x="4419600" y="2514600"/>
            <a:ext cx="1676400" cy="2286000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31" name="Rectangle 13"/>
          <p:cNvSpPr>
            <a:spLocks noChangeArrowheads="1"/>
          </p:cNvSpPr>
          <p:nvPr/>
        </p:nvSpPr>
        <p:spPr bwMode="auto">
          <a:xfrm>
            <a:off x="6629400" y="2514600"/>
            <a:ext cx="1676400" cy="2286000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32" name="Text Box 14"/>
          <p:cNvSpPr txBox="1">
            <a:spLocks noChangeArrowheads="1"/>
          </p:cNvSpPr>
          <p:nvPr/>
        </p:nvSpPr>
        <p:spPr bwMode="auto">
          <a:xfrm>
            <a:off x="4724400" y="3200400"/>
            <a:ext cx="1066800" cy="822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Title Page</a:t>
            </a:r>
          </a:p>
        </p:txBody>
      </p:sp>
      <p:sp>
        <p:nvSpPr>
          <p:cNvPr id="5133" name="Text Box 15"/>
          <p:cNvSpPr txBox="1">
            <a:spLocks noChangeArrowheads="1"/>
          </p:cNvSpPr>
          <p:nvPr/>
        </p:nvSpPr>
        <p:spPr bwMode="auto">
          <a:xfrm>
            <a:off x="6629400" y="3200400"/>
            <a:ext cx="1676400" cy="1006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/>
              <a:t>Reference Page/</a:t>
            </a:r>
            <a:br>
              <a:rPr lang="en-US" sz="2000"/>
            </a:br>
            <a:r>
              <a:rPr lang="en-US" sz="2000"/>
              <a:t>Bibliography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4495800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400" smtClean="0"/>
              <a:t>Introduction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smtClean="0"/>
              <a:t>Introduce the topic of the paper, the case that you will attempt to make, and introduce the topics (the outline) that will be covered. 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smtClean="0"/>
              <a:t>What is Distance Learning?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smtClean="0"/>
              <a:t>Define and introduce the topic. 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smtClean="0"/>
              <a:t>Technologies Used in Distance Learning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smtClean="0"/>
              <a:t>This section was determined after reading the articles. Summarize literature you have researched in this topic area. 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smtClean="0"/>
              <a:t>Good and Poor Practices in Distance Learning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smtClean="0"/>
              <a:t>This section was determined after reading the articles. Summarize literature you have researched in this topic area. 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smtClean="0"/>
              <a:t>Conclusion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smtClean="0"/>
              <a:t>Briefly summarize the entire paper. Review the purpose of the paper, and its main points. Draw a conclusion.</a:t>
            </a:r>
          </a:p>
        </p:txBody>
      </p:sp>
      <p:sp>
        <p:nvSpPr>
          <p:cNvPr id="6147" name="Rectangle 4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sz="3200" i="1" smtClean="0"/>
              <a:t>Paper Requirements</a:t>
            </a:r>
            <a:r>
              <a:rPr lang="en-US" sz="4000" smtClean="0"/>
              <a:t/>
            </a:r>
            <a:br>
              <a:rPr lang="en-US" sz="4000" smtClean="0"/>
            </a:br>
            <a:r>
              <a:rPr lang="en-US" sz="4000" smtClean="0"/>
              <a:t>Divided Into Sections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i="1" smtClean="0"/>
              <a:t>Paper Requirements</a:t>
            </a:r>
            <a:r>
              <a:rPr lang="en-US" sz="4000" smtClean="0"/>
              <a:t/>
            </a:r>
            <a:br>
              <a:rPr lang="en-US" sz="4000" smtClean="0"/>
            </a:br>
            <a:r>
              <a:rPr lang="en-US" sz="4000" smtClean="0"/>
              <a:t>Use at Least 5 Sources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Use at least </a:t>
            </a:r>
            <a:r>
              <a:rPr lang="en-US" b="1" u="sng" smtClean="0"/>
              <a:t>5</a:t>
            </a:r>
            <a:r>
              <a:rPr lang="en-US" smtClean="0"/>
              <a:t> sources (articles).</a:t>
            </a:r>
          </a:p>
          <a:p>
            <a:pPr eaLnBrk="1" hangingPunct="1"/>
            <a:r>
              <a:rPr lang="en-US" smtClean="0"/>
              <a:t>At least </a:t>
            </a:r>
            <a:r>
              <a:rPr lang="en-US" b="1" u="sng" smtClean="0"/>
              <a:t>3</a:t>
            </a:r>
            <a:r>
              <a:rPr lang="en-US" smtClean="0"/>
              <a:t> (if not all) should be retrieved from Ebsco Host.</a:t>
            </a:r>
          </a:p>
          <a:p>
            <a:pPr eaLnBrk="1" hangingPunct="1"/>
            <a:r>
              <a:rPr lang="en-US" b="1" i="1" u="sng" smtClean="0"/>
              <a:t>Hint:</a:t>
            </a:r>
            <a:r>
              <a:rPr lang="en-US" smtClean="0"/>
              <a:t> The more sources you find, the easier it is to write the paper.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i="1" smtClean="0"/>
              <a:t>Paper Requirements</a:t>
            </a:r>
            <a:r>
              <a:rPr lang="en-US" sz="4000" smtClean="0"/>
              <a:t/>
            </a:r>
            <a:br>
              <a:rPr lang="en-US" sz="4000" smtClean="0"/>
            </a:br>
            <a:r>
              <a:rPr lang="en-US" sz="4000" smtClean="0"/>
              <a:t>Follow APA Publication Guidelines</a:t>
            </a:r>
          </a:p>
        </p:txBody>
      </p:sp>
      <p:sp>
        <p:nvSpPr>
          <p:cNvPr id="8195" name="Rectangle 4"/>
          <p:cNvSpPr>
            <a:spLocks noChangeArrowheads="1"/>
          </p:cNvSpPr>
          <p:nvPr/>
        </p:nvSpPr>
        <p:spPr bwMode="auto">
          <a:xfrm>
            <a:off x="1219200" y="2133600"/>
            <a:ext cx="2971800" cy="4038600"/>
          </a:xfrm>
          <a:prstGeom prst="rect">
            <a:avLst/>
          </a:prstGeom>
          <a:solidFill>
            <a:srgbClr val="FFCC99"/>
          </a:solidFill>
          <a:ln w="9525">
            <a:miter lim="800000"/>
            <a:headEnd/>
            <a:tailEnd/>
          </a:ln>
          <a:scene3d>
            <a:camera prst="legacyObliqueTopLeft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rgbClr val="FFCC99"/>
            </a:extrusionClr>
          </a:sp3d>
        </p:spPr>
        <p:txBody>
          <a:bodyPr wrap="none" anchor="ctr">
            <a:flatTx/>
          </a:bodyPr>
          <a:lstStyle/>
          <a:p>
            <a:r>
              <a:rPr lang="en-US" sz="2800"/>
              <a:t>Publication Manual</a:t>
            </a:r>
            <a:br>
              <a:rPr lang="en-US" sz="2800"/>
            </a:br>
            <a:r>
              <a:rPr lang="en-US" sz="2800"/>
              <a:t>of the</a:t>
            </a:r>
            <a:br>
              <a:rPr lang="en-US" sz="2800"/>
            </a:br>
            <a:r>
              <a:rPr lang="en-US" sz="2800"/>
              <a:t>American</a:t>
            </a:r>
            <a:br>
              <a:rPr lang="en-US" sz="2800"/>
            </a:br>
            <a:r>
              <a:rPr lang="en-US" sz="2800"/>
              <a:t>Psychological</a:t>
            </a:r>
            <a:br>
              <a:rPr lang="en-US" sz="2800"/>
            </a:br>
            <a:r>
              <a:rPr lang="en-US" sz="2800"/>
              <a:t>Association</a:t>
            </a:r>
          </a:p>
          <a:p>
            <a:endParaRPr lang="en-US" sz="2800"/>
          </a:p>
          <a:p>
            <a:endParaRPr lang="en-US" sz="2800"/>
          </a:p>
          <a:p>
            <a:endParaRPr lang="en-US" sz="2800"/>
          </a:p>
        </p:txBody>
      </p:sp>
      <p:sp>
        <p:nvSpPr>
          <p:cNvPr id="8196" name="Text Box 5"/>
          <p:cNvSpPr txBox="1">
            <a:spLocks noChangeArrowheads="1"/>
          </p:cNvSpPr>
          <p:nvPr/>
        </p:nvSpPr>
        <p:spPr bwMode="auto">
          <a:xfrm>
            <a:off x="5105400" y="2362200"/>
            <a:ext cx="2743200" cy="15541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>
                <a:sym typeface="Wingdings" pitchFamily="2" charset="2"/>
              </a:rPr>
              <a:t> </a:t>
            </a:r>
            <a:r>
              <a:rPr lang="en-US" sz="3200">
                <a:solidFill>
                  <a:srgbClr val="AC5600"/>
                </a:solidFill>
              </a:rPr>
              <a:t>We will describe APA in class.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i="1" smtClean="0"/>
              <a:t>Paper Requirements</a:t>
            </a:r>
            <a:r>
              <a:rPr lang="en-US" sz="4000" smtClean="0"/>
              <a:t/>
            </a:r>
            <a:br>
              <a:rPr lang="en-US" sz="4000" smtClean="0"/>
            </a:br>
            <a:r>
              <a:rPr lang="en-US" sz="4000" smtClean="0"/>
              <a:t>Following APA with Sources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In text of paper:</a:t>
            </a:r>
          </a:p>
          <a:p>
            <a:pPr lvl="1" eaLnBrk="1" hangingPunct="1"/>
            <a:r>
              <a:rPr lang="en-US" dirty="0" smtClean="0"/>
              <a:t>There are ten ways that educational technology can enhance learning (Broskoske &amp; McCann, 2005).</a:t>
            </a:r>
          </a:p>
          <a:p>
            <a:pPr eaLnBrk="1" hangingPunct="1"/>
            <a:r>
              <a:rPr lang="en-US" dirty="0" smtClean="0"/>
              <a:t>On the reference page:</a:t>
            </a:r>
          </a:p>
          <a:p>
            <a:pPr lvl="1" eaLnBrk="1" hangingPunct="1"/>
            <a:r>
              <a:rPr lang="en-US" dirty="0" smtClean="0"/>
              <a:t>Author, A. &amp; Author B. (year of publication). Title </a:t>
            </a:r>
            <a:r>
              <a:rPr lang="en-US" i="1" dirty="0" smtClean="0"/>
              <a:t>Journal name</a:t>
            </a:r>
            <a:r>
              <a:rPr lang="en-US" dirty="0" smtClean="0"/>
              <a:t>, volume, (issue). </a:t>
            </a:r>
            <a:r>
              <a:rPr lang="en-US" dirty="0" err="1" smtClean="0"/>
              <a:t>doi</a:t>
            </a:r>
            <a:r>
              <a:rPr lang="en-US" dirty="0" smtClean="0"/>
              <a:t>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i="1" smtClean="0"/>
              <a:t>Paper Requirements</a:t>
            </a:r>
            <a:r>
              <a:rPr lang="en-US" sz="4000" smtClean="0"/>
              <a:t/>
            </a:r>
            <a:br>
              <a:rPr lang="en-US" sz="4000" smtClean="0"/>
            </a:br>
            <a:r>
              <a:rPr lang="en-US" sz="4000" smtClean="0"/>
              <a:t>Dr. Steve’s Helpful APA Utilities</a:t>
            </a:r>
          </a:p>
        </p:txBody>
      </p:sp>
      <p:sp>
        <p:nvSpPr>
          <p:cNvPr id="168965" name="Rectangle 5"/>
          <p:cNvSpPr>
            <a:spLocks noChangeArrowheads="1"/>
          </p:cNvSpPr>
          <p:nvPr/>
        </p:nvSpPr>
        <p:spPr bwMode="auto">
          <a:xfrm>
            <a:off x="990600" y="2133600"/>
            <a:ext cx="2971800" cy="4038600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r>
              <a:rPr lang="en-US" sz="2800"/>
              <a:t>Dr. Steve’s</a:t>
            </a:r>
            <a:br>
              <a:rPr lang="en-US" sz="2800"/>
            </a:br>
            <a:r>
              <a:rPr lang="en-US" sz="2800"/>
              <a:t>Web Page</a:t>
            </a:r>
            <a:br>
              <a:rPr lang="en-US" sz="2800"/>
            </a:br>
            <a:r>
              <a:rPr lang="en-US" sz="2800"/>
              <a:t/>
            </a:r>
            <a:br>
              <a:rPr lang="en-US" sz="2800"/>
            </a:br>
            <a:r>
              <a:rPr lang="en-US" sz="2800"/>
              <a:t/>
            </a:r>
            <a:br>
              <a:rPr lang="en-US" sz="2800"/>
            </a:br>
            <a:r>
              <a:rPr lang="en-US" sz="2800"/>
              <a:t/>
            </a:r>
            <a:br>
              <a:rPr lang="en-US" sz="2800"/>
            </a:br>
            <a:r>
              <a:rPr lang="en-US" sz="2800"/>
              <a:t/>
            </a:r>
            <a:br>
              <a:rPr lang="en-US" sz="2800"/>
            </a:br>
            <a:r>
              <a:rPr lang="en-US" sz="2800"/>
              <a:t/>
            </a:r>
            <a:br>
              <a:rPr lang="en-US" sz="2800"/>
            </a:br>
            <a:r>
              <a:rPr lang="en-US" sz="2800"/>
              <a:t/>
            </a:r>
            <a:br>
              <a:rPr lang="en-US" sz="2800"/>
            </a:br>
            <a:endParaRPr lang="en-US" sz="2800"/>
          </a:p>
        </p:txBody>
      </p:sp>
      <p:sp>
        <p:nvSpPr>
          <p:cNvPr id="10244" name="WordArt 6"/>
          <p:cNvSpPr>
            <a:spLocks noChangeArrowheads="1" noChangeShapeType="1" noTextEdit="1"/>
          </p:cNvSpPr>
          <p:nvPr/>
        </p:nvSpPr>
        <p:spPr bwMode="auto">
          <a:xfrm>
            <a:off x="1390650" y="3657600"/>
            <a:ext cx="2495550" cy="831850"/>
          </a:xfrm>
          <a:prstGeom prst="rect">
            <a:avLst/>
          </a:prstGeom>
        </p:spPr>
        <p:txBody>
          <a:bodyPr wrap="none" fromWordArt="1">
            <a:prstTxWarp prst="textDeflateBottom">
              <a:avLst>
                <a:gd name="adj" fmla="val 76472"/>
              </a:avLst>
            </a:prstTxWarp>
            <a:scene3d>
              <a:camera prst="legacyPerspectiveFront">
                <a:rot lat="19799998" lon="19439996" rev="0"/>
              </a:camera>
              <a:lightRig rig="legacyNormal2" dir="t"/>
            </a:scene3d>
            <a:sp3d extrusionH="354000" prstMaterial="legacyMatte">
              <a:extrusionClr>
                <a:srgbClr val="939676"/>
              </a:extrusionClr>
            </a:sp3d>
          </a:bodyPr>
          <a:lstStyle/>
          <a:p>
            <a:r>
              <a:rPr lang="en-US" sz="36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707070"/>
                    </a:gs>
                    <a:gs pos="50000">
                      <a:srgbClr val="FFFFFF"/>
                    </a:gs>
                    <a:gs pos="100000">
                      <a:srgbClr val="707070"/>
                    </a:gs>
                  </a:gsLst>
                  <a:lin ang="2700000" scaled="1"/>
                </a:gradFill>
                <a:latin typeface="Impact"/>
              </a:rPr>
              <a:t>Help with APA</a:t>
            </a:r>
          </a:p>
        </p:txBody>
      </p:sp>
      <p:sp>
        <p:nvSpPr>
          <p:cNvPr id="168967" name="Rectangle 7"/>
          <p:cNvSpPr>
            <a:spLocks noChangeArrowheads="1"/>
          </p:cNvSpPr>
          <p:nvPr/>
        </p:nvSpPr>
        <p:spPr bwMode="auto">
          <a:xfrm>
            <a:off x="4724400" y="2057400"/>
            <a:ext cx="2971800" cy="4038600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r>
              <a:rPr lang="en-US" sz="2800"/>
              <a:t>Dr. Steve’s</a:t>
            </a:r>
            <a:br>
              <a:rPr lang="en-US" sz="2800"/>
            </a:br>
            <a:r>
              <a:rPr lang="en-US" sz="2800"/>
              <a:t>APA Word</a:t>
            </a:r>
            <a:br>
              <a:rPr lang="en-US" sz="2800"/>
            </a:br>
            <a:r>
              <a:rPr lang="en-US" sz="2800"/>
              <a:t>Template</a:t>
            </a:r>
            <a:br>
              <a:rPr lang="en-US" sz="2800"/>
            </a:br>
            <a:r>
              <a:rPr lang="en-US" sz="2800"/>
              <a:t/>
            </a:r>
            <a:br>
              <a:rPr lang="en-US" sz="2800"/>
            </a:br>
            <a:r>
              <a:rPr lang="en-US" sz="2800"/>
              <a:t/>
            </a:r>
            <a:br>
              <a:rPr lang="en-US" sz="2800"/>
            </a:br>
            <a:r>
              <a:rPr lang="en-US" sz="2800"/>
              <a:t/>
            </a:r>
            <a:br>
              <a:rPr lang="en-US" sz="2800"/>
            </a:br>
            <a:r>
              <a:rPr lang="en-US" sz="2800"/>
              <a:t/>
            </a:r>
            <a:br>
              <a:rPr lang="en-US" sz="2800"/>
            </a:br>
            <a:r>
              <a:rPr lang="en-US" sz="2800"/>
              <a:t/>
            </a:r>
            <a:br>
              <a:rPr lang="en-US" sz="2800"/>
            </a:br>
            <a:endParaRPr lang="en-U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765</TotalTime>
  <Words>537</Words>
  <Application>Microsoft Office PowerPoint</Application>
  <PresentationFormat>On-screen Show (4:3)</PresentationFormat>
  <Paragraphs>82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Default Design</vt:lpstr>
      <vt:lpstr>Introduction to the Course Paper: Choosing a Topic</vt:lpstr>
      <vt:lpstr>Overview of the Paper</vt:lpstr>
      <vt:lpstr>Our Research Paper</vt:lpstr>
      <vt:lpstr>Paper Requirements 5 Pages in Body</vt:lpstr>
      <vt:lpstr>Paper Requirements Divided Into Sections</vt:lpstr>
      <vt:lpstr>Paper Requirements Use at Least 5 Sources</vt:lpstr>
      <vt:lpstr>Paper Requirements Follow APA Publication Guidelines</vt:lpstr>
      <vt:lpstr>Paper Requirements Following APA with Sources</vt:lpstr>
      <vt:lpstr>Paper Requirements Dr. Steve’s Helpful APA Utilities</vt:lpstr>
      <vt:lpstr>How to Choose a Topic</vt:lpstr>
      <vt:lpstr>Choosing a Topic Choose a General Topic Area</vt:lpstr>
      <vt:lpstr>Choosing a Topic Your Paper Should Be About…</vt:lpstr>
      <vt:lpstr>Choosing a Topic Non-Acceptable General Topics</vt:lpstr>
      <vt:lpstr>Choosing a Topic Acceptable Topic Areas</vt:lpstr>
      <vt:lpstr>Choosing a Topic How to Choose a Topic</vt:lpstr>
      <vt:lpstr>Choosing a Topic Don’t Wait for Inspiration</vt:lpstr>
      <vt:lpstr>In the Next Session We Will…</vt:lpstr>
    </vt:vector>
  </TitlesOfParts>
  <Company>Personal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APA Paper Introduction</dc:title>
  <dc:creator>Dr. Stephen L. Broskoske</dc:creator>
  <cp:lastModifiedBy>Dr. Steve Broskoske</cp:lastModifiedBy>
  <cp:revision>46</cp:revision>
  <dcterms:created xsi:type="dcterms:W3CDTF">2004-01-16T01:41:33Z</dcterms:created>
  <dcterms:modified xsi:type="dcterms:W3CDTF">2010-09-26T20:07:11Z</dcterms:modified>
</cp:coreProperties>
</file>