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64" r:id="rId3"/>
    <p:sldId id="350" r:id="rId4"/>
    <p:sldId id="347" r:id="rId5"/>
    <p:sldId id="341" r:id="rId6"/>
    <p:sldId id="343" r:id="rId7"/>
    <p:sldId id="357" r:id="rId8"/>
    <p:sldId id="358" r:id="rId9"/>
    <p:sldId id="344" r:id="rId10"/>
    <p:sldId id="342" r:id="rId11"/>
    <p:sldId id="348" r:id="rId12"/>
    <p:sldId id="373" r:id="rId13"/>
    <p:sldId id="374" r:id="rId14"/>
    <p:sldId id="375" r:id="rId15"/>
    <p:sldId id="376" r:id="rId16"/>
    <p:sldId id="379" r:id="rId17"/>
    <p:sldId id="377" r:id="rId18"/>
    <p:sldId id="378" r:id="rId19"/>
    <p:sldId id="381" r:id="rId20"/>
    <p:sldId id="382" r:id="rId21"/>
    <p:sldId id="383" r:id="rId22"/>
    <p:sldId id="380" r:id="rId23"/>
    <p:sldId id="360" r:id="rId24"/>
    <p:sldId id="361" r:id="rId25"/>
    <p:sldId id="359" r:id="rId26"/>
    <p:sldId id="369" r:id="rId27"/>
    <p:sldId id="370" r:id="rId28"/>
    <p:sldId id="371" r:id="rId29"/>
    <p:sldId id="372" r:id="rId30"/>
    <p:sldId id="368" r:id="rId31"/>
  </p:sldIdLst>
  <p:sldSz cx="9144000" cy="6858000" type="screen4x3"/>
  <p:notesSz cx="6858000" cy="9144000"/>
  <p:defaultTextStyle>
    <a:defPPr>
      <a:defRPr lang="en-US"/>
    </a:defPPr>
    <a:lvl1pPr algn="ctr" rtl="0" fontAlgn="base">
      <a:spcBef>
        <a:spcPct val="0"/>
      </a:spcBef>
      <a:spcAft>
        <a:spcPct val="0"/>
      </a:spcAft>
      <a:defRPr sz="4000" kern="1200">
        <a:solidFill>
          <a:schemeClr val="tx2"/>
        </a:solidFill>
        <a:latin typeface="Times New Roman" pitchFamily="18" charset="0"/>
        <a:ea typeface="+mn-ea"/>
        <a:cs typeface="+mn-cs"/>
      </a:defRPr>
    </a:lvl1pPr>
    <a:lvl2pPr marL="457200" algn="ctr" rtl="0" fontAlgn="base">
      <a:spcBef>
        <a:spcPct val="0"/>
      </a:spcBef>
      <a:spcAft>
        <a:spcPct val="0"/>
      </a:spcAft>
      <a:defRPr sz="4000" kern="1200">
        <a:solidFill>
          <a:schemeClr val="tx2"/>
        </a:solidFill>
        <a:latin typeface="Times New Roman" pitchFamily="18" charset="0"/>
        <a:ea typeface="+mn-ea"/>
        <a:cs typeface="+mn-cs"/>
      </a:defRPr>
    </a:lvl2pPr>
    <a:lvl3pPr marL="914400" algn="ctr" rtl="0" fontAlgn="base">
      <a:spcBef>
        <a:spcPct val="0"/>
      </a:spcBef>
      <a:spcAft>
        <a:spcPct val="0"/>
      </a:spcAft>
      <a:defRPr sz="4000" kern="1200">
        <a:solidFill>
          <a:schemeClr val="tx2"/>
        </a:solidFill>
        <a:latin typeface="Times New Roman" pitchFamily="18" charset="0"/>
        <a:ea typeface="+mn-ea"/>
        <a:cs typeface="+mn-cs"/>
      </a:defRPr>
    </a:lvl3pPr>
    <a:lvl4pPr marL="1371600" algn="ctr" rtl="0" fontAlgn="base">
      <a:spcBef>
        <a:spcPct val="0"/>
      </a:spcBef>
      <a:spcAft>
        <a:spcPct val="0"/>
      </a:spcAft>
      <a:defRPr sz="4000" kern="1200">
        <a:solidFill>
          <a:schemeClr val="tx2"/>
        </a:solidFill>
        <a:latin typeface="Times New Roman" pitchFamily="18" charset="0"/>
        <a:ea typeface="+mn-ea"/>
        <a:cs typeface="+mn-cs"/>
      </a:defRPr>
    </a:lvl4pPr>
    <a:lvl5pPr marL="1828800" algn="ctr" rtl="0" fontAlgn="base">
      <a:spcBef>
        <a:spcPct val="0"/>
      </a:spcBef>
      <a:spcAft>
        <a:spcPct val="0"/>
      </a:spcAft>
      <a:defRPr sz="4000" kern="1200">
        <a:solidFill>
          <a:schemeClr val="tx2"/>
        </a:solidFill>
        <a:latin typeface="Times New Roman" pitchFamily="18" charset="0"/>
        <a:ea typeface="+mn-ea"/>
        <a:cs typeface="+mn-cs"/>
      </a:defRPr>
    </a:lvl5pPr>
    <a:lvl6pPr marL="2286000" algn="l" defTabSz="914400" rtl="0" eaLnBrk="1" latinLnBrk="0" hangingPunct="1">
      <a:defRPr sz="4000" kern="1200">
        <a:solidFill>
          <a:schemeClr val="tx2"/>
        </a:solidFill>
        <a:latin typeface="Times New Roman" pitchFamily="18" charset="0"/>
        <a:ea typeface="+mn-ea"/>
        <a:cs typeface="+mn-cs"/>
      </a:defRPr>
    </a:lvl6pPr>
    <a:lvl7pPr marL="2743200" algn="l" defTabSz="914400" rtl="0" eaLnBrk="1" latinLnBrk="0" hangingPunct="1">
      <a:defRPr sz="4000" kern="1200">
        <a:solidFill>
          <a:schemeClr val="tx2"/>
        </a:solidFill>
        <a:latin typeface="Times New Roman" pitchFamily="18" charset="0"/>
        <a:ea typeface="+mn-ea"/>
        <a:cs typeface="+mn-cs"/>
      </a:defRPr>
    </a:lvl7pPr>
    <a:lvl8pPr marL="3200400" algn="l" defTabSz="914400" rtl="0" eaLnBrk="1" latinLnBrk="0" hangingPunct="1">
      <a:defRPr sz="4000" kern="1200">
        <a:solidFill>
          <a:schemeClr val="tx2"/>
        </a:solidFill>
        <a:latin typeface="Times New Roman" pitchFamily="18" charset="0"/>
        <a:ea typeface="+mn-ea"/>
        <a:cs typeface="+mn-cs"/>
      </a:defRPr>
    </a:lvl8pPr>
    <a:lvl9pPr marL="3657600" algn="l" defTabSz="914400" rtl="0" eaLnBrk="1" latinLnBrk="0" hangingPunct="1">
      <a:defRPr sz="4000" kern="1200">
        <a:solidFill>
          <a:schemeClr val="tx2"/>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DDDDDD"/>
    <a:srgbClr val="B2B2B2"/>
    <a:srgbClr val="00FF00"/>
    <a:srgbClr val="FFFF66"/>
    <a:srgbClr val="FF0000"/>
    <a:srgbClr val="AC5600"/>
    <a:srgbClr val="FFFF8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7" autoAdjust="0"/>
    <p:restoredTop sz="9469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DDE6E17-B1C7-4D11-97C7-6DF3F22EE62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AFC25B-1DBA-4221-89C3-0E4AF47A730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927E53-0D9E-43E3-B503-936D34063E16}"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05B40853-ABE1-4562-A6CB-24D340AEBA3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92F216-DF3B-4E40-B03B-6672D47E49F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AA44D96-EF48-4EA1-AE87-2CB97C85F8B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D390565-B7F7-4850-BF6F-6A03841F6F1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C85E57A-DF55-4DB2-ADE7-4C600D936A9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EC3DF3C-48BF-4540-86A4-483973600E5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17AEDA1-E45C-485A-8B04-CD9741F8E21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55F0056-5D6F-43FA-BD2B-9DBA61EF9EC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E045CC4-7710-4007-96CA-8620773B4D4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chemeClr val="tx1"/>
                </a:solidFill>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defRPr>
            </a:lvl1pPr>
          </a:lstStyle>
          <a:p>
            <a:fld id="{6014C25B-9DEE-472D-B9A0-738644E04AA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w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w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7772400" cy="1143000"/>
          </a:xfrm>
        </p:spPr>
        <p:txBody>
          <a:bodyPr/>
          <a:lstStyle/>
          <a:p>
            <a:r>
              <a:rPr lang="en-US" sz="4000" dirty="0" smtClean="0"/>
              <a:t>Searching and Developing an Outline for the Paper</a:t>
            </a:r>
            <a:endParaRPr lang="en-US" sz="4000" dirty="0"/>
          </a:p>
        </p:txBody>
      </p:sp>
      <p:sp>
        <p:nvSpPr>
          <p:cNvPr id="2051" name="Rectangle 3"/>
          <p:cNvSpPr>
            <a:spLocks noGrp="1" noChangeArrowheads="1"/>
          </p:cNvSpPr>
          <p:nvPr>
            <p:ph type="subTitle" idx="1"/>
          </p:nvPr>
        </p:nvSpPr>
        <p:spPr/>
        <p:txBody>
          <a:bodyPr/>
          <a:lstStyle/>
          <a:p>
            <a:r>
              <a:rPr lang="en-US"/>
              <a:t>TED 121 Educational Technology</a:t>
            </a:r>
          </a:p>
          <a:p>
            <a:r>
              <a:rPr lang="en-US"/>
              <a:t>Dr. Steve Broskoske</a:t>
            </a:r>
            <a:br>
              <a:rPr lang="en-US"/>
            </a:br>
            <a:r>
              <a:rPr lang="en-US"/>
              <a:t>Misericordia University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a:t>Present the Evidence</a:t>
            </a:r>
          </a:p>
        </p:txBody>
      </p:sp>
      <p:sp>
        <p:nvSpPr>
          <p:cNvPr id="117763" name="Rectangle 3"/>
          <p:cNvSpPr>
            <a:spLocks noGrp="1" noChangeArrowheads="1"/>
          </p:cNvSpPr>
          <p:nvPr>
            <p:ph type="body" idx="1"/>
          </p:nvPr>
        </p:nvSpPr>
        <p:spPr/>
        <p:txBody>
          <a:bodyPr/>
          <a:lstStyle/>
          <a:p>
            <a:r>
              <a:rPr lang="en-US"/>
              <a:t>You present evidence by talking about and citing resources in the text of the paper.</a:t>
            </a:r>
          </a:p>
          <a:p>
            <a:pPr lvl="1"/>
            <a:r>
              <a:rPr lang="en-US"/>
              <a:t>Broskoske and Rogan (2004) argue that…</a:t>
            </a:r>
          </a:p>
          <a:p>
            <a:pPr lvl="1"/>
            <a:r>
              <a:rPr lang="en-US"/>
              <a:t>Research (McCann, 2003) suggests that…</a:t>
            </a:r>
          </a:p>
          <a:p>
            <a:pPr lvl="1"/>
            <a:r>
              <a:rPr lang="en-US"/>
              <a:t>Tomascik (2002) states that…</a:t>
            </a:r>
          </a:p>
        </p:txBody>
      </p:sp>
      <p:pic>
        <p:nvPicPr>
          <p:cNvPr id="117764" name="Picture 4" descr="j0287626"/>
          <p:cNvPicPr>
            <a:picLocks noChangeAspect="1" noChangeArrowheads="1"/>
          </p:cNvPicPr>
          <p:nvPr/>
        </p:nvPicPr>
        <p:blipFill>
          <a:blip r:embed="rId2" cstate="print"/>
          <a:srcRect/>
          <a:stretch>
            <a:fillRect/>
          </a:stretch>
        </p:blipFill>
        <p:spPr bwMode="auto">
          <a:xfrm>
            <a:off x="5791200" y="4114800"/>
            <a:ext cx="3078163" cy="2430463"/>
          </a:xfrm>
          <a:prstGeom prst="rect">
            <a:avLst/>
          </a:prstGeom>
          <a:noFill/>
        </p:spPr>
      </p:pic>
      <p:sp>
        <p:nvSpPr>
          <p:cNvPr id="117765" name="Text Box 5"/>
          <p:cNvSpPr txBox="1">
            <a:spLocks noChangeArrowheads="1"/>
          </p:cNvSpPr>
          <p:nvPr/>
        </p:nvSpPr>
        <p:spPr bwMode="auto">
          <a:xfrm rot="-1818395">
            <a:off x="228600" y="304800"/>
            <a:ext cx="1295400" cy="519113"/>
          </a:xfrm>
          <a:prstGeom prst="rect">
            <a:avLst/>
          </a:prstGeom>
          <a:noFill/>
          <a:ln w="9525" algn="ctr">
            <a:noFill/>
            <a:miter lim="800000"/>
            <a:headEnd/>
            <a:tailEnd/>
          </a:ln>
          <a:effectLst/>
        </p:spPr>
        <p:txBody>
          <a:bodyPr>
            <a:spAutoFit/>
          </a:bodyPr>
          <a:lstStyle/>
          <a:p>
            <a:pPr>
              <a:spcBef>
                <a:spcPct val="50000"/>
              </a:spcBef>
            </a:pPr>
            <a:r>
              <a:rPr lang="en-US" sz="2800" b="1">
                <a:solidFill>
                  <a:srgbClr val="AC5600"/>
                </a:solidFill>
              </a:rPr>
              <a:t>Step 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r>
              <a:rPr lang="en-US"/>
              <a:t>Draw a Closing Argument</a:t>
            </a:r>
          </a:p>
        </p:txBody>
      </p:sp>
      <p:sp>
        <p:nvSpPr>
          <p:cNvPr id="126979" name="Rectangle 3"/>
          <p:cNvSpPr>
            <a:spLocks noGrp="1" noChangeArrowheads="1"/>
          </p:cNvSpPr>
          <p:nvPr>
            <p:ph type="body" sz="half" idx="1"/>
          </p:nvPr>
        </p:nvSpPr>
        <p:spPr>
          <a:xfrm>
            <a:off x="685800" y="1981200"/>
            <a:ext cx="7696200" cy="1676400"/>
          </a:xfrm>
        </p:spPr>
        <p:txBody>
          <a:bodyPr/>
          <a:lstStyle/>
          <a:p>
            <a:r>
              <a:rPr lang="en-US"/>
              <a:t>Begin by briefly reviewing the entire case.</a:t>
            </a:r>
          </a:p>
          <a:p>
            <a:r>
              <a:rPr lang="en-US"/>
              <a:t>Based on all of the evidence you presented, draw a conclusion.</a:t>
            </a:r>
          </a:p>
        </p:txBody>
      </p:sp>
      <p:sp>
        <p:nvSpPr>
          <p:cNvPr id="126985" name="Rectangle 9"/>
          <p:cNvSpPr>
            <a:spLocks noGrp="1" noChangeArrowheads="1"/>
          </p:cNvSpPr>
          <p:nvPr>
            <p:ph type="body" sz="half" idx="2"/>
          </p:nvPr>
        </p:nvSpPr>
        <p:spPr>
          <a:xfrm>
            <a:off x="609600" y="3581400"/>
            <a:ext cx="3810000" cy="2209800"/>
          </a:xfrm>
        </p:spPr>
        <p:txBody>
          <a:bodyPr/>
          <a:lstStyle/>
          <a:p>
            <a:pPr lvl="1"/>
            <a:r>
              <a:rPr lang="en-US"/>
              <a:t>Did you prove your court case?</a:t>
            </a:r>
          </a:p>
          <a:p>
            <a:pPr lvl="1"/>
            <a:r>
              <a:rPr lang="en-US"/>
              <a:t>What are the implications for the future?</a:t>
            </a:r>
          </a:p>
        </p:txBody>
      </p:sp>
      <p:sp>
        <p:nvSpPr>
          <p:cNvPr id="126981" name="Text Box 5"/>
          <p:cNvSpPr txBox="1">
            <a:spLocks noChangeArrowheads="1"/>
          </p:cNvSpPr>
          <p:nvPr/>
        </p:nvSpPr>
        <p:spPr bwMode="auto">
          <a:xfrm rot="-1818395">
            <a:off x="228600" y="304800"/>
            <a:ext cx="1295400" cy="519113"/>
          </a:xfrm>
          <a:prstGeom prst="rect">
            <a:avLst/>
          </a:prstGeom>
          <a:noFill/>
          <a:ln w="9525" algn="ctr">
            <a:noFill/>
            <a:miter lim="800000"/>
            <a:headEnd/>
            <a:tailEnd/>
          </a:ln>
          <a:effectLst/>
        </p:spPr>
        <p:txBody>
          <a:bodyPr>
            <a:spAutoFit/>
          </a:bodyPr>
          <a:lstStyle/>
          <a:p>
            <a:pPr>
              <a:spcBef>
                <a:spcPct val="50000"/>
              </a:spcBef>
            </a:pPr>
            <a:r>
              <a:rPr lang="en-US" sz="2800" b="1">
                <a:solidFill>
                  <a:srgbClr val="AC5600"/>
                </a:solidFill>
              </a:rPr>
              <a:t>Step 4</a:t>
            </a:r>
          </a:p>
        </p:txBody>
      </p:sp>
      <p:pic>
        <p:nvPicPr>
          <p:cNvPr id="126983" name="Picture 7" descr="j0287179"/>
          <p:cNvPicPr>
            <a:picLocks noChangeAspect="1" noChangeArrowheads="1"/>
          </p:cNvPicPr>
          <p:nvPr/>
        </p:nvPicPr>
        <p:blipFill>
          <a:blip r:embed="rId2" cstate="print"/>
          <a:srcRect/>
          <a:stretch>
            <a:fillRect/>
          </a:stretch>
        </p:blipFill>
        <p:spPr bwMode="auto">
          <a:xfrm>
            <a:off x="4572000" y="3581400"/>
            <a:ext cx="4059238" cy="28797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Formulating a Search Strategy</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Strategy</a:t>
            </a:r>
            <a:endParaRPr lang="en-US" dirty="0"/>
          </a:p>
        </p:txBody>
      </p:sp>
      <p:sp>
        <p:nvSpPr>
          <p:cNvPr id="3" name="Content Placeholder 2"/>
          <p:cNvSpPr>
            <a:spLocks noGrp="1"/>
          </p:cNvSpPr>
          <p:nvPr>
            <p:ph idx="1"/>
          </p:nvPr>
        </p:nvSpPr>
        <p:spPr/>
        <p:txBody>
          <a:bodyPr/>
          <a:lstStyle/>
          <a:p>
            <a:r>
              <a:rPr lang="en-US" dirty="0" smtClean="0"/>
              <a:t>As you enter </a:t>
            </a:r>
            <a:r>
              <a:rPr lang="en-US" dirty="0" err="1" smtClean="0"/>
              <a:t>Ebsco</a:t>
            </a:r>
            <a:r>
              <a:rPr lang="en-US" dirty="0" smtClean="0"/>
              <a:t> Host, log into your account to access your personal folder.</a:t>
            </a:r>
          </a:p>
          <a:p>
            <a:r>
              <a:rPr lang="en-US" dirty="0" smtClean="0"/>
              <a:t>Select a database to search, such as </a:t>
            </a:r>
            <a:r>
              <a:rPr lang="en-US" i="1" dirty="0" smtClean="0"/>
              <a:t>Academic Search Premier</a:t>
            </a:r>
            <a:r>
              <a:rPr lang="en-US" dirty="0" smtClean="0"/>
              <a:t>. </a:t>
            </a:r>
          </a:p>
          <a:p>
            <a:r>
              <a:rPr lang="en-US" dirty="0" smtClean="0"/>
              <a:t>Be sure to select the following checkboxes: </a:t>
            </a:r>
          </a:p>
          <a:p>
            <a:pPr lvl="1"/>
            <a:r>
              <a:rPr lang="en-US" dirty="0" smtClean="0"/>
              <a:t>Misericordia-owned </a:t>
            </a:r>
          </a:p>
          <a:p>
            <a:pPr lvl="1"/>
            <a:r>
              <a:rPr lang="en-US" dirty="0" smtClean="0"/>
              <a:t>full text </a:t>
            </a:r>
          </a:p>
          <a:p>
            <a:pPr lvl="1"/>
            <a:r>
              <a:rPr lang="en-US" dirty="0" smtClean="0"/>
              <a:t>OPTIONAL: peer reviewed</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Strategy</a:t>
            </a:r>
            <a:endParaRPr lang="en-US" dirty="0"/>
          </a:p>
        </p:txBody>
      </p:sp>
      <p:sp>
        <p:nvSpPr>
          <p:cNvPr id="3" name="Content Placeholder 2"/>
          <p:cNvSpPr>
            <a:spLocks noGrp="1"/>
          </p:cNvSpPr>
          <p:nvPr>
            <p:ph idx="1"/>
          </p:nvPr>
        </p:nvSpPr>
        <p:spPr/>
        <p:txBody>
          <a:bodyPr/>
          <a:lstStyle/>
          <a:p>
            <a:r>
              <a:rPr lang="en-US" dirty="0" smtClean="0"/>
              <a:t>Look for “scholarly” articles/journals:</a:t>
            </a:r>
          </a:p>
          <a:p>
            <a:pPr lvl="1"/>
            <a:r>
              <a:rPr lang="en-US" dirty="0" smtClean="0"/>
              <a:t>Cite other journal articles and/or books throughout the text of the article.</a:t>
            </a:r>
          </a:p>
          <a:p>
            <a:pPr lvl="1"/>
            <a:r>
              <a:rPr lang="en-US" dirty="0" smtClean="0"/>
              <a:t>Contain a bibliography.</a:t>
            </a:r>
          </a:p>
          <a:p>
            <a:pPr lvl="1"/>
            <a:r>
              <a:rPr lang="en-US" dirty="0" smtClean="0"/>
              <a:t>Attempt to provide unbiased, factual information to the reader.</a:t>
            </a:r>
          </a:p>
          <a:p>
            <a:pPr lvl="1"/>
            <a:r>
              <a:rPr lang="en-US" dirty="0" smtClean="0"/>
              <a:t>Some are “peer reviewed.”</a:t>
            </a:r>
          </a:p>
          <a:p>
            <a:pPr lvl="1"/>
            <a:r>
              <a:rPr lang="en-US" dirty="0" err="1" smtClean="0"/>
              <a:t>Ebsco</a:t>
            </a:r>
            <a:r>
              <a:rPr lang="en-US" dirty="0" smtClean="0"/>
              <a:t> Host and other library databases are good sources for scholarly articles.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Strategy</a:t>
            </a:r>
            <a:endParaRPr lang="en-US" dirty="0"/>
          </a:p>
        </p:txBody>
      </p:sp>
      <p:sp>
        <p:nvSpPr>
          <p:cNvPr id="3" name="Content Placeholder 2"/>
          <p:cNvSpPr>
            <a:spLocks noGrp="1"/>
          </p:cNvSpPr>
          <p:nvPr>
            <p:ph idx="1"/>
          </p:nvPr>
        </p:nvSpPr>
        <p:spPr/>
        <p:txBody>
          <a:bodyPr/>
          <a:lstStyle/>
          <a:p>
            <a:r>
              <a:rPr lang="en-US" dirty="0" smtClean="0"/>
              <a:t>Peer reviewed:</a:t>
            </a:r>
          </a:p>
          <a:p>
            <a:pPr lvl="1"/>
            <a:r>
              <a:rPr lang="en-US" dirty="0" smtClean="0"/>
              <a:t>Usually higher quality scholarly articles.</a:t>
            </a:r>
          </a:p>
          <a:p>
            <a:pPr lvl="1"/>
            <a:r>
              <a:rPr lang="en-US" dirty="0" smtClean="0"/>
              <a:t>Authors submit a potential article to a journal for scrutiny and comments by a review panel (“graded”).</a:t>
            </a:r>
          </a:p>
          <a:p>
            <a:pPr lvl="1"/>
            <a:r>
              <a:rPr lang="en-US" dirty="0" smtClean="0"/>
              <a:t>Will not be published unless/until it meets the quality standards of the review panel.</a:t>
            </a:r>
          </a:p>
          <a:p>
            <a:pPr lvl="1"/>
            <a:r>
              <a:rPr lang="en-US" dirty="0" smtClean="0"/>
              <a:t>To search for these, check </a:t>
            </a:r>
            <a:r>
              <a:rPr lang="en-US" i="1" dirty="0" smtClean="0"/>
              <a:t>peer reviewed</a:t>
            </a:r>
            <a:r>
              <a:rPr lang="en-US" dirty="0" smtClean="0"/>
              <a:t> box in </a:t>
            </a:r>
            <a:r>
              <a:rPr lang="en-US" dirty="0" err="1" smtClean="0"/>
              <a:t>Ebsco</a:t>
            </a:r>
            <a:r>
              <a:rPr lang="en-US" dirty="0" smtClean="0"/>
              <a:t> Host.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Strategy: Establish Your Court Case (Thesis)</a:t>
            </a:r>
            <a:endParaRPr lang="en-US" dirty="0"/>
          </a:p>
        </p:txBody>
      </p:sp>
      <p:sp>
        <p:nvSpPr>
          <p:cNvPr id="3" name="Content Placeholder 2"/>
          <p:cNvSpPr>
            <a:spLocks noGrp="1"/>
          </p:cNvSpPr>
          <p:nvPr>
            <p:ph idx="1"/>
          </p:nvPr>
        </p:nvSpPr>
        <p:spPr/>
        <p:txBody>
          <a:bodyPr/>
          <a:lstStyle/>
          <a:p>
            <a:r>
              <a:rPr lang="en-US" dirty="0" smtClean="0"/>
              <a:t>Topic area: PowerPoint</a:t>
            </a:r>
          </a:p>
          <a:p>
            <a:r>
              <a:rPr lang="en-US" dirty="0" smtClean="0"/>
              <a:t>Possible court cases (theses):</a:t>
            </a:r>
          </a:p>
          <a:p>
            <a:pPr lvl="1"/>
            <a:r>
              <a:rPr lang="en-US" dirty="0" smtClean="0"/>
              <a:t>Can teachers improve learning with PowerPoint?</a:t>
            </a:r>
          </a:p>
          <a:p>
            <a:pPr lvl="1"/>
            <a:r>
              <a:rPr lang="en-US" dirty="0" smtClean="0"/>
              <a:t>Does PowerPoint have the capacity to hold learner attention?</a:t>
            </a:r>
          </a:p>
          <a:p>
            <a:pPr lvl="1"/>
            <a:r>
              <a:rPr lang="en-US" dirty="0" smtClean="0"/>
              <a:t>Does PowerPoint have a negative effect on the classroom?</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Strategy: Keywords</a:t>
            </a:r>
            <a:endParaRPr lang="en-US" dirty="0"/>
          </a:p>
        </p:txBody>
      </p:sp>
      <p:sp>
        <p:nvSpPr>
          <p:cNvPr id="3" name="Content Placeholder 2"/>
          <p:cNvSpPr>
            <a:spLocks noGrp="1"/>
          </p:cNvSpPr>
          <p:nvPr>
            <p:ph idx="1"/>
          </p:nvPr>
        </p:nvSpPr>
        <p:spPr/>
        <p:txBody>
          <a:bodyPr/>
          <a:lstStyle/>
          <a:p>
            <a:pPr marL="342900" lvl="1" indent="-342900">
              <a:buFontTx/>
              <a:buChar char="•"/>
            </a:pPr>
            <a:r>
              <a:rPr lang="en-US" dirty="0" smtClean="0"/>
              <a:t>When performing research, formulate a search strategy by analyzing a topic to identify alternative keywords/concepts.</a:t>
            </a:r>
          </a:p>
          <a:p>
            <a:pPr marL="342900" lvl="1" indent="-342900">
              <a:buFontTx/>
              <a:buChar char="•"/>
            </a:pPr>
            <a:r>
              <a:rPr lang="en-US" dirty="0" smtClean="0"/>
              <a:t>For example, when searching for PDA’s in the classroom:</a:t>
            </a:r>
          </a:p>
          <a:p>
            <a:pPr marL="742950" lvl="2" indent="-342900"/>
            <a:r>
              <a:rPr lang="en-US" dirty="0" smtClean="0"/>
              <a:t>PDA</a:t>
            </a:r>
          </a:p>
          <a:p>
            <a:pPr marL="742950" lvl="2" indent="-342900"/>
            <a:r>
              <a:rPr lang="en-US" dirty="0" smtClean="0"/>
              <a:t>personal digital assistant</a:t>
            </a:r>
          </a:p>
          <a:p>
            <a:pPr marL="742950" lvl="2" indent="-342900"/>
            <a:r>
              <a:rPr lang="en-US" dirty="0" smtClean="0"/>
              <a:t>handheld devices</a:t>
            </a:r>
          </a:p>
          <a:p>
            <a:pPr marL="742950" lvl="2" indent="-342900"/>
            <a:r>
              <a:rPr lang="en-US" dirty="0" smtClean="0"/>
              <a:t>mobile devices</a:t>
            </a:r>
          </a:p>
          <a:p>
            <a:pPr marL="742950" lvl="2" indent="-342900"/>
            <a:r>
              <a:rPr lang="en-US" dirty="0" smtClean="0"/>
              <a:t>AND classroom / teaching/ education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Strategy: Keywords</a:t>
            </a:r>
            <a:endParaRPr lang="en-US" dirty="0"/>
          </a:p>
        </p:txBody>
      </p:sp>
      <p:sp>
        <p:nvSpPr>
          <p:cNvPr id="3" name="Content Placeholder 2"/>
          <p:cNvSpPr>
            <a:spLocks noGrp="1"/>
          </p:cNvSpPr>
          <p:nvPr>
            <p:ph idx="1"/>
          </p:nvPr>
        </p:nvSpPr>
        <p:spPr/>
        <p:txBody>
          <a:bodyPr/>
          <a:lstStyle/>
          <a:p>
            <a:r>
              <a:rPr lang="en-US" dirty="0" smtClean="0"/>
              <a:t>Let’s try it. Identify several keywords for the following topic area:</a:t>
            </a:r>
          </a:p>
          <a:p>
            <a:pPr lvl="1"/>
            <a:r>
              <a:rPr lang="en-US" dirty="0" smtClean="0"/>
              <a:t>Assistive technology (Can assistive technology improve learning for students with special needs?)</a:t>
            </a:r>
          </a:p>
          <a:p>
            <a:pPr lvl="1"/>
            <a:r>
              <a:rPr lang="en-US" dirty="0" smtClean="0"/>
              <a:t>PowerPoint (Can PowerPoint improve teaching and learning in the classroom?)</a:t>
            </a:r>
          </a:p>
          <a:p>
            <a:pPr lvl="1"/>
            <a:r>
              <a:rPr lang="en-US" dirty="0" smtClean="0"/>
              <a:t>Distance learning (Can distance learning improve the classroom?)</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a:t>
            </a:r>
            <a:endParaRPr lang="en-US" dirty="0"/>
          </a:p>
        </p:txBody>
      </p:sp>
      <p:sp>
        <p:nvSpPr>
          <p:cNvPr id="3" name="Content Placeholder 2"/>
          <p:cNvSpPr>
            <a:spLocks noGrp="1"/>
          </p:cNvSpPr>
          <p:nvPr>
            <p:ph idx="1"/>
          </p:nvPr>
        </p:nvSpPr>
        <p:spPr/>
        <p:txBody>
          <a:bodyPr/>
          <a:lstStyle/>
          <a:p>
            <a:r>
              <a:rPr lang="en-US" dirty="0" smtClean="0"/>
              <a:t>Now that you have identified keywords, begin searching.</a:t>
            </a:r>
          </a:p>
          <a:p>
            <a:r>
              <a:rPr lang="en-US" dirty="0" smtClean="0"/>
              <a:t>Preliminary search strategy:</a:t>
            </a:r>
          </a:p>
          <a:p>
            <a:pPr lvl="1"/>
            <a:r>
              <a:rPr lang="en-US" dirty="0" smtClean="0"/>
              <a:t>Read the abstract of an article. (Don’t need to read the entire article at this time.)</a:t>
            </a:r>
          </a:p>
          <a:p>
            <a:pPr lvl="1"/>
            <a:r>
              <a:rPr lang="en-US" dirty="0" smtClean="0"/>
              <a:t>If an article appears that you </a:t>
            </a:r>
            <a:r>
              <a:rPr lang="en-US" u="sng" dirty="0" smtClean="0"/>
              <a:t>might</a:t>
            </a:r>
            <a:r>
              <a:rPr lang="en-US" dirty="0" smtClean="0"/>
              <a:t> be able to use it, stuff it into your </a:t>
            </a:r>
            <a:r>
              <a:rPr lang="en-US" dirty="0" err="1" smtClean="0"/>
              <a:t>Ebsco</a:t>
            </a:r>
            <a:r>
              <a:rPr lang="en-US" dirty="0" smtClean="0"/>
              <a:t> folder.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n-US"/>
              <a:t>Our Research Paper</a:t>
            </a:r>
          </a:p>
        </p:txBody>
      </p:sp>
      <p:sp>
        <p:nvSpPr>
          <p:cNvPr id="147459" name="Rectangle 3"/>
          <p:cNvSpPr>
            <a:spLocks noGrp="1" noChangeArrowheads="1"/>
          </p:cNvSpPr>
          <p:nvPr>
            <p:ph type="body" idx="1"/>
          </p:nvPr>
        </p:nvSpPr>
        <p:spPr/>
        <p:txBody>
          <a:bodyPr/>
          <a:lstStyle/>
          <a:p>
            <a:pPr>
              <a:buFont typeface="Wingdings" pitchFamily="2" charset="2"/>
              <a:buChar char="ü"/>
            </a:pPr>
            <a:r>
              <a:rPr lang="en-US"/>
              <a:t>5 pages, plus title and reference pages</a:t>
            </a:r>
          </a:p>
          <a:p>
            <a:pPr>
              <a:buFont typeface="Wingdings" pitchFamily="2" charset="2"/>
              <a:buChar char="ü"/>
            </a:pPr>
            <a:r>
              <a:rPr lang="en-US"/>
              <a:t>Divided into sections (according to outline).</a:t>
            </a:r>
          </a:p>
          <a:p>
            <a:pPr>
              <a:buFont typeface="Wingdings" pitchFamily="2" charset="2"/>
              <a:buChar char="ü"/>
            </a:pPr>
            <a:r>
              <a:rPr lang="en-US"/>
              <a:t>Use at least 5 professionally-respected sources.</a:t>
            </a:r>
          </a:p>
          <a:p>
            <a:pPr lvl="1">
              <a:buFont typeface="Wingdings" pitchFamily="2" charset="2"/>
              <a:buChar char="ü"/>
            </a:pPr>
            <a:r>
              <a:rPr lang="en-US"/>
              <a:t>At least </a:t>
            </a:r>
            <a:r>
              <a:rPr lang="en-US" u="sng"/>
              <a:t>3</a:t>
            </a:r>
            <a:r>
              <a:rPr lang="en-US"/>
              <a:t> sources </a:t>
            </a:r>
            <a:r>
              <a:rPr lang="en-US" u="sng"/>
              <a:t>must</a:t>
            </a:r>
            <a:r>
              <a:rPr lang="en-US"/>
              <a:t> be from Ebsco Host.</a:t>
            </a:r>
          </a:p>
          <a:p>
            <a:pPr>
              <a:buFont typeface="Wingdings" pitchFamily="2" charset="2"/>
              <a:buChar char="ü"/>
            </a:pPr>
            <a:r>
              <a:rPr lang="en-US"/>
              <a:t>Follow APA publication guidelines.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a:t>
            </a:r>
            <a:endParaRPr lang="en-US" dirty="0"/>
          </a:p>
        </p:txBody>
      </p:sp>
      <p:sp>
        <p:nvSpPr>
          <p:cNvPr id="3" name="Content Placeholder 2"/>
          <p:cNvSpPr>
            <a:spLocks noGrp="1"/>
          </p:cNvSpPr>
          <p:nvPr>
            <p:ph idx="1"/>
          </p:nvPr>
        </p:nvSpPr>
        <p:spPr/>
        <p:txBody>
          <a:bodyPr/>
          <a:lstStyle/>
          <a:p>
            <a:r>
              <a:rPr lang="en-US" dirty="0" smtClean="0"/>
              <a:t>Second search:</a:t>
            </a:r>
          </a:p>
          <a:p>
            <a:pPr lvl="1"/>
            <a:r>
              <a:rPr lang="en-US" dirty="0" smtClean="0"/>
              <a:t>Re-read the abstracts of articles in your </a:t>
            </a:r>
            <a:r>
              <a:rPr lang="en-US" dirty="0" err="1" smtClean="0"/>
              <a:t>Ebsco</a:t>
            </a:r>
            <a:r>
              <a:rPr lang="en-US" dirty="0" smtClean="0"/>
              <a:t> folder.</a:t>
            </a:r>
          </a:p>
          <a:p>
            <a:pPr lvl="1"/>
            <a:r>
              <a:rPr lang="en-US" dirty="0" smtClean="0"/>
              <a:t>If an article appears that you can use it, keep it in your folder. If unusable, delete it.</a:t>
            </a:r>
          </a:p>
          <a:p>
            <a:pPr lvl="2"/>
            <a:r>
              <a:rPr lang="en-US" dirty="0" smtClean="0"/>
              <a:t>Sometimes you need to click into the full text of the article to decide if the article is usable for your research area.</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 Your Topic If Needed</a:t>
            </a:r>
            <a:endParaRPr lang="en-US" dirty="0"/>
          </a:p>
        </p:txBody>
      </p:sp>
      <p:sp>
        <p:nvSpPr>
          <p:cNvPr id="3" name="Content Placeholder 2"/>
          <p:cNvSpPr>
            <a:spLocks noGrp="1"/>
          </p:cNvSpPr>
          <p:nvPr>
            <p:ph idx="1"/>
          </p:nvPr>
        </p:nvSpPr>
        <p:spPr>
          <a:xfrm>
            <a:off x="304800" y="1981200"/>
            <a:ext cx="7772400" cy="4114800"/>
          </a:xfrm>
        </p:spPr>
        <p:txBody>
          <a:bodyPr/>
          <a:lstStyle/>
          <a:p>
            <a:r>
              <a:rPr lang="en-US" dirty="0" smtClean="0"/>
              <a:t>What happens if you do not have enough articles to allow you to write a good paper?</a:t>
            </a:r>
          </a:p>
          <a:p>
            <a:pPr lvl="1"/>
            <a:r>
              <a:rPr lang="en-US" dirty="0" smtClean="0"/>
              <a:t>Change your topic.</a:t>
            </a:r>
          </a:p>
          <a:p>
            <a:pPr lvl="1"/>
            <a:r>
              <a:rPr lang="en-US" dirty="0" smtClean="0"/>
              <a:t>Alter your topic.</a:t>
            </a:r>
          </a:p>
          <a:p>
            <a:pPr lvl="2"/>
            <a:r>
              <a:rPr lang="en-US" dirty="0" smtClean="0"/>
              <a:t>Instead of “PDA’s to improve math”</a:t>
            </a:r>
            <a:br>
              <a:rPr lang="en-US" dirty="0" smtClean="0"/>
            </a:br>
            <a:r>
              <a:rPr lang="en-US" dirty="0" smtClean="0"/>
              <a:t>PDA’s to improve math and science.</a:t>
            </a:r>
          </a:p>
          <a:p>
            <a:pPr lvl="2"/>
            <a:r>
              <a:rPr lang="en-US" dirty="0" smtClean="0"/>
              <a:t>Instead of “cell phones in the classroom”</a:t>
            </a:r>
            <a:br>
              <a:rPr lang="en-US" dirty="0" smtClean="0"/>
            </a:br>
            <a:r>
              <a:rPr lang="en-US" dirty="0" smtClean="0"/>
              <a:t>Cell phones and Promethean Boards.</a:t>
            </a:r>
          </a:p>
        </p:txBody>
      </p:sp>
      <p:pic>
        <p:nvPicPr>
          <p:cNvPr id="1026" name="Picture 2"/>
          <p:cNvPicPr>
            <a:picLocks noChangeAspect="1" noChangeArrowheads="1"/>
          </p:cNvPicPr>
          <p:nvPr/>
        </p:nvPicPr>
        <p:blipFill>
          <a:blip r:embed="rId2"/>
          <a:srcRect/>
          <a:stretch>
            <a:fillRect/>
          </a:stretch>
        </p:blipFill>
        <p:spPr bwMode="auto">
          <a:xfrm>
            <a:off x="6324600" y="3124200"/>
            <a:ext cx="2527511" cy="16510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to Develop an Outline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a:t>Develop an Outline</a:t>
            </a:r>
          </a:p>
        </p:txBody>
      </p:sp>
      <p:sp>
        <p:nvSpPr>
          <p:cNvPr id="143363" name="Rectangle 3"/>
          <p:cNvSpPr>
            <a:spLocks noGrp="1" noChangeArrowheads="1"/>
          </p:cNvSpPr>
          <p:nvPr>
            <p:ph type="body" idx="1"/>
          </p:nvPr>
        </p:nvSpPr>
        <p:spPr/>
        <p:txBody>
          <a:bodyPr/>
          <a:lstStyle/>
          <a:p>
            <a:pPr marL="609600" indent="-609600">
              <a:buFontTx/>
              <a:buAutoNum type="arabicPeriod"/>
            </a:pPr>
            <a:r>
              <a:rPr lang="en-US"/>
              <a:t>Identify </a:t>
            </a:r>
            <a:r>
              <a:rPr lang="en-US" b="1"/>
              <a:t>themes</a:t>
            </a:r>
            <a:r>
              <a:rPr lang="en-US"/>
              <a:t> you find in the articles you research.</a:t>
            </a:r>
          </a:p>
          <a:p>
            <a:pPr marL="609600" indent="-609600">
              <a:buFontTx/>
              <a:buAutoNum type="arabicPeriod"/>
            </a:pPr>
            <a:r>
              <a:rPr lang="en-US"/>
              <a:t>Place the articles in </a:t>
            </a:r>
            <a:r>
              <a:rPr lang="en-US" b="1"/>
              <a:t>categories</a:t>
            </a:r>
            <a:r>
              <a:rPr lang="en-US"/>
              <a:t>, based on their themes.</a:t>
            </a:r>
          </a:p>
          <a:p>
            <a:pPr marL="609600" indent="-609600">
              <a:buFontTx/>
              <a:buAutoNum type="arabicPeriod"/>
            </a:pPr>
            <a:r>
              <a:rPr lang="en-US"/>
              <a:t>Use these categories to develop your paper </a:t>
            </a:r>
            <a:r>
              <a:rPr lang="en-US" b="1"/>
              <a:t>outline</a:t>
            </a:r>
            <a:r>
              <a:rPr lang="en-US"/>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p:txBody>
          <a:bodyPr/>
          <a:lstStyle/>
          <a:p>
            <a:r>
              <a:rPr lang="en-US" sz="4000" dirty="0" smtClean="0"/>
              <a:t>Identify </a:t>
            </a:r>
            <a:r>
              <a:rPr lang="en-US" sz="4000" dirty="0"/>
              <a:t>Themes</a:t>
            </a:r>
          </a:p>
        </p:txBody>
      </p:sp>
      <p:sp>
        <p:nvSpPr>
          <p:cNvPr id="144387" name="Rectangle 3"/>
          <p:cNvSpPr>
            <a:spLocks noGrp="1" noChangeArrowheads="1"/>
          </p:cNvSpPr>
          <p:nvPr>
            <p:ph type="body" idx="1"/>
          </p:nvPr>
        </p:nvSpPr>
        <p:spPr/>
        <p:txBody>
          <a:bodyPr/>
          <a:lstStyle/>
          <a:p>
            <a:r>
              <a:rPr lang="en-US"/>
              <a:t>When researching distance learning, I found articles talking about the following things:</a:t>
            </a:r>
          </a:p>
          <a:p>
            <a:pPr lvl="1"/>
            <a:r>
              <a:rPr lang="en-US"/>
              <a:t>Definitions and descriptions of what DL is.</a:t>
            </a:r>
          </a:p>
          <a:p>
            <a:pPr lvl="1"/>
            <a:r>
              <a:rPr lang="en-US"/>
              <a:t>Technologies used in DL.</a:t>
            </a:r>
          </a:p>
          <a:p>
            <a:pPr lvl="1"/>
            <a:r>
              <a:rPr lang="en-US"/>
              <a:t>Various practices used in DL (some articles mentioned good practices, others poor).</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US" sz="4000" dirty="0" smtClean="0"/>
              <a:t>Draw </a:t>
            </a:r>
            <a:r>
              <a:rPr lang="en-US" sz="4000" dirty="0"/>
              <a:t>Up the Outline</a:t>
            </a:r>
          </a:p>
        </p:txBody>
      </p:sp>
      <p:sp>
        <p:nvSpPr>
          <p:cNvPr id="142339" name="Rectangle 3"/>
          <p:cNvSpPr>
            <a:spLocks noGrp="1" noChangeArrowheads="1"/>
          </p:cNvSpPr>
          <p:nvPr>
            <p:ph type="body" idx="1"/>
          </p:nvPr>
        </p:nvSpPr>
        <p:spPr>
          <a:xfrm>
            <a:off x="685800" y="1981200"/>
            <a:ext cx="7772400" cy="4419600"/>
          </a:xfrm>
          <a:solidFill>
            <a:schemeClr val="bg1"/>
          </a:solidFill>
          <a:ln>
            <a:solidFill>
              <a:schemeClr val="tx1"/>
            </a:solidFill>
          </a:ln>
        </p:spPr>
        <p:txBody>
          <a:bodyPr/>
          <a:lstStyle/>
          <a:p>
            <a:pPr>
              <a:lnSpc>
                <a:spcPct val="80000"/>
              </a:lnSpc>
            </a:pPr>
            <a:r>
              <a:rPr lang="en-US" sz="2400"/>
              <a:t>Introduction</a:t>
            </a:r>
          </a:p>
          <a:p>
            <a:pPr lvl="1">
              <a:lnSpc>
                <a:spcPct val="80000"/>
              </a:lnSpc>
            </a:pPr>
            <a:r>
              <a:rPr lang="en-US" sz="2000"/>
              <a:t>Introduce the topic of the paper, the case that you will attempt to make, and introduce the topics (the outline) that will be covered. </a:t>
            </a:r>
          </a:p>
          <a:p>
            <a:pPr>
              <a:lnSpc>
                <a:spcPct val="80000"/>
              </a:lnSpc>
            </a:pPr>
            <a:r>
              <a:rPr lang="en-US" sz="2400"/>
              <a:t>What is Distance Learning?</a:t>
            </a:r>
          </a:p>
          <a:p>
            <a:pPr lvl="1">
              <a:lnSpc>
                <a:spcPct val="80000"/>
              </a:lnSpc>
            </a:pPr>
            <a:r>
              <a:rPr lang="en-US" sz="2000"/>
              <a:t>Define and introduce the topic. </a:t>
            </a:r>
          </a:p>
          <a:p>
            <a:pPr>
              <a:lnSpc>
                <a:spcPct val="80000"/>
              </a:lnSpc>
            </a:pPr>
            <a:r>
              <a:rPr lang="en-US" sz="2400"/>
              <a:t>Technologies Used in Distance Learning</a:t>
            </a:r>
          </a:p>
          <a:p>
            <a:pPr lvl="1">
              <a:lnSpc>
                <a:spcPct val="80000"/>
              </a:lnSpc>
            </a:pPr>
            <a:r>
              <a:rPr lang="en-US" sz="2000"/>
              <a:t>This section was determined after reading the articles. Summarize literature you have researched in this topic area. </a:t>
            </a:r>
          </a:p>
          <a:p>
            <a:pPr>
              <a:lnSpc>
                <a:spcPct val="80000"/>
              </a:lnSpc>
            </a:pPr>
            <a:r>
              <a:rPr lang="en-US" sz="2400"/>
              <a:t>Good and Poor Practices in Distance Learning</a:t>
            </a:r>
          </a:p>
          <a:p>
            <a:pPr lvl="1">
              <a:lnSpc>
                <a:spcPct val="80000"/>
              </a:lnSpc>
            </a:pPr>
            <a:r>
              <a:rPr lang="en-US" sz="2000"/>
              <a:t>This section was determined after reading the articles. Summarize literature you have researched in this topic area. </a:t>
            </a:r>
          </a:p>
          <a:p>
            <a:pPr>
              <a:lnSpc>
                <a:spcPct val="80000"/>
              </a:lnSpc>
            </a:pPr>
            <a:r>
              <a:rPr lang="en-US" sz="2400"/>
              <a:t>Conclusion</a:t>
            </a:r>
          </a:p>
          <a:p>
            <a:pPr lvl="1">
              <a:lnSpc>
                <a:spcPct val="80000"/>
              </a:lnSpc>
            </a:pPr>
            <a:r>
              <a:rPr lang="en-US" sz="2000"/>
              <a:t>Briefly summarize the entire paper. Review the purpose of the paper, and its main points. Draw a conclusion.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4" name="Rectangle 4"/>
          <p:cNvSpPr>
            <a:spLocks noGrp="1" noChangeArrowheads="1"/>
          </p:cNvSpPr>
          <p:nvPr>
            <p:ph type="ctrTitle"/>
          </p:nvPr>
        </p:nvSpPr>
        <p:spPr/>
        <p:txBody>
          <a:bodyPr/>
          <a:lstStyle/>
          <a:p>
            <a:r>
              <a:rPr lang="en-US" dirty="0"/>
              <a:t>Introduction to </a:t>
            </a:r>
            <a:r>
              <a:rPr lang="en-US" dirty="0" smtClean="0"/>
              <a:t>the First</a:t>
            </a:r>
            <a:r>
              <a:rPr lang="en-US" dirty="0"/>
              <a:t/>
            </a:r>
            <a:br>
              <a:rPr lang="en-US" dirty="0"/>
            </a:br>
            <a:r>
              <a:rPr lang="en-US" dirty="0"/>
              <a:t>Paper Assignment</a:t>
            </a:r>
          </a:p>
        </p:txBody>
      </p:sp>
      <p:sp>
        <p:nvSpPr>
          <p:cNvPr id="153605" name="Rectangle 5"/>
          <p:cNvSpPr>
            <a:spLocks noGrp="1" noChangeArrowheads="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dirty="0"/>
              <a:t>Module </a:t>
            </a:r>
            <a:r>
              <a:rPr lang="en-US" dirty="0" smtClean="0"/>
              <a:t>3 </a:t>
            </a:r>
            <a:r>
              <a:rPr lang="en-US" dirty="0"/>
              <a:t>Assignment </a:t>
            </a:r>
            <a:r>
              <a:rPr lang="en-US" dirty="0" smtClean="0"/>
              <a:t>#1</a:t>
            </a:r>
            <a:endParaRPr lang="en-US" dirty="0"/>
          </a:p>
        </p:txBody>
      </p:sp>
      <p:sp>
        <p:nvSpPr>
          <p:cNvPr id="139267" name="Rectangle 3"/>
          <p:cNvSpPr>
            <a:spLocks noGrp="1" noChangeArrowheads="1"/>
          </p:cNvSpPr>
          <p:nvPr>
            <p:ph type="body" idx="1"/>
          </p:nvPr>
        </p:nvSpPr>
        <p:spPr>
          <a:xfrm>
            <a:off x="685800" y="1752600"/>
            <a:ext cx="7772400" cy="4114800"/>
          </a:xfrm>
        </p:spPr>
        <p:txBody>
          <a:bodyPr/>
          <a:lstStyle/>
          <a:p>
            <a:r>
              <a:rPr lang="en-US" dirty="0" smtClean="0"/>
              <a:t>Discussion Board Post in Blackboard</a:t>
            </a:r>
          </a:p>
          <a:p>
            <a:pPr lvl="1"/>
            <a:r>
              <a:rPr lang="en-US" dirty="0" smtClean="0"/>
              <a:t>Navigate to </a:t>
            </a:r>
            <a:r>
              <a:rPr lang="en-US" i="1" dirty="0" smtClean="0"/>
              <a:t>My Courses</a:t>
            </a:r>
            <a:r>
              <a:rPr lang="en-US" dirty="0" smtClean="0"/>
              <a:t> on e-MU.</a:t>
            </a:r>
          </a:p>
          <a:p>
            <a:pPr lvl="1"/>
            <a:r>
              <a:rPr lang="en-US" dirty="0" smtClean="0"/>
              <a:t>Click on our course name to enter Blackboard.</a:t>
            </a:r>
          </a:p>
          <a:p>
            <a:pPr lvl="1"/>
            <a:r>
              <a:rPr lang="en-US" dirty="0" smtClean="0"/>
              <a:t>Select the following topic: Course Paper Topic and Outline.</a:t>
            </a:r>
          </a:p>
          <a:p>
            <a:pPr lvl="1"/>
            <a:r>
              <a:rPr lang="en-US" dirty="0" smtClean="0"/>
              <a:t>Do a preliminary search on </a:t>
            </a:r>
            <a:r>
              <a:rPr lang="en-US" dirty="0" err="1" smtClean="0"/>
              <a:t>Ebsco</a:t>
            </a:r>
            <a:r>
              <a:rPr lang="en-US" dirty="0" smtClean="0"/>
              <a:t> Host to ensure some research exists on your proposed paper topic.</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dirty="0"/>
              <a:t>Module </a:t>
            </a:r>
            <a:r>
              <a:rPr lang="en-US" dirty="0" smtClean="0"/>
              <a:t>3 </a:t>
            </a:r>
            <a:r>
              <a:rPr lang="en-US" dirty="0"/>
              <a:t>Assignment </a:t>
            </a:r>
            <a:r>
              <a:rPr lang="en-US" dirty="0" smtClean="0"/>
              <a:t>#1</a:t>
            </a:r>
            <a:endParaRPr lang="en-US" dirty="0"/>
          </a:p>
        </p:txBody>
      </p:sp>
      <p:sp>
        <p:nvSpPr>
          <p:cNvPr id="139267" name="Rectangle 3"/>
          <p:cNvSpPr>
            <a:spLocks noGrp="1" noChangeArrowheads="1"/>
          </p:cNvSpPr>
          <p:nvPr>
            <p:ph type="body" idx="1"/>
          </p:nvPr>
        </p:nvSpPr>
        <p:spPr>
          <a:xfrm>
            <a:off x="685800" y="1828800"/>
            <a:ext cx="7772400" cy="4114800"/>
          </a:xfrm>
        </p:spPr>
        <p:txBody>
          <a:bodyPr/>
          <a:lstStyle/>
          <a:p>
            <a:pPr lvl="1"/>
            <a:r>
              <a:rPr lang="en-US" dirty="0" smtClean="0"/>
              <a:t>Do a post in which you describe your paper topic and outline ideas. This discussion can provide guidance to other class members in choosing and designing their topic and outline. You are asked to reply (comment on) the post of at least </a:t>
            </a:r>
            <a:r>
              <a:rPr lang="en-US" dirty="0" smtClean="0"/>
              <a:t>two other students.</a:t>
            </a:r>
            <a:endParaRPr lang="en-US" dirty="0" smtClean="0"/>
          </a:p>
        </p:txBody>
      </p:sp>
      <p:sp>
        <p:nvSpPr>
          <p:cNvPr id="4" name="TextBox 3"/>
          <p:cNvSpPr txBox="1"/>
          <p:nvPr/>
        </p:nvSpPr>
        <p:spPr>
          <a:xfrm>
            <a:off x="838200" y="5181600"/>
            <a:ext cx="7467600" cy="1384995"/>
          </a:xfrm>
          <a:prstGeom prst="rect">
            <a:avLst/>
          </a:prstGeom>
          <a:solidFill>
            <a:srgbClr val="FFC000"/>
          </a:solidFill>
          <a:scene3d>
            <a:camera prst="orthographicFront"/>
            <a:lightRig rig="threePt" dir="t"/>
          </a:scene3d>
          <a:sp3d>
            <a:bevelT/>
          </a:sp3d>
        </p:spPr>
        <p:txBody>
          <a:bodyPr wrap="square" rtlCol="0">
            <a:spAutoFit/>
          </a:bodyPr>
          <a:lstStyle/>
          <a:p>
            <a:r>
              <a:rPr lang="en-US" sz="2800" kern="0" dirty="0" smtClean="0">
                <a:solidFill>
                  <a:srgbClr val="000000"/>
                </a:solidFill>
                <a:latin typeface="Times New Roman"/>
              </a:rPr>
              <a:t>This activity is meant to assist you in preparing to submit the course paper assignment, and in structuring your research and your paper.</a:t>
            </a:r>
            <a:endParaRPr lang="en-US" sz="3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a:t>HINT: Select a Topic Soon!</a:t>
            </a:r>
          </a:p>
        </p:txBody>
      </p:sp>
      <p:sp>
        <p:nvSpPr>
          <p:cNvPr id="145411" name="Rectangle 3"/>
          <p:cNvSpPr>
            <a:spLocks noGrp="1" noChangeArrowheads="1"/>
          </p:cNvSpPr>
          <p:nvPr>
            <p:ph type="body" sz="half" idx="1"/>
          </p:nvPr>
        </p:nvSpPr>
        <p:spPr>
          <a:xfrm>
            <a:off x="533400" y="1600200"/>
            <a:ext cx="7772400" cy="2286000"/>
          </a:xfrm>
        </p:spPr>
        <p:txBody>
          <a:bodyPr/>
          <a:lstStyle/>
          <a:p>
            <a:r>
              <a:rPr lang="en-US" sz="2800"/>
              <a:t>Pick </a:t>
            </a:r>
            <a:r>
              <a:rPr lang="en-US" sz="2800" b="1"/>
              <a:t>any</a:t>
            </a:r>
            <a:r>
              <a:rPr lang="en-US" sz="2800"/>
              <a:t> technology-related topic.</a:t>
            </a:r>
          </a:p>
          <a:p>
            <a:r>
              <a:rPr lang="en-US" sz="2800"/>
              <a:t>Do some preliminary research to </a:t>
            </a:r>
            <a:r>
              <a:rPr lang="en-US" sz="2800" b="1"/>
              <a:t>ensure sufficient information exists</a:t>
            </a:r>
            <a:r>
              <a:rPr lang="en-US" sz="2800"/>
              <a:t> to pursue this topic.</a:t>
            </a:r>
          </a:p>
          <a:p>
            <a:r>
              <a:rPr lang="en-US" sz="2800"/>
              <a:t>Then, define your topic as a </a:t>
            </a:r>
            <a:r>
              <a:rPr lang="en-US" sz="2800" b="1"/>
              <a:t>court case</a:t>
            </a:r>
            <a:r>
              <a:rPr lang="en-US" sz="2800"/>
              <a:t>.</a:t>
            </a:r>
          </a:p>
        </p:txBody>
      </p:sp>
      <p:pic>
        <p:nvPicPr>
          <p:cNvPr id="145415" name="Picture 7" descr="MCj02802800000[1]"/>
          <p:cNvPicPr>
            <a:picLocks noGrp="1" noChangeAspect="1" noChangeArrowheads="1"/>
          </p:cNvPicPr>
          <p:nvPr>
            <p:ph sz="quarter" idx="2"/>
          </p:nvPr>
        </p:nvPicPr>
        <p:blipFill>
          <a:blip r:embed="rId2" cstate="print"/>
          <a:srcRect/>
          <a:stretch>
            <a:fillRect/>
          </a:stretch>
        </p:blipFill>
        <p:spPr>
          <a:xfrm>
            <a:off x="6477000" y="3733800"/>
            <a:ext cx="2141538" cy="2895600"/>
          </a:xfrm>
          <a:noFill/>
          <a:ln/>
        </p:spPr>
      </p:pic>
      <p:pic>
        <p:nvPicPr>
          <p:cNvPr id="145422" name="Picture 14" descr="MPj04073170000[1]"/>
          <p:cNvPicPr>
            <a:picLocks noChangeAspect="1" noChangeArrowheads="1"/>
          </p:cNvPicPr>
          <p:nvPr/>
        </p:nvPicPr>
        <p:blipFill>
          <a:blip r:embed="rId3" cstate="print"/>
          <a:srcRect/>
          <a:stretch>
            <a:fillRect/>
          </a:stretch>
        </p:blipFill>
        <p:spPr bwMode="auto">
          <a:xfrm>
            <a:off x="304800" y="3886200"/>
            <a:ext cx="1879600" cy="2819400"/>
          </a:xfrm>
          <a:prstGeom prst="rect">
            <a:avLst/>
          </a:prstGeom>
          <a:noFill/>
        </p:spPr>
      </p:pic>
      <p:sp>
        <p:nvSpPr>
          <p:cNvPr id="145424" name="Text Box 16"/>
          <p:cNvSpPr txBox="1">
            <a:spLocks noChangeArrowheads="1"/>
          </p:cNvSpPr>
          <p:nvPr/>
        </p:nvSpPr>
        <p:spPr bwMode="auto">
          <a:xfrm>
            <a:off x="2590800" y="3962400"/>
            <a:ext cx="3657600" cy="2560638"/>
          </a:xfrm>
          <a:prstGeom prst="rect">
            <a:avLst/>
          </a:prstGeom>
          <a:solidFill>
            <a:srgbClr val="FFFF85"/>
          </a:solidFill>
          <a:ln w="9525" algn="ctr">
            <a:solidFill>
              <a:schemeClr val="tx1"/>
            </a:solidFill>
            <a:miter lim="800000"/>
            <a:headEnd/>
            <a:tailEnd/>
          </a:ln>
          <a:effectLst/>
        </p:spPr>
        <p:txBody>
          <a:bodyPr>
            <a:spAutoFit/>
          </a:bodyPr>
          <a:lstStyle/>
          <a:p>
            <a:pPr algn="l">
              <a:spcBef>
                <a:spcPct val="20000"/>
              </a:spcBef>
            </a:pPr>
            <a:r>
              <a:rPr lang="en-US" sz="3200" b="1">
                <a:solidFill>
                  <a:schemeClr val="tx1"/>
                </a:solidFill>
              </a:rPr>
              <a:t>Pick a topic soon!</a:t>
            </a:r>
          </a:p>
          <a:p>
            <a:pPr algn="l">
              <a:spcBef>
                <a:spcPct val="20000"/>
              </a:spcBef>
            </a:pPr>
            <a:r>
              <a:rPr lang="en-US" sz="2400">
                <a:solidFill>
                  <a:schemeClr val="tx1"/>
                </a:solidFill>
              </a:rPr>
              <a:t>Don’t wait for God to inspire you!</a:t>
            </a:r>
          </a:p>
          <a:p>
            <a:pPr algn="l">
              <a:spcBef>
                <a:spcPct val="20000"/>
              </a:spcBef>
            </a:pPr>
            <a:r>
              <a:rPr lang="en-US" sz="2400">
                <a:solidFill>
                  <a:schemeClr val="tx1"/>
                </a:solidFill>
              </a:rPr>
              <a:t>Don’t wait to select the perfect topic you’re not going to marry this topic!</a:t>
            </a:r>
            <a:endParaRPr lang="en-US" sz="24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2" name="Rectangle 4"/>
          <p:cNvSpPr>
            <a:spLocks noGrp="1" noChangeArrowheads="1"/>
          </p:cNvSpPr>
          <p:nvPr>
            <p:ph type="ctrTitle"/>
          </p:nvPr>
        </p:nvSpPr>
        <p:spPr/>
        <p:txBody>
          <a:bodyPr/>
          <a:lstStyle/>
          <a:p>
            <a:r>
              <a:rPr lang="en-US"/>
              <a:t>Introduction to Writing</a:t>
            </a:r>
            <a:br>
              <a:rPr lang="en-US"/>
            </a:br>
            <a:r>
              <a:rPr lang="en-US"/>
              <a:t>a Research Paper</a:t>
            </a:r>
          </a:p>
        </p:txBody>
      </p:sp>
      <p:sp>
        <p:nvSpPr>
          <p:cNvPr id="130053" name="Rectangle 5"/>
          <p:cNvSpPr>
            <a:spLocks noGrp="1" noChangeArrowheads="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n-US"/>
              <a:t>Paper Requirement</a:t>
            </a:r>
          </a:p>
        </p:txBody>
      </p:sp>
      <p:sp>
        <p:nvSpPr>
          <p:cNvPr id="156675" name="Text Box 3"/>
          <p:cNvSpPr txBox="1">
            <a:spLocks noChangeArrowheads="1"/>
          </p:cNvSpPr>
          <p:nvPr/>
        </p:nvSpPr>
        <p:spPr bwMode="auto">
          <a:xfrm>
            <a:off x="1295400" y="2286000"/>
            <a:ext cx="6248400" cy="2677656"/>
          </a:xfrm>
          <a:prstGeom prst="rect">
            <a:avLst/>
          </a:prstGeom>
          <a:solidFill>
            <a:srgbClr val="FFCC00"/>
          </a:solidFill>
          <a:ln w="9525">
            <a:noFill/>
            <a:miter lim="800000"/>
            <a:headEnd/>
            <a:tailEnd/>
          </a:ln>
          <a:effectLst>
            <a:outerShdw dist="107763" dir="13500000" algn="ctr" rotWithShape="0">
              <a:schemeClr val="bg2">
                <a:alpha val="50000"/>
              </a:schemeClr>
            </a:outerShdw>
          </a:effectLst>
        </p:spPr>
        <p:txBody>
          <a:bodyPr>
            <a:spAutoFit/>
          </a:bodyPr>
          <a:lstStyle/>
          <a:p>
            <a:pPr algn="l">
              <a:spcBef>
                <a:spcPct val="50000"/>
              </a:spcBef>
            </a:pPr>
            <a:r>
              <a:rPr lang="en-US" sz="2800" dirty="0">
                <a:solidFill>
                  <a:schemeClr val="tx1"/>
                </a:solidFill>
              </a:rPr>
              <a:t>You must submit a proposed topic, outline, and 5 sources in </a:t>
            </a:r>
            <a:r>
              <a:rPr lang="en-US" sz="2800" dirty="0" smtClean="0">
                <a:solidFill>
                  <a:schemeClr val="tx1"/>
                </a:solidFill>
              </a:rPr>
              <a:t>advance of submitting the course paper. </a:t>
            </a:r>
            <a:r>
              <a:rPr lang="en-US" sz="2800" dirty="0">
                <a:solidFill>
                  <a:schemeClr val="tx1"/>
                </a:solidFill>
              </a:rPr>
              <a:t>Otherwise, Dr. Steve will not accept your paper! (This is due to the possibilities of online plagiarism.)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sz="4000"/>
              <a:t>Writing a Research Paper Is Like Being a Lawyer in a Court Case</a:t>
            </a:r>
          </a:p>
        </p:txBody>
      </p:sp>
      <p:sp>
        <p:nvSpPr>
          <p:cNvPr id="124931" name="Rectangle 3"/>
          <p:cNvSpPr>
            <a:spLocks noGrp="1" noChangeArrowheads="1"/>
          </p:cNvSpPr>
          <p:nvPr>
            <p:ph type="body" sz="half" idx="1"/>
          </p:nvPr>
        </p:nvSpPr>
        <p:spPr>
          <a:xfrm>
            <a:off x="533400" y="1981200"/>
            <a:ext cx="3810000" cy="4114800"/>
          </a:xfrm>
        </p:spPr>
        <p:txBody>
          <a:bodyPr/>
          <a:lstStyle/>
          <a:p>
            <a:pPr marL="533400" indent="-533400">
              <a:buFontTx/>
              <a:buAutoNum type="arabicPeriod"/>
            </a:pPr>
            <a:r>
              <a:rPr lang="en-US"/>
              <a:t>Frame the case.</a:t>
            </a:r>
          </a:p>
          <a:p>
            <a:pPr marL="533400" indent="-533400">
              <a:buFontTx/>
              <a:buAutoNum type="arabicPeriod"/>
            </a:pPr>
            <a:r>
              <a:rPr lang="en-US"/>
              <a:t>Search out evidence.</a:t>
            </a:r>
          </a:p>
          <a:p>
            <a:pPr marL="533400" indent="-533400">
              <a:buFontTx/>
              <a:buAutoNum type="arabicPeriod"/>
            </a:pPr>
            <a:r>
              <a:rPr lang="en-US"/>
              <a:t>Present the evidence.</a:t>
            </a:r>
          </a:p>
          <a:p>
            <a:pPr marL="533400" indent="-533400">
              <a:buFontTx/>
              <a:buAutoNum type="arabicPeriod"/>
            </a:pPr>
            <a:r>
              <a:rPr lang="en-US"/>
              <a:t>Make a closing argument.</a:t>
            </a:r>
          </a:p>
        </p:txBody>
      </p:sp>
      <p:sp>
        <p:nvSpPr>
          <p:cNvPr id="124932" name="Rectangle 4"/>
          <p:cNvSpPr>
            <a:spLocks noGrp="1" noChangeArrowheads="1"/>
          </p:cNvSpPr>
          <p:nvPr>
            <p:ph type="body" sz="half" idx="2"/>
          </p:nvPr>
        </p:nvSpPr>
        <p:spPr>
          <a:xfrm>
            <a:off x="5105400" y="1981200"/>
            <a:ext cx="3810000" cy="4114800"/>
          </a:xfrm>
        </p:spPr>
        <p:txBody>
          <a:bodyPr/>
          <a:lstStyle/>
          <a:p>
            <a:pPr marL="533400" indent="-533400">
              <a:buFontTx/>
              <a:buAutoNum type="arabicPeriod"/>
            </a:pPr>
            <a:r>
              <a:rPr lang="en-US"/>
              <a:t>Define your topic.</a:t>
            </a:r>
          </a:p>
          <a:p>
            <a:pPr marL="533400" indent="-533400">
              <a:buFontTx/>
              <a:buAutoNum type="arabicPeriod"/>
            </a:pPr>
            <a:r>
              <a:rPr lang="en-US"/>
              <a:t>Perform research.</a:t>
            </a:r>
          </a:p>
          <a:p>
            <a:pPr marL="533400" indent="-533400">
              <a:buFontTx/>
              <a:buAutoNum type="arabicPeriod"/>
            </a:pPr>
            <a:r>
              <a:rPr lang="en-US"/>
              <a:t>Write the paper.</a:t>
            </a:r>
          </a:p>
          <a:p>
            <a:pPr marL="533400" indent="-533400">
              <a:buFontTx/>
              <a:buAutoNum type="arabicPeriod"/>
            </a:pPr>
            <a:r>
              <a:rPr lang="en-US"/>
              <a:t>Draw a conclusion.</a:t>
            </a:r>
          </a:p>
        </p:txBody>
      </p:sp>
      <p:pic>
        <p:nvPicPr>
          <p:cNvPr id="124933" name="Picture 5" descr="j0287437"/>
          <p:cNvPicPr>
            <a:picLocks noChangeAspect="1" noChangeArrowheads="1"/>
          </p:cNvPicPr>
          <p:nvPr/>
        </p:nvPicPr>
        <p:blipFill>
          <a:blip r:embed="rId2" cstate="print"/>
          <a:srcRect/>
          <a:stretch>
            <a:fillRect/>
          </a:stretch>
        </p:blipFill>
        <p:spPr bwMode="auto">
          <a:xfrm>
            <a:off x="3048000" y="4191000"/>
            <a:ext cx="2911475" cy="2298700"/>
          </a:xfrm>
          <a:prstGeom prst="rect">
            <a:avLst/>
          </a:prstGeom>
          <a:noFill/>
        </p:spPr>
      </p:pic>
      <p:pic>
        <p:nvPicPr>
          <p:cNvPr id="124934" name="Picture 6" descr="j0283600"/>
          <p:cNvPicPr>
            <a:picLocks noChangeAspect="1" noChangeArrowheads="1" noCrop="1"/>
          </p:cNvPicPr>
          <p:nvPr/>
        </p:nvPicPr>
        <p:blipFill>
          <a:blip r:embed="rId3" cstate="print"/>
          <a:srcRect/>
          <a:stretch>
            <a:fillRect/>
          </a:stretch>
        </p:blipFill>
        <p:spPr bwMode="auto">
          <a:xfrm>
            <a:off x="4191000" y="2286000"/>
            <a:ext cx="835025" cy="8477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4932">
                                            <p:txEl>
                                              <p:pRg st="0" end="0"/>
                                            </p:txEl>
                                          </p:spTgt>
                                        </p:tgtEl>
                                        <p:attrNameLst>
                                          <p:attrName>style.visibility</p:attrName>
                                        </p:attrNameLst>
                                      </p:cBhvr>
                                      <p:to>
                                        <p:strVal val="visible"/>
                                      </p:to>
                                    </p:set>
                                    <p:animEffect transition="in" filter="fade">
                                      <p:cBhvr>
                                        <p:cTn id="7" dur="2000"/>
                                        <p:tgtEl>
                                          <p:spTgt spid="12493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4932">
                                            <p:txEl>
                                              <p:pRg st="1" end="1"/>
                                            </p:txEl>
                                          </p:spTgt>
                                        </p:tgtEl>
                                        <p:attrNameLst>
                                          <p:attrName>style.visibility</p:attrName>
                                        </p:attrNameLst>
                                      </p:cBhvr>
                                      <p:to>
                                        <p:strVal val="visible"/>
                                      </p:to>
                                    </p:set>
                                    <p:animEffect transition="in" filter="fade">
                                      <p:cBhvr>
                                        <p:cTn id="10" dur="2000"/>
                                        <p:tgtEl>
                                          <p:spTgt spid="12493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4932">
                                            <p:txEl>
                                              <p:pRg st="2" end="2"/>
                                            </p:txEl>
                                          </p:spTgt>
                                        </p:tgtEl>
                                        <p:attrNameLst>
                                          <p:attrName>style.visibility</p:attrName>
                                        </p:attrNameLst>
                                      </p:cBhvr>
                                      <p:to>
                                        <p:strVal val="visible"/>
                                      </p:to>
                                    </p:set>
                                    <p:animEffect transition="in" filter="fade">
                                      <p:cBhvr>
                                        <p:cTn id="13" dur="2000"/>
                                        <p:tgtEl>
                                          <p:spTgt spid="12493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4932">
                                            <p:txEl>
                                              <p:pRg st="3" end="3"/>
                                            </p:txEl>
                                          </p:spTgt>
                                        </p:tgtEl>
                                        <p:attrNameLst>
                                          <p:attrName>style.visibility</p:attrName>
                                        </p:attrNameLst>
                                      </p:cBhvr>
                                      <p:to>
                                        <p:strVal val="visible"/>
                                      </p:to>
                                    </p:set>
                                    <p:animEffect transition="in" filter="fade">
                                      <p:cBhvr>
                                        <p:cTn id="16" dur="2000"/>
                                        <p:tgtEl>
                                          <p:spTgt spid="12493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sz="4000"/>
              <a:t>Frame Your Court Case</a:t>
            </a:r>
            <a:br>
              <a:rPr lang="en-US" sz="4000"/>
            </a:br>
            <a:r>
              <a:rPr lang="en-US" sz="4000"/>
              <a:t>(Define Your Topic)</a:t>
            </a:r>
          </a:p>
        </p:txBody>
      </p:sp>
      <p:sp>
        <p:nvSpPr>
          <p:cNvPr id="116739" name="Rectangle 3"/>
          <p:cNvSpPr>
            <a:spLocks noGrp="1" noChangeArrowheads="1"/>
          </p:cNvSpPr>
          <p:nvPr>
            <p:ph type="body" idx="1"/>
          </p:nvPr>
        </p:nvSpPr>
        <p:spPr/>
        <p:txBody>
          <a:bodyPr/>
          <a:lstStyle/>
          <a:p>
            <a:r>
              <a:rPr lang="en-US" sz="2800" dirty="0"/>
              <a:t>Too general:</a:t>
            </a:r>
          </a:p>
          <a:p>
            <a:pPr lvl="1"/>
            <a:r>
              <a:rPr lang="en-US" sz="2400" dirty="0"/>
              <a:t>Distance Learning</a:t>
            </a:r>
          </a:p>
          <a:p>
            <a:pPr lvl="1"/>
            <a:r>
              <a:rPr lang="en-US" sz="2400" dirty="0"/>
              <a:t>Assistive Technology</a:t>
            </a:r>
          </a:p>
          <a:p>
            <a:pPr lvl="1"/>
            <a:r>
              <a:rPr lang="en-US" sz="2400" dirty="0"/>
              <a:t>PowerPoint</a:t>
            </a:r>
          </a:p>
          <a:p>
            <a:r>
              <a:rPr lang="en-US" sz="2800" dirty="0"/>
              <a:t>Can be defended:</a:t>
            </a:r>
          </a:p>
          <a:p>
            <a:pPr lvl="1"/>
            <a:r>
              <a:rPr lang="en-US" sz="2400" dirty="0"/>
              <a:t>Is Distance Learning Effective in Teaching/Learning?</a:t>
            </a:r>
          </a:p>
          <a:p>
            <a:pPr lvl="1"/>
            <a:r>
              <a:rPr lang="en-US" sz="2400" dirty="0"/>
              <a:t>What Are the Benefits of Using AT in the Classroom?</a:t>
            </a:r>
          </a:p>
          <a:p>
            <a:pPr lvl="1"/>
            <a:r>
              <a:rPr lang="en-US" sz="2400" dirty="0"/>
              <a:t>Can Teachers Improve Learning with PowerPoint?</a:t>
            </a:r>
          </a:p>
        </p:txBody>
      </p:sp>
      <p:pic>
        <p:nvPicPr>
          <p:cNvPr id="116740" name="Picture 4" descr="j0287624"/>
          <p:cNvPicPr>
            <a:picLocks noChangeAspect="1" noChangeArrowheads="1"/>
          </p:cNvPicPr>
          <p:nvPr/>
        </p:nvPicPr>
        <p:blipFill>
          <a:blip r:embed="rId2" cstate="print"/>
          <a:srcRect/>
          <a:stretch>
            <a:fillRect/>
          </a:stretch>
        </p:blipFill>
        <p:spPr bwMode="auto">
          <a:xfrm>
            <a:off x="5486400" y="1905000"/>
            <a:ext cx="3279775" cy="2439988"/>
          </a:xfrm>
          <a:prstGeom prst="rect">
            <a:avLst/>
          </a:prstGeom>
          <a:noFill/>
        </p:spPr>
      </p:pic>
      <p:sp>
        <p:nvSpPr>
          <p:cNvPr id="116744" name="Text Box 8"/>
          <p:cNvSpPr txBox="1">
            <a:spLocks noChangeArrowheads="1"/>
          </p:cNvSpPr>
          <p:nvPr/>
        </p:nvSpPr>
        <p:spPr bwMode="auto">
          <a:xfrm rot="-1818395">
            <a:off x="228600" y="304800"/>
            <a:ext cx="1295400" cy="519113"/>
          </a:xfrm>
          <a:prstGeom prst="rect">
            <a:avLst/>
          </a:prstGeom>
          <a:noFill/>
          <a:ln w="9525" algn="ctr">
            <a:noFill/>
            <a:miter lim="800000"/>
            <a:headEnd/>
            <a:tailEnd/>
          </a:ln>
          <a:effectLst/>
        </p:spPr>
        <p:txBody>
          <a:bodyPr>
            <a:spAutoFit/>
          </a:bodyPr>
          <a:lstStyle/>
          <a:p>
            <a:pPr>
              <a:spcBef>
                <a:spcPct val="50000"/>
              </a:spcBef>
            </a:pPr>
            <a:r>
              <a:rPr lang="en-US" sz="2800" b="1">
                <a:solidFill>
                  <a:srgbClr val="AC5600"/>
                </a:solidFill>
              </a:rPr>
              <a:t>Step 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6739">
                                            <p:txEl>
                                              <p:pRg st="0" end="0"/>
                                            </p:txEl>
                                          </p:spTgt>
                                        </p:tgtEl>
                                        <p:attrNameLst>
                                          <p:attrName>style.visibility</p:attrName>
                                        </p:attrNameLst>
                                      </p:cBhvr>
                                      <p:to>
                                        <p:strVal val="visible"/>
                                      </p:to>
                                    </p:set>
                                    <p:animEffect transition="in" filter="fade">
                                      <p:cBhvr>
                                        <p:cTn id="7" dur="2000"/>
                                        <p:tgtEl>
                                          <p:spTgt spid="11673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6739">
                                            <p:txEl>
                                              <p:pRg st="1" end="1"/>
                                            </p:txEl>
                                          </p:spTgt>
                                        </p:tgtEl>
                                        <p:attrNameLst>
                                          <p:attrName>style.visibility</p:attrName>
                                        </p:attrNameLst>
                                      </p:cBhvr>
                                      <p:to>
                                        <p:strVal val="visible"/>
                                      </p:to>
                                    </p:set>
                                    <p:animEffect transition="in" filter="fade">
                                      <p:cBhvr>
                                        <p:cTn id="10" dur="2000"/>
                                        <p:tgtEl>
                                          <p:spTgt spid="11673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6739">
                                            <p:txEl>
                                              <p:pRg st="2" end="2"/>
                                            </p:txEl>
                                          </p:spTgt>
                                        </p:tgtEl>
                                        <p:attrNameLst>
                                          <p:attrName>style.visibility</p:attrName>
                                        </p:attrNameLst>
                                      </p:cBhvr>
                                      <p:to>
                                        <p:strVal val="visible"/>
                                      </p:to>
                                    </p:set>
                                    <p:animEffect transition="in" filter="fade">
                                      <p:cBhvr>
                                        <p:cTn id="13" dur="2000"/>
                                        <p:tgtEl>
                                          <p:spTgt spid="116739">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6739">
                                            <p:txEl>
                                              <p:pRg st="3" end="3"/>
                                            </p:txEl>
                                          </p:spTgt>
                                        </p:tgtEl>
                                        <p:attrNameLst>
                                          <p:attrName>style.visibility</p:attrName>
                                        </p:attrNameLst>
                                      </p:cBhvr>
                                      <p:to>
                                        <p:strVal val="visible"/>
                                      </p:to>
                                    </p:set>
                                    <p:animEffect transition="in" filter="fade">
                                      <p:cBhvr>
                                        <p:cTn id="16" dur="2000"/>
                                        <p:tgtEl>
                                          <p:spTgt spid="116739">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6739">
                                            <p:txEl>
                                              <p:pRg st="4" end="4"/>
                                            </p:txEl>
                                          </p:spTgt>
                                        </p:tgtEl>
                                        <p:attrNameLst>
                                          <p:attrName>style.visibility</p:attrName>
                                        </p:attrNameLst>
                                      </p:cBhvr>
                                      <p:to>
                                        <p:strVal val="visible"/>
                                      </p:to>
                                    </p:set>
                                    <p:animEffect transition="in" filter="fade">
                                      <p:cBhvr>
                                        <p:cTn id="21" dur="2000"/>
                                        <p:tgtEl>
                                          <p:spTgt spid="116739">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6739">
                                            <p:txEl>
                                              <p:pRg st="5" end="5"/>
                                            </p:txEl>
                                          </p:spTgt>
                                        </p:tgtEl>
                                        <p:attrNameLst>
                                          <p:attrName>style.visibility</p:attrName>
                                        </p:attrNameLst>
                                      </p:cBhvr>
                                      <p:to>
                                        <p:strVal val="visible"/>
                                      </p:to>
                                    </p:set>
                                    <p:animEffect transition="in" filter="fade">
                                      <p:cBhvr>
                                        <p:cTn id="24" dur="2000"/>
                                        <p:tgtEl>
                                          <p:spTgt spid="116739">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16739">
                                            <p:txEl>
                                              <p:pRg st="6" end="6"/>
                                            </p:txEl>
                                          </p:spTgt>
                                        </p:tgtEl>
                                        <p:attrNameLst>
                                          <p:attrName>style.visibility</p:attrName>
                                        </p:attrNameLst>
                                      </p:cBhvr>
                                      <p:to>
                                        <p:strVal val="visible"/>
                                      </p:to>
                                    </p:set>
                                    <p:animEffect transition="in" filter="fade">
                                      <p:cBhvr>
                                        <p:cTn id="27" dur="2000"/>
                                        <p:tgtEl>
                                          <p:spTgt spid="116739">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6739">
                                            <p:txEl>
                                              <p:pRg st="7" end="7"/>
                                            </p:txEl>
                                          </p:spTgt>
                                        </p:tgtEl>
                                        <p:attrNameLst>
                                          <p:attrName>style.visibility</p:attrName>
                                        </p:attrNameLst>
                                      </p:cBhvr>
                                      <p:to>
                                        <p:strVal val="visible"/>
                                      </p:to>
                                    </p:set>
                                    <p:animEffect transition="in" filter="fade">
                                      <p:cBhvr>
                                        <p:cTn id="30" dur="2000"/>
                                        <p:tgtEl>
                                          <p:spTgt spid="1167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sz="4000"/>
              <a:t>Search Out Evidence</a:t>
            </a:r>
            <a:br>
              <a:rPr lang="en-US" sz="4000"/>
            </a:br>
            <a:r>
              <a:rPr lang="en-US" sz="4000"/>
              <a:t>(Research Sources)</a:t>
            </a:r>
          </a:p>
        </p:txBody>
      </p:sp>
      <p:sp>
        <p:nvSpPr>
          <p:cNvPr id="118787" name="Rectangle 3"/>
          <p:cNvSpPr>
            <a:spLocks noGrp="1" noChangeArrowheads="1"/>
          </p:cNvSpPr>
          <p:nvPr>
            <p:ph type="body" idx="1"/>
          </p:nvPr>
        </p:nvSpPr>
        <p:spPr>
          <a:xfrm>
            <a:off x="685800" y="1981200"/>
            <a:ext cx="5410200" cy="4114800"/>
          </a:xfrm>
        </p:spPr>
        <p:txBody>
          <a:bodyPr/>
          <a:lstStyle/>
          <a:p>
            <a:pPr>
              <a:lnSpc>
                <a:spcPct val="90000"/>
              </a:lnSpc>
            </a:pPr>
            <a:r>
              <a:rPr lang="en-US" sz="2800"/>
              <a:t>Perform searches on your topic:</a:t>
            </a:r>
          </a:p>
          <a:p>
            <a:pPr lvl="1">
              <a:lnSpc>
                <a:spcPct val="90000"/>
              </a:lnSpc>
            </a:pPr>
            <a:r>
              <a:rPr lang="en-US" sz="2400"/>
              <a:t>Ebsco Host</a:t>
            </a:r>
          </a:p>
          <a:p>
            <a:pPr lvl="1">
              <a:lnSpc>
                <a:spcPct val="90000"/>
              </a:lnSpc>
            </a:pPr>
            <a:r>
              <a:rPr lang="en-US" sz="2400"/>
              <a:t>MU library</a:t>
            </a:r>
          </a:p>
          <a:p>
            <a:pPr lvl="1">
              <a:lnSpc>
                <a:spcPct val="90000"/>
              </a:lnSpc>
            </a:pPr>
            <a:r>
              <a:rPr lang="en-US" sz="2400"/>
              <a:t>Online journals</a:t>
            </a:r>
          </a:p>
          <a:p>
            <a:pPr>
              <a:lnSpc>
                <a:spcPct val="90000"/>
              </a:lnSpc>
            </a:pPr>
            <a:r>
              <a:rPr lang="en-US" sz="2800"/>
              <a:t>Search for articles that will “prove” your case.</a:t>
            </a:r>
          </a:p>
          <a:p>
            <a:pPr>
              <a:lnSpc>
                <a:spcPct val="90000"/>
              </a:lnSpc>
            </a:pPr>
            <a:r>
              <a:rPr lang="en-US" sz="2800"/>
              <a:t>If you find articles to the contrary, be responsible and report on those too.</a:t>
            </a:r>
          </a:p>
        </p:txBody>
      </p:sp>
      <p:pic>
        <p:nvPicPr>
          <p:cNvPr id="118788" name="Picture 4" descr="j0287181"/>
          <p:cNvPicPr>
            <a:picLocks noChangeAspect="1" noChangeArrowheads="1"/>
          </p:cNvPicPr>
          <p:nvPr/>
        </p:nvPicPr>
        <p:blipFill>
          <a:blip r:embed="rId2" cstate="print"/>
          <a:srcRect/>
          <a:stretch>
            <a:fillRect/>
          </a:stretch>
        </p:blipFill>
        <p:spPr bwMode="auto">
          <a:xfrm>
            <a:off x="5867400" y="2819400"/>
            <a:ext cx="2889250" cy="2486025"/>
          </a:xfrm>
          <a:prstGeom prst="rect">
            <a:avLst/>
          </a:prstGeom>
          <a:noFill/>
        </p:spPr>
      </p:pic>
      <p:sp>
        <p:nvSpPr>
          <p:cNvPr id="118789" name="Text Box 5"/>
          <p:cNvSpPr txBox="1">
            <a:spLocks noChangeArrowheads="1"/>
          </p:cNvSpPr>
          <p:nvPr/>
        </p:nvSpPr>
        <p:spPr bwMode="auto">
          <a:xfrm rot="-1818395">
            <a:off x="228600" y="304800"/>
            <a:ext cx="1295400" cy="519113"/>
          </a:xfrm>
          <a:prstGeom prst="rect">
            <a:avLst/>
          </a:prstGeom>
          <a:noFill/>
          <a:ln w="9525" algn="ctr">
            <a:noFill/>
            <a:miter lim="800000"/>
            <a:headEnd/>
            <a:tailEnd/>
          </a:ln>
          <a:effectLst/>
        </p:spPr>
        <p:txBody>
          <a:bodyPr>
            <a:spAutoFit/>
          </a:bodyPr>
          <a:lstStyle/>
          <a:p>
            <a:pPr>
              <a:spcBef>
                <a:spcPct val="50000"/>
              </a:spcBef>
            </a:pPr>
            <a:r>
              <a:rPr lang="en-US" sz="2800" b="1">
                <a:solidFill>
                  <a:srgbClr val="AC5600"/>
                </a:solidFill>
              </a:rPr>
              <a:t>Step 2</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sz="4000"/>
              <a:t>Ensure Sufficient Information Exists</a:t>
            </a:r>
          </a:p>
        </p:txBody>
      </p:sp>
      <p:sp>
        <p:nvSpPr>
          <p:cNvPr id="140291" name="Rectangle 3"/>
          <p:cNvSpPr>
            <a:spLocks noGrp="1" noChangeArrowheads="1"/>
          </p:cNvSpPr>
          <p:nvPr>
            <p:ph type="body" idx="1"/>
          </p:nvPr>
        </p:nvSpPr>
        <p:spPr/>
        <p:txBody>
          <a:bodyPr/>
          <a:lstStyle/>
          <a:p>
            <a:r>
              <a:rPr lang="en-US"/>
              <a:t>Ensure there are sufficient sources to support your topic.</a:t>
            </a:r>
          </a:p>
          <a:p>
            <a:r>
              <a:rPr lang="en-US"/>
              <a:t>If not:</a:t>
            </a:r>
          </a:p>
          <a:p>
            <a:pPr lvl="1"/>
            <a:r>
              <a:rPr lang="en-US"/>
              <a:t>Adjust your topic.</a:t>
            </a:r>
          </a:p>
          <a:p>
            <a:pPr lvl="2"/>
            <a:r>
              <a:rPr lang="en-US"/>
              <a:t>What kinds of articles are you finding on your topic?</a:t>
            </a:r>
          </a:p>
          <a:p>
            <a:pPr lvl="1"/>
            <a:r>
              <a:rPr lang="en-US"/>
              <a:t>Change your topic. </a:t>
            </a:r>
          </a:p>
        </p:txBody>
      </p:sp>
      <p:pic>
        <p:nvPicPr>
          <p:cNvPr id="140293" name="Picture 5" descr="j0303469"/>
          <p:cNvPicPr>
            <a:picLocks noChangeAspect="1" noChangeArrowheads="1" noCrop="1"/>
          </p:cNvPicPr>
          <p:nvPr/>
        </p:nvPicPr>
        <p:blipFill>
          <a:blip r:embed="rId2" cstate="print"/>
          <a:srcRect/>
          <a:stretch>
            <a:fillRect/>
          </a:stretch>
        </p:blipFill>
        <p:spPr bwMode="auto">
          <a:xfrm>
            <a:off x="6553200" y="4724400"/>
            <a:ext cx="2209800" cy="176053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n-US" sz="4000"/>
              <a:t>Suggestion:</a:t>
            </a:r>
            <a:br>
              <a:rPr lang="en-US" sz="4000"/>
            </a:br>
            <a:r>
              <a:rPr lang="en-US" sz="4000"/>
              <a:t>Research More than 5 Sources</a:t>
            </a:r>
          </a:p>
        </p:txBody>
      </p:sp>
      <p:sp>
        <p:nvSpPr>
          <p:cNvPr id="141315" name="Rectangle 3"/>
          <p:cNvSpPr>
            <a:spLocks noGrp="1" noChangeArrowheads="1"/>
          </p:cNvSpPr>
          <p:nvPr>
            <p:ph type="body" idx="1"/>
          </p:nvPr>
        </p:nvSpPr>
        <p:spPr/>
        <p:txBody>
          <a:bodyPr/>
          <a:lstStyle/>
          <a:p>
            <a:r>
              <a:rPr lang="en-US"/>
              <a:t>Selecting </a:t>
            </a:r>
            <a:r>
              <a:rPr lang="en-US" u="sng"/>
              <a:t>more</a:t>
            </a:r>
            <a:r>
              <a:rPr lang="en-US"/>
              <a:t> than 5 resources is a good idea. Then you have more to write about.</a:t>
            </a:r>
          </a:p>
          <a:p>
            <a:r>
              <a:rPr lang="en-US"/>
              <a:t>Don’t go too far, though. 20 sources is way too much!</a:t>
            </a:r>
          </a:p>
        </p:txBody>
      </p:sp>
      <p:pic>
        <p:nvPicPr>
          <p:cNvPr id="141316" name="Picture 4" descr="j0282747"/>
          <p:cNvPicPr>
            <a:picLocks noChangeAspect="1" noChangeArrowheads="1" noCrop="1"/>
          </p:cNvPicPr>
          <p:nvPr/>
        </p:nvPicPr>
        <p:blipFill>
          <a:blip r:embed="rId2" cstate="print"/>
          <a:srcRect/>
          <a:stretch>
            <a:fillRect/>
          </a:stretch>
        </p:blipFill>
        <p:spPr bwMode="auto">
          <a:xfrm>
            <a:off x="1828800" y="4419600"/>
            <a:ext cx="1219200" cy="1219200"/>
          </a:xfrm>
          <a:prstGeom prst="rect">
            <a:avLst/>
          </a:prstGeom>
          <a:noFill/>
        </p:spPr>
      </p:pic>
      <p:sp>
        <p:nvSpPr>
          <p:cNvPr id="141317" name="AutoShape 5"/>
          <p:cNvSpPr>
            <a:spLocks noChangeArrowheads="1"/>
          </p:cNvSpPr>
          <p:nvPr/>
        </p:nvSpPr>
        <p:spPr bwMode="auto">
          <a:xfrm>
            <a:off x="4038600" y="3733800"/>
            <a:ext cx="4191000" cy="2743200"/>
          </a:xfrm>
          <a:prstGeom prst="cloudCallout">
            <a:avLst>
              <a:gd name="adj1" fmla="val -71176"/>
              <a:gd name="adj2" fmla="val -12384"/>
            </a:avLst>
          </a:prstGeom>
          <a:solidFill>
            <a:schemeClr val="bg1"/>
          </a:solidFill>
          <a:ln w="9525">
            <a:solidFill>
              <a:schemeClr val="tx1"/>
            </a:solidFill>
            <a:round/>
            <a:headEnd/>
            <a:tailEnd/>
          </a:ln>
          <a:effectLst/>
        </p:spPr>
        <p:txBody>
          <a:bodyPr anchor="ctr"/>
          <a:lstStyle/>
          <a:p>
            <a:r>
              <a:rPr lang="en-US" sz="2400"/>
              <a:t>I wish I had researched more sources. I don’t have much to write about.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sz="4000"/>
              <a:t>CAUTION: Use Only</a:t>
            </a:r>
            <a:br>
              <a:rPr lang="en-US" sz="4000"/>
            </a:br>
            <a:r>
              <a:rPr lang="en-US" sz="4000"/>
              <a:t>Professionally Respected Material</a:t>
            </a:r>
          </a:p>
        </p:txBody>
      </p:sp>
      <p:sp>
        <p:nvSpPr>
          <p:cNvPr id="121859" name="Rectangle 3"/>
          <p:cNvSpPr>
            <a:spLocks noGrp="1" noChangeArrowheads="1"/>
          </p:cNvSpPr>
          <p:nvPr>
            <p:ph type="body" idx="1"/>
          </p:nvPr>
        </p:nvSpPr>
        <p:spPr>
          <a:xfrm>
            <a:off x="685800" y="1981200"/>
            <a:ext cx="5029200" cy="4114800"/>
          </a:xfrm>
        </p:spPr>
        <p:txBody>
          <a:bodyPr/>
          <a:lstStyle/>
          <a:p>
            <a:r>
              <a:rPr lang="en-US"/>
              <a:t>Be careful if searching the Web in general: make sure that the material you plan to use is </a:t>
            </a:r>
            <a:r>
              <a:rPr lang="en-US" i="1"/>
              <a:t>respected</a:t>
            </a:r>
            <a:r>
              <a:rPr lang="en-US"/>
              <a:t>, </a:t>
            </a:r>
            <a:r>
              <a:rPr lang="en-US" i="1"/>
              <a:t>scholarly</a:t>
            </a:r>
            <a:r>
              <a:rPr lang="en-US"/>
              <a:t>, and </a:t>
            </a:r>
            <a:r>
              <a:rPr lang="en-US" i="1"/>
              <a:t>valid</a:t>
            </a:r>
            <a:r>
              <a:rPr lang="en-US"/>
              <a:t>. </a:t>
            </a:r>
          </a:p>
          <a:p>
            <a:r>
              <a:rPr lang="en-US" b="1"/>
              <a:t>Ebsco Host</a:t>
            </a:r>
            <a:r>
              <a:rPr lang="en-US"/>
              <a:t> and </a:t>
            </a:r>
            <a:r>
              <a:rPr lang="en-US" b="1"/>
              <a:t>ERIC</a:t>
            </a:r>
            <a:r>
              <a:rPr lang="en-US"/>
              <a:t> are respected repositories of scholarly materials.</a:t>
            </a:r>
          </a:p>
        </p:txBody>
      </p:sp>
      <p:pic>
        <p:nvPicPr>
          <p:cNvPr id="121860" name="Picture 4" descr="j0287184"/>
          <p:cNvPicPr>
            <a:picLocks noChangeAspect="1" noChangeArrowheads="1"/>
          </p:cNvPicPr>
          <p:nvPr/>
        </p:nvPicPr>
        <p:blipFill>
          <a:blip r:embed="rId2" cstate="print"/>
          <a:srcRect/>
          <a:stretch>
            <a:fillRect/>
          </a:stretch>
        </p:blipFill>
        <p:spPr bwMode="auto">
          <a:xfrm>
            <a:off x="5715000" y="2819400"/>
            <a:ext cx="3163888" cy="2443163"/>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0" u="none" strike="noStrike" cap="none" normalizeH="0" baseline="0" smtClean="0">
            <a:ln>
              <a:noFill/>
            </a:ln>
            <a:solidFill>
              <a:schemeClr val="tx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000" b="0" i="0" u="none" strike="noStrike" cap="none" normalizeH="0" baseline="0" smtClean="0">
            <a:ln>
              <a:noFill/>
            </a:ln>
            <a:solidFill>
              <a:schemeClr val="tx2"/>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973</TotalTime>
  <Words>1316</Words>
  <Application>Microsoft Office PowerPoint</Application>
  <PresentationFormat>On-screen Show (4:3)</PresentationFormat>
  <Paragraphs>158</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Default Design</vt:lpstr>
      <vt:lpstr>Searching and Developing an Outline for the Paper</vt:lpstr>
      <vt:lpstr>Our Research Paper</vt:lpstr>
      <vt:lpstr>Introduction to Writing a Research Paper</vt:lpstr>
      <vt:lpstr>Writing a Research Paper Is Like Being a Lawyer in a Court Case</vt:lpstr>
      <vt:lpstr>Frame Your Court Case (Define Your Topic)</vt:lpstr>
      <vt:lpstr>Search Out Evidence (Research Sources)</vt:lpstr>
      <vt:lpstr>Ensure Sufficient Information Exists</vt:lpstr>
      <vt:lpstr>Suggestion: Research More than 5 Sources</vt:lpstr>
      <vt:lpstr>CAUTION: Use Only Professionally Respected Material</vt:lpstr>
      <vt:lpstr>Present the Evidence</vt:lpstr>
      <vt:lpstr>Draw a Closing Argument</vt:lpstr>
      <vt:lpstr>Formulating a Search Strategy</vt:lpstr>
      <vt:lpstr>Search Strategy</vt:lpstr>
      <vt:lpstr>Search Strategy</vt:lpstr>
      <vt:lpstr>Search Strategy</vt:lpstr>
      <vt:lpstr>Search Strategy: Establish Your Court Case (Thesis)</vt:lpstr>
      <vt:lpstr>Search Strategy: Keywords</vt:lpstr>
      <vt:lpstr>Search Strategy: Keywords</vt:lpstr>
      <vt:lpstr>Searching</vt:lpstr>
      <vt:lpstr>Searching</vt:lpstr>
      <vt:lpstr>Alter Your Topic If Needed</vt:lpstr>
      <vt:lpstr>How to Develop an Outline</vt:lpstr>
      <vt:lpstr>Develop an Outline</vt:lpstr>
      <vt:lpstr>Identify Themes</vt:lpstr>
      <vt:lpstr>Draw Up the Outline</vt:lpstr>
      <vt:lpstr>Introduction to the First Paper Assignment</vt:lpstr>
      <vt:lpstr>Module 3 Assignment #1</vt:lpstr>
      <vt:lpstr>Module 3 Assignment #1</vt:lpstr>
      <vt:lpstr>HINT: Select a Topic Soon!</vt:lpstr>
      <vt:lpstr>Paper Requirement</vt:lpstr>
    </vt:vector>
  </TitlesOfParts>
  <Company>College Misericordia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 Paper in APA Style (Part I)</dc:title>
  <dc:creator>Dr. Steve Broskoske</dc:creator>
  <cp:lastModifiedBy>Dr. Steve Broskoske</cp:lastModifiedBy>
  <cp:revision>68</cp:revision>
  <dcterms:created xsi:type="dcterms:W3CDTF">2004-01-16T01:41:33Z</dcterms:created>
  <dcterms:modified xsi:type="dcterms:W3CDTF">2011-09-28T02:11:59Z</dcterms:modified>
</cp:coreProperties>
</file>