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94" r:id="rId3"/>
    <p:sldId id="295" r:id="rId4"/>
    <p:sldId id="296" r:id="rId5"/>
    <p:sldId id="297" r:id="rId6"/>
    <p:sldId id="298" r:id="rId7"/>
    <p:sldId id="284" r:id="rId8"/>
    <p:sldId id="285" r:id="rId9"/>
    <p:sldId id="283" r:id="rId10"/>
    <p:sldId id="286" r:id="rId11"/>
    <p:sldId id="289" r:id="rId12"/>
    <p:sldId id="290" r:id="rId13"/>
    <p:sldId id="291" r:id="rId14"/>
    <p:sldId id="292" r:id="rId15"/>
    <p:sldId id="293" r:id="rId16"/>
    <p:sldId id="280" r:id="rId17"/>
    <p:sldId id="28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800000"/>
    <a:srgbClr val="F2EC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58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6A587-3EE1-4CF9-AAE3-A5E23B2EF5E6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78528-5C7E-4D25-AC6D-86B7F43DC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4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https://youtu.be/DQgfD9Abttw?si=5NzFcyuZbWwdMsFg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78528-5C7E-4D25-AC6D-86B7F43DC7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8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https://youtu.be/TImRJTzphhE?si=qAlTOcQObI4H8if3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78528-5C7E-4D25-AC6D-86B7F43DC7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Evaluation Google Doc</a:t>
            </a:r>
          </a:p>
          <a:p>
            <a:r>
              <a:rPr lang="en-US" dirty="0"/>
              <a:t>https://docs.google.com/document/d/1yfuGEqlPauYTC7xk99QHIIhwalJVj-zavYr6GqFc7AI/edit?usp=sharing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78528-5C7E-4D25-AC6D-86B7F43DC7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81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2 evaluation shared doc:</a:t>
            </a:r>
          </a:p>
          <a:p>
            <a:r>
              <a:rPr lang="en-US" dirty="0"/>
              <a:t>https://docs.google.com/document/d/1VyPzb8tlmFZCI30IJwdzXgNQV1YlA6aADfgI9xWJ-yA/edit?usp=sharing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78528-5C7E-4D25-AC6D-86B7F43DC7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4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65BE0-4714-4F4F-ACF8-0D82B4D74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D26FA-0CCB-43A7-B5B1-526FFD278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94928-3C8C-49DC-8EDD-01A223A75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136EF-CF00-4B7E-8A6B-0C5B17EC14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F570A-97D5-44DC-BD94-1ABB1F4173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80310-2468-466A-BCF6-C45F0A4B11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F8068-4E14-49DE-820E-085E7DB652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2183B-9423-4EC3-A6EB-32ECCB2AF6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792A6-5A12-4219-81F9-F61C7EC1F3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94FFB-17F1-4912-BDE4-FE4244F9C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F25C-7D5C-4119-BD71-69A6F4CCD1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B347AE-EBB0-4DE6-AE09-62208DEDB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QgfD9Abttw?si=5NzFcyuZbWwdMsF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ImRJTzphhE?si=qAlTOcQObI4H8if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sz="4000" dirty="0"/>
              <a:t>Evaluating AI-generated Information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Steve Broskoske</a:t>
            </a:r>
          </a:p>
          <a:p>
            <a:r>
              <a:rPr lang="en-US" dirty="0"/>
              <a:t>TED 121 Educational Technology</a:t>
            </a:r>
          </a:p>
          <a:p>
            <a:r>
              <a:rPr lang="en-US" dirty="0"/>
              <a:t>Misericordia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5A24-315C-DD73-DBB2-FD5AD833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CA8CE-3E65-7947-8F0B-FB784FF4E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AI hallucination: A phenomenon where an AI tool generates information that is factually incorrect, nonsensical, or entirely detached from reality, yet presents it with absolute confidence.</a:t>
            </a:r>
          </a:p>
          <a:p>
            <a:r>
              <a:rPr lang="en-US" sz="2800" dirty="0"/>
              <a:t>It is called a "hallucination" because the AI isn't "lying"—lying requires intent. Instead, the AI is essentially creating a plausible-sounding response that happens to be wrong.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FB3E2A-4174-074E-C6D4-97D29B4422C9}"/>
              </a:ext>
            </a:extLst>
          </p:cNvPr>
          <p:cNvSpPr txBox="1"/>
          <p:nvPr/>
        </p:nvSpPr>
        <p:spPr>
          <a:xfrm>
            <a:off x="6248400" y="5832901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(From a chat with Google Gemini.)</a:t>
            </a:r>
          </a:p>
        </p:txBody>
      </p:sp>
    </p:spTree>
    <p:extLst>
      <p:ext uri="{BB962C8B-B14F-4D97-AF65-F5344CB8AC3E}">
        <p14:creationId xmlns:p14="http://schemas.microsoft.com/office/powerpoint/2010/main" val="217044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35EC-66BF-1FB5-F291-219BFC1D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A6756-19B2-7FCD-77B6-A29504798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is a </a:t>
            </a:r>
            <a:r>
              <a:rPr lang="en-US" i="1" dirty="0"/>
              <a:t>probabilistic pattern matcher</a:t>
            </a:r>
            <a:r>
              <a:rPr lang="en-US" dirty="0"/>
              <a:t>, not a database of facts.</a:t>
            </a:r>
          </a:p>
          <a:p>
            <a:r>
              <a:rPr lang="en-US" dirty="0"/>
              <a:t>AI models work by predicting the next most likely token (word or part of a word) in a sequence.</a:t>
            </a:r>
          </a:p>
          <a:p>
            <a:r>
              <a:rPr lang="en-US" dirty="0"/>
              <a:t>AI tools focus on prediction rather than fact checking.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75F66-9319-C6FF-FBF5-BA1F1358347B}"/>
              </a:ext>
            </a:extLst>
          </p:cNvPr>
          <p:cNvSpPr txBox="1"/>
          <p:nvPr/>
        </p:nvSpPr>
        <p:spPr>
          <a:xfrm>
            <a:off x="6248400" y="5832901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(From a chat with Google Gemini.)</a:t>
            </a:r>
          </a:p>
        </p:txBody>
      </p:sp>
    </p:spTree>
    <p:extLst>
      <p:ext uri="{BB962C8B-B14F-4D97-AF65-F5344CB8AC3E}">
        <p14:creationId xmlns:p14="http://schemas.microsoft.com/office/powerpoint/2010/main" val="119383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35EC-66BF-1FB5-F291-219BFC1D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A6756-19B2-7FCD-77B6-A29504798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Example: If you ask for a biography of a minor historical figure, AI knows what a biography looks like. It knows that after a name usually comes a birth date, then a college, then an achievement.</a:t>
            </a:r>
          </a:p>
          <a:p>
            <a:r>
              <a:rPr lang="en-US" sz="2800" dirty="0"/>
              <a:t>The Problem: If the tool doesn't have specific data for that person, it doesn't "know" it's missing. It simply selects the most statistically probable date or college name to maintain the structure of a biography.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75F66-9319-C6FF-FBF5-BA1F1358347B}"/>
              </a:ext>
            </a:extLst>
          </p:cNvPr>
          <p:cNvSpPr txBox="1"/>
          <p:nvPr/>
        </p:nvSpPr>
        <p:spPr>
          <a:xfrm>
            <a:off x="6248400" y="5832901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(From a chat with Google Gemini.)</a:t>
            </a:r>
          </a:p>
        </p:txBody>
      </p:sp>
    </p:spTree>
    <p:extLst>
      <p:ext uri="{BB962C8B-B14F-4D97-AF65-F5344CB8AC3E}">
        <p14:creationId xmlns:p14="http://schemas.microsoft.com/office/powerpoint/2010/main" val="1092994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35EC-66BF-1FB5-F291-219BFC1D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A6756-19B2-7FCD-77B6-A29504798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the training data is thin on a certain topic, or if the data contains conflicting information, the AI tool may “blend” concepts.</a:t>
            </a:r>
          </a:p>
          <a:p>
            <a:r>
              <a:rPr lang="en-US" sz="2800" dirty="0"/>
              <a:t>The Result: The tool might attribute a famous quote from one politician to another because they both frequently speak about the same topic, and the statistical "distance" between them in the AI’s perspective is very small.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75F66-9319-C6FF-FBF5-BA1F1358347B}"/>
              </a:ext>
            </a:extLst>
          </p:cNvPr>
          <p:cNvSpPr txBox="1"/>
          <p:nvPr/>
        </p:nvSpPr>
        <p:spPr>
          <a:xfrm>
            <a:off x="6248400" y="5832901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(From a chat with Google Gemini.)</a:t>
            </a:r>
          </a:p>
        </p:txBody>
      </p:sp>
    </p:spTree>
    <p:extLst>
      <p:ext uri="{BB962C8B-B14F-4D97-AF65-F5344CB8AC3E}">
        <p14:creationId xmlns:p14="http://schemas.microsoft.com/office/powerpoint/2010/main" val="294677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35EC-66BF-1FB5-F291-219BFC1D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A6756-19B2-7FCD-77B6-A29504798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An AI tool currently does not say “I don’t know.” It will instead generate a response and sounds confident in its accuracy.</a:t>
            </a:r>
          </a:p>
          <a:p>
            <a:r>
              <a:rPr lang="en-US" sz="2800" dirty="0"/>
              <a:t>Also, AI does not have a “world model” that humans have. An AI tool might tell you that a person died in 1995, but then mention they gave a speech in 2005. It sees these as two separate "highly probable" sentences and doesn't realize they are logically impossible when combined.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75F66-9319-C6FF-FBF5-BA1F1358347B}"/>
              </a:ext>
            </a:extLst>
          </p:cNvPr>
          <p:cNvSpPr txBox="1"/>
          <p:nvPr/>
        </p:nvSpPr>
        <p:spPr>
          <a:xfrm>
            <a:off x="6248400" y="58674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(From a chat with Google Gemini.)</a:t>
            </a:r>
          </a:p>
        </p:txBody>
      </p:sp>
    </p:spTree>
    <p:extLst>
      <p:ext uri="{BB962C8B-B14F-4D97-AF65-F5344CB8AC3E}">
        <p14:creationId xmlns:p14="http://schemas.microsoft.com/office/powerpoint/2010/main" val="720750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03FCB-D7B7-3EF0-EC0A-B6A18C49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and Inaccuracy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13505-7B59-E96C-53FD-52B69DEC6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ChatGPT reliable despite its 'hallucinations' and inaccuracy?</a:t>
            </a:r>
          </a:p>
          <a:p>
            <a:endParaRPr lang="en-US" dirty="0"/>
          </a:p>
        </p:txBody>
      </p:sp>
      <p:sp>
        <p:nvSpPr>
          <p:cNvPr id="5" name="Action Button: Video 4">
            <a:hlinkClick r:id="rId3" highlightClick="1"/>
            <a:extLst>
              <a:ext uri="{FF2B5EF4-FFF2-40B4-BE49-F238E27FC236}">
                <a16:creationId xmlns:a16="http://schemas.microsoft.com/office/drawing/2014/main" id="{B4BCF8DE-8F87-7D96-AEDB-14E80E1BEBCC}"/>
              </a:ext>
            </a:extLst>
          </p:cNvPr>
          <p:cNvSpPr/>
          <p:nvPr/>
        </p:nvSpPr>
        <p:spPr>
          <a:xfrm>
            <a:off x="2133600" y="4191000"/>
            <a:ext cx="4953000" cy="1219200"/>
          </a:xfrm>
          <a:prstGeom prst="actionButtonMovie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14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E998-5FC3-CD61-F892-C798888A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55359-C7F8-593C-69EF-6B5CE2AC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dangers of AI hallucinations</a:t>
            </a:r>
          </a:p>
        </p:txBody>
      </p:sp>
      <p:sp>
        <p:nvSpPr>
          <p:cNvPr id="4" name="Action Button: Video 3">
            <a:hlinkClick r:id="rId3" highlightClick="1"/>
            <a:extLst>
              <a:ext uri="{FF2B5EF4-FFF2-40B4-BE49-F238E27FC236}">
                <a16:creationId xmlns:a16="http://schemas.microsoft.com/office/drawing/2014/main" id="{0CEB9CB8-435D-AFB6-CE11-E93834F533AE}"/>
              </a:ext>
            </a:extLst>
          </p:cNvPr>
          <p:cNvSpPr/>
          <p:nvPr/>
        </p:nvSpPr>
        <p:spPr>
          <a:xfrm>
            <a:off x="2057400" y="3886200"/>
            <a:ext cx="4419600" cy="1143000"/>
          </a:xfrm>
          <a:prstGeom prst="actionButtonMovie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68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BA3D-7BAC-3481-68FF-DDAA06BA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D8D03-676D-9D97-6A7D-E7CC3107C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16" y="1600200"/>
            <a:ext cx="7772400" cy="4114800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en-US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top: Pause and consider the reputation of the claim and the Website.</a:t>
            </a:r>
          </a:p>
          <a:p>
            <a:pPr algn="l">
              <a:buFont typeface="+mj-lt"/>
              <a:buAutoNum type="arabicPeriod"/>
            </a:pPr>
            <a:r>
              <a:rPr lang="en-US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nvestigate the source: Be sure to know what you are reading.</a:t>
            </a:r>
          </a:p>
          <a:p>
            <a:pPr algn="l">
              <a:buFont typeface="+mj-lt"/>
              <a:buAutoNum type="arabicPeriod"/>
            </a:pPr>
            <a:r>
              <a:rPr lang="en-US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ind better coverage: If a point looks interesting and you are unsure of the source, then see if other sources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corroroborate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provide better coverage.</a:t>
            </a:r>
          </a:p>
          <a:p>
            <a:pPr algn="l">
              <a:buFont typeface="+mj-lt"/>
              <a:buAutoNum type="arabicPeriod"/>
            </a:pPr>
            <a:r>
              <a:rPr lang="en-US" sz="2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race claims, quotes, and media to the original context: Trace claims back to the original source to ensure you understand the context of the content.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610AC-4C38-F6BC-4F8E-D9D05895A822}"/>
              </a:ext>
            </a:extLst>
          </p:cNvPr>
          <p:cNvSpPr txBox="1"/>
          <p:nvPr/>
        </p:nvSpPr>
        <p:spPr>
          <a:xfrm>
            <a:off x="6096000" y="6248400"/>
            <a:ext cx="2362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(Caulfield, 2019)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5E0C-2985-B41D-8D00-3DC2595A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Using SIFT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7E2E8-FBA7-4AF8-1DE0-C5C381A2D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Evaluating Medical Advice or "Cures"</a:t>
            </a:r>
          </a:p>
          <a:p>
            <a:r>
              <a:rPr lang="en-US" u="sng" dirty="0"/>
              <a:t>Scenario</a:t>
            </a:r>
            <a:r>
              <a:rPr lang="en-US" dirty="0"/>
              <a:t>: You ask an AI tool, "What are the benefits of using apricot kernels to treat cancer?" The AI provides a list of benefits and mentions a specific enzyme (amygdalin) as a natural remedy.</a:t>
            </a:r>
          </a:p>
        </p:txBody>
      </p:sp>
    </p:spTree>
    <p:extLst>
      <p:ext uri="{BB962C8B-B14F-4D97-AF65-F5344CB8AC3E}">
        <p14:creationId xmlns:p14="http://schemas.microsoft.com/office/powerpoint/2010/main" val="180020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7063-E576-96AB-487F-070BDEC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BD480-2F74-1332-75FB-CC7B08693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STOP:</a:t>
            </a:r>
            <a:r>
              <a:rPr lang="en-US" sz="2800" dirty="0"/>
              <a:t> Before buying supplements or following the advice, recognize that this is a high-stakes health claim. Do not act on the summary immediately.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INVESTIGATE the Source:</a:t>
            </a:r>
            <a:r>
              <a:rPr lang="en-US" sz="2800" dirty="0"/>
              <a:t> AI summaries often don't have a single "author." Instead, look at the citations the AI provided. Are they from reputable medical journals (e.g., The Lancet, Mayo Clinic) or from "wellness" blogs selling products?</a:t>
            </a:r>
          </a:p>
        </p:txBody>
      </p:sp>
    </p:spTree>
    <p:extLst>
      <p:ext uri="{BB962C8B-B14F-4D97-AF65-F5344CB8AC3E}">
        <p14:creationId xmlns:p14="http://schemas.microsoft.com/office/powerpoint/2010/main" val="199743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6DA6D-2C27-4CF4-3E8D-46486039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ECCA-782B-07AF-E617-48A817839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b="1" dirty="0"/>
              <a:t>FIND Better Coverage:</a:t>
            </a:r>
            <a:r>
              <a:rPr lang="en-US" sz="2800" dirty="0"/>
              <a:t> Search for the claim outside of the AI interface. You might find a consensus from the FDA or National Cancer Institute stating that apricot kernels are not only ineffective but can cause cyanide poisoning.</a:t>
            </a:r>
          </a:p>
          <a:p>
            <a:r>
              <a:rPr lang="en-US" sz="2800" b="1" dirty="0"/>
              <a:t>TRACE back to Original Context:</a:t>
            </a:r>
            <a:r>
              <a:rPr lang="en-US" sz="2800" dirty="0"/>
              <a:t> If the AI quotes a "study," find the original paper. You may discover the study was performed in a petri dish in 1970 and has since been debunked by human clinical trials.</a:t>
            </a:r>
          </a:p>
        </p:txBody>
      </p:sp>
    </p:spTree>
    <p:extLst>
      <p:ext uri="{BB962C8B-B14F-4D97-AF65-F5344CB8AC3E}">
        <p14:creationId xmlns:p14="http://schemas.microsoft.com/office/powerpoint/2010/main" val="181379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5E0C-2985-B41D-8D00-3DC2595A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Using SIFT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7E2E8-FBA7-4AF8-1DE0-C5C381A2D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Fact-Checking a Political "Quote"</a:t>
            </a:r>
          </a:p>
          <a:p>
            <a:r>
              <a:rPr lang="en-US" u="sng" dirty="0"/>
              <a:t>Scenario</a:t>
            </a:r>
            <a:r>
              <a:rPr lang="en-US" dirty="0"/>
              <a:t>: An AI search result provides a compelling quote from a historical figure or current politician that seems to perfectly address a trending news cycle.</a:t>
            </a:r>
          </a:p>
        </p:txBody>
      </p:sp>
    </p:spTree>
    <p:extLst>
      <p:ext uri="{BB962C8B-B14F-4D97-AF65-F5344CB8AC3E}">
        <p14:creationId xmlns:p14="http://schemas.microsoft.com/office/powerpoint/2010/main" val="3660075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7063-E576-96AB-487F-070BDEC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Quote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BD480-2F74-1332-75FB-CC7B08693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STOP:</a:t>
            </a:r>
            <a:r>
              <a:rPr lang="en-US" sz="2800" dirty="0"/>
              <a:t> If the quote triggers a strong emotional reaction (outrage or validation), stop. AI is prone to "hallucinating" quotes by blending similar statements.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INVESTIGATE the Source:</a:t>
            </a:r>
            <a:r>
              <a:rPr lang="en-US" sz="2800" dirty="0"/>
              <a:t> Check if the AI attributes the quote to a specific interview, book, or speech.</a:t>
            </a:r>
          </a:p>
        </p:txBody>
      </p:sp>
    </p:spTree>
    <p:extLst>
      <p:ext uri="{BB962C8B-B14F-4D97-AF65-F5344CB8AC3E}">
        <p14:creationId xmlns:p14="http://schemas.microsoft.com/office/powerpoint/2010/main" val="3304430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6DA6D-2C27-4CF4-3E8D-46486039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Quote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ECCA-782B-07AF-E617-48A817839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b="1" dirty="0"/>
              <a:t>FIND Better Coverage:</a:t>
            </a:r>
            <a:r>
              <a:rPr lang="en-US" sz="2800" dirty="0"/>
              <a:t> Copy the quote into a standard search engine. If it only appears in AI results or on social media and not in major news archives or official transcripts, it is likely fake.</a:t>
            </a:r>
          </a:p>
          <a:p>
            <a:r>
              <a:rPr lang="en-US" sz="2800" b="1" dirty="0"/>
              <a:t>TRACE back to Original Context:</a:t>
            </a:r>
            <a:r>
              <a:rPr lang="en-US" sz="2800" dirty="0"/>
              <a:t> Use Google Books or a legislative archive to find the original speech. You might find that the AI removed a "not" or combined two different sentences, completely changing the meaning.</a:t>
            </a:r>
          </a:p>
        </p:txBody>
      </p:sp>
    </p:spTree>
    <p:extLst>
      <p:ext uri="{BB962C8B-B14F-4D97-AF65-F5344CB8AC3E}">
        <p14:creationId xmlns:p14="http://schemas.microsoft.com/office/powerpoint/2010/main" val="2304921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4CF1477-866D-E111-5331-D69B3BF0A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292942"/>
            <a:ext cx="51435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C095BB-47CE-5537-5ACB-E2B4635F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12159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982D7-E5F4-F9A2-C8F2-4D5843CF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1897"/>
            <a:ext cx="7772400" cy="1143000"/>
          </a:xfrm>
        </p:spPr>
        <p:txBody>
          <a:bodyPr/>
          <a:lstStyle/>
          <a:p>
            <a:r>
              <a:rPr lang="en-US" dirty="0"/>
              <a:t>Section 2</a:t>
            </a: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808F5D4-EB2C-6BC3-6CCE-0B92B9900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1600"/>
            <a:ext cx="5181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9357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986</Words>
  <Application>Microsoft Office PowerPoint</Application>
  <PresentationFormat>On-screen Show (4:3)</PresentationFormat>
  <Paragraphs>65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Default Design</vt:lpstr>
      <vt:lpstr>Evaluating AI-generated Information</vt:lpstr>
      <vt:lpstr>AI Hallucinations</vt:lpstr>
      <vt:lpstr>AI Hallucinations</vt:lpstr>
      <vt:lpstr>AI Hallucinations</vt:lpstr>
      <vt:lpstr>AI Hallucinations</vt:lpstr>
      <vt:lpstr>AI Hallucinations</vt:lpstr>
      <vt:lpstr>AI and Inaccuracy</vt:lpstr>
      <vt:lpstr>AI Hallucinations</vt:lpstr>
      <vt:lpstr>SIFT Method</vt:lpstr>
      <vt:lpstr>Example of Using SIFT</vt:lpstr>
      <vt:lpstr>Medical Example</vt:lpstr>
      <vt:lpstr>Medical Example</vt:lpstr>
      <vt:lpstr>Example of Using SIFT</vt:lpstr>
      <vt:lpstr>Political Quote Example</vt:lpstr>
      <vt:lpstr>Political Quote Example</vt:lpstr>
      <vt:lpstr>Section 1</vt:lpstr>
      <vt:lpstr>Section 2</vt:lpstr>
    </vt:vector>
  </TitlesOfParts>
  <Company>Misericordia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Prerequisite Skills</dc:title>
  <dc:creator>Dr. Steve Broskoske</dc:creator>
  <cp:lastModifiedBy>Steve_and_Kim Broskoske</cp:lastModifiedBy>
  <cp:revision>19</cp:revision>
  <dcterms:created xsi:type="dcterms:W3CDTF">2003-09-06T15:32:13Z</dcterms:created>
  <dcterms:modified xsi:type="dcterms:W3CDTF">2026-02-10T18:13:19Z</dcterms:modified>
</cp:coreProperties>
</file>