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8" r:id="rId3"/>
    <p:sldId id="371" r:id="rId4"/>
    <p:sldId id="372" r:id="rId5"/>
    <p:sldId id="363" r:id="rId6"/>
    <p:sldId id="359" r:id="rId7"/>
    <p:sldId id="360" r:id="rId8"/>
    <p:sldId id="362" r:id="rId9"/>
    <p:sldId id="374" r:id="rId10"/>
    <p:sldId id="329" r:id="rId11"/>
    <p:sldId id="330" r:id="rId12"/>
    <p:sldId id="356" r:id="rId13"/>
    <p:sldId id="365" r:id="rId14"/>
    <p:sldId id="366" r:id="rId15"/>
    <p:sldId id="350" r:id="rId16"/>
    <p:sldId id="367" r:id="rId17"/>
    <p:sldId id="368" r:id="rId18"/>
    <p:sldId id="369" r:id="rId19"/>
    <p:sldId id="376" r:id="rId20"/>
    <p:sldId id="364" r:id="rId21"/>
    <p:sldId id="353" r:id="rId22"/>
    <p:sldId id="373" r:id="rId23"/>
    <p:sldId id="370" r:id="rId24"/>
    <p:sldId id="375" r:id="rId25"/>
    <p:sldId id="352" r:id="rId2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DDDDDD"/>
    <a:srgbClr val="B2B2B2"/>
    <a:srgbClr val="00FF00"/>
    <a:srgbClr val="FFFF66"/>
    <a:srgbClr val="FF0000"/>
    <a:srgbClr val="FFFF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99" autoAdjust="0"/>
  </p:normalViewPr>
  <p:slideViewPr>
    <p:cSldViewPr>
      <p:cViewPr varScale="1">
        <p:scale>
          <a:sx n="75" d="100"/>
          <a:sy n="75" d="100"/>
        </p:scale>
        <p:origin x="-10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2E963D-C7DF-49CF-A354-043CB674EA4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EC7EF2-6B7F-4B6C-AFE4-6E15E57ABB2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48CBBA-CDA7-4417-ABF4-544D66AD617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AC88C6-FEBB-4486-8B12-15AD82DC05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45FCF11-15F4-452D-A3D4-E02542FBCD4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3D61D19-A9BF-4988-97E1-740B93D3DB3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3ADCC1A-C72B-410B-B0D7-E29B4CBF752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5DDEF0-AA9F-40C5-A20F-FB9F190EE45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EFA33DF-ACEA-4512-9E60-9DDFEA8329E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B47444-78AA-4B19-B9CD-0450E0BED33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880EC79-F414-414B-B0B4-A7874448E16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B432D32-351C-46C0-A191-8CC41AA60EC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misericordia.edu/users/ted121/apaindex.html"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sz="4000" dirty="0"/>
              <a:t>Finalizing the APA-Formatted Research </a:t>
            </a:r>
            <a:r>
              <a:rPr lang="en-US" sz="4000" dirty="0" smtClean="0"/>
              <a:t>Paper</a:t>
            </a:r>
            <a:endParaRPr lang="en-US" sz="4000" dirty="0"/>
          </a:p>
        </p:txBody>
      </p:sp>
      <p:sp>
        <p:nvSpPr>
          <p:cNvPr id="2051" name="Rectangle 3"/>
          <p:cNvSpPr>
            <a:spLocks noGrp="1" noChangeArrowheads="1"/>
          </p:cNvSpPr>
          <p:nvPr>
            <p:ph type="subTitle" idx="1"/>
          </p:nvPr>
        </p:nvSpPr>
        <p:spPr/>
        <p:txBody>
          <a:bodyPr/>
          <a:lstStyle/>
          <a:p>
            <a:r>
              <a:rPr lang="en-US"/>
              <a:t>TED 121 Educational Technology</a:t>
            </a:r>
          </a:p>
          <a:p>
            <a:r>
              <a:rPr lang="en-US"/>
              <a:t>Dr. Steve Broskoske</a:t>
            </a:r>
            <a:br>
              <a:rPr lang="en-US"/>
            </a:br>
            <a:r>
              <a:rPr lang="en-US"/>
              <a:t>Misericordia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t>Paper Guidelines</a:t>
            </a:r>
          </a:p>
        </p:txBody>
      </p:sp>
      <p:sp>
        <p:nvSpPr>
          <p:cNvPr id="142339" name="Rectangle 3"/>
          <p:cNvSpPr>
            <a:spLocks noGrp="1" noChangeArrowheads="1"/>
          </p:cNvSpPr>
          <p:nvPr>
            <p:ph type="body" idx="1"/>
          </p:nvPr>
        </p:nvSpPr>
        <p:spPr>
          <a:xfrm>
            <a:off x="685800" y="1676400"/>
            <a:ext cx="7772400" cy="4343400"/>
          </a:xfrm>
        </p:spPr>
        <p:txBody>
          <a:bodyPr/>
          <a:lstStyle/>
          <a:p>
            <a:pPr>
              <a:buFont typeface="Wingdings" pitchFamily="2" charset="2"/>
              <a:buChar char="ü"/>
            </a:pPr>
            <a:r>
              <a:rPr lang="en-US" dirty="0"/>
              <a:t>8</a:t>
            </a:r>
            <a:r>
              <a:rPr lang="en-US" dirty="0" smtClean="0"/>
              <a:t> </a:t>
            </a:r>
            <a:r>
              <a:rPr lang="en-US" dirty="0"/>
              <a:t>pages total:</a:t>
            </a:r>
          </a:p>
          <a:p>
            <a:pPr lvl="1">
              <a:buFont typeface="Wingdings" pitchFamily="2" charset="2"/>
              <a:buChar char="ü"/>
            </a:pPr>
            <a:r>
              <a:rPr lang="en-US" dirty="0" smtClean="0"/>
              <a:t>Title </a:t>
            </a:r>
            <a:r>
              <a:rPr lang="en-US" dirty="0"/>
              <a:t>page</a:t>
            </a:r>
            <a:r>
              <a:rPr lang="en-US" dirty="0" smtClean="0"/>
              <a:t>.</a:t>
            </a:r>
          </a:p>
          <a:p>
            <a:pPr lvl="1">
              <a:buFont typeface="Wingdings" pitchFamily="2" charset="2"/>
              <a:buChar char="ü"/>
            </a:pPr>
            <a:r>
              <a:rPr lang="en-US" dirty="0" smtClean="0"/>
              <a:t>Abstract page.</a:t>
            </a:r>
            <a:endParaRPr lang="en-US" dirty="0"/>
          </a:p>
          <a:p>
            <a:pPr lvl="1">
              <a:buFont typeface="Wingdings" pitchFamily="2" charset="2"/>
              <a:buChar char="ü"/>
            </a:pPr>
            <a:r>
              <a:rPr lang="en-US" dirty="0"/>
              <a:t>5 pages in body.</a:t>
            </a:r>
          </a:p>
          <a:p>
            <a:pPr lvl="1">
              <a:buFont typeface="Wingdings" pitchFamily="2" charset="2"/>
              <a:buChar char="ü"/>
            </a:pPr>
            <a:r>
              <a:rPr lang="en-US" dirty="0" smtClean="0"/>
              <a:t>Reference </a:t>
            </a:r>
            <a:r>
              <a:rPr lang="en-US" dirty="0"/>
              <a:t>page (bibliography).</a:t>
            </a:r>
          </a:p>
          <a:p>
            <a:pPr>
              <a:buFont typeface="Wingdings" pitchFamily="2" charset="2"/>
              <a:buChar char="ü"/>
            </a:pPr>
            <a:r>
              <a:rPr lang="en-US" dirty="0"/>
              <a:t>Divided into sections (according to outline).</a:t>
            </a:r>
          </a:p>
          <a:p>
            <a:pPr>
              <a:buFont typeface="Wingdings" pitchFamily="2" charset="2"/>
              <a:buChar char="ü"/>
            </a:pPr>
            <a:r>
              <a:rPr lang="en-US" dirty="0"/>
              <a:t>Use at least 5 professionally-respected sources.</a:t>
            </a:r>
          </a:p>
          <a:p>
            <a:pPr lvl="1">
              <a:buFont typeface="Wingdings" pitchFamily="2" charset="2"/>
              <a:buChar char="ü"/>
            </a:pPr>
            <a:r>
              <a:rPr lang="en-US" dirty="0"/>
              <a:t>At least 3 sources must be from </a:t>
            </a:r>
            <a:r>
              <a:rPr lang="en-US" dirty="0" err="1"/>
              <a:t>Ebsco</a:t>
            </a:r>
            <a:r>
              <a:rPr lang="en-US" dirty="0"/>
              <a:t> Host.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t>Paper Guidelines</a:t>
            </a:r>
          </a:p>
        </p:txBody>
      </p:sp>
      <p:sp>
        <p:nvSpPr>
          <p:cNvPr id="155651" name="Rectangle 3"/>
          <p:cNvSpPr>
            <a:spLocks noGrp="1" noChangeArrowheads="1"/>
          </p:cNvSpPr>
          <p:nvPr>
            <p:ph type="body" idx="1"/>
          </p:nvPr>
        </p:nvSpPr>
        <p:spPr/>
        <p:txBody>
          <a:bodyPr/>
          <a:lstStyle/>
          <a:p>
            <a:pPr>
              <a:buFont typeface="Wingdings" pitchFamily="2" charset="2"/>
              <a:buChar char="ü"/>
            </a:pPr>
            <a:r>
              <a:rPr lang="en-US"/>
              <a:t>Topic should be about technology (ideally, technology as used in education).</a:t>
            </a:r>
          </a:p>
          <a:p>
            <a:pPr>
              <a:buFont typeface="Wingdings" pitchFamily="2" charset="2"/>
              <a:buChar char="ü"/>
            </a:pPr>
            <a:r>
              <a:rPr lang="en-US"/>
              <a:t>Follow APA publication guidelines.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t>Paper Requirement</a:t>
            </a:r>
          </a:p>
        </p:txBody>
      </p:sp>
      <p:sp>
        <p:nvSpPr>
          <p:cNvPr id="158723" name="Text Box 3"/>
          <p:cNvSpPr txBox="1">
            <a:spLocks noChangeArrowheads="1"/>
          </p:cNvSpPr>
          <p:nvPr/>
        </p:nvSpPr>
        <p:spPr bwMode="auto">
          <a:xfrm>
            <a:off x="1295400" y="2286000"/>
            <a:ext cx="6248400" cy="2227263"/>
          </a:xfrm>
          <a:prstGeom prst="rect">
            <a:avLst/>
          </a:prstGeom>
          <a:solidFill>
            <a:srgbClr val="FFCC00"/>
          </a:solidFill>
          <a:ln w="9525">
            <a:noFill/>
            <a:miter lim="800000"/>
            <a:headEnd/>
            <a:tailEnd/>
          </a:ln>
          <a:effectLst>
            <a:outerShdw dist="107763" dir="13500000" algn="ctr" rotWithShape="0">
              <a:schemeClr val="bg2">
                <a:alpha val="50000"/>
              </a:schemeClr>
            </a:outerShdw>
          </a:effectLst>
        </p:spPr>
        <p:txBody>
          <a:bodyPr>
            <a:spAutoFit/>
          </a:bodyPr>
          <a:lstStyle/>
          <a:p>
            <a:pPr>
              <a:spcBef>
                <a:spcPct val="50000"/>
              </a:spcBef>
            </a:pPr>
            <a:r>
              <a:rPr lang="en-US" sz="2800"/>
              <a:t>You must submit a proposed topic, outline, and 5 sources in advance. Otherwise, Dr. Steve will not accept your paper! (This is due to the possibilities of online plagiarism.)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sz="4000"/>
              <a:t>Type Headings into Paper</a:t>
            </a:r>
            <a:br>
              <a:rPr lang="en-US" sz="4000"/>
            </a:br>
            <a:r>
              <a:rPr lang="en-US" sz="4000"/>
              <a:t>(Points from Outline)</a:t>
            </a:r>
          </a:p>
        </p:txBody>
      </p:sp>
      <p:sp>
        <p:nvSpPr>
          <p:cNvPr id="147459" name="Rectangle 3"/>
          <p:cNvSpPr>
            <a:spLocks noGrp="1" noChangeArrowheads="1"/>
          </p:cNvSpPr>
          <p:nvPr>
            <p:ph type="body" idx="1"/>
          </p:nvPr>
        </p:nvSpPr>
        <p:spPr/>
        <p:txBody>
          <a:bodyPr/>
          <a:lstStyle/>
          <a:p>
            <a:r>
              <a:rPr lang="en-US"/>
              <a:t>Using Dr. Steve’s </a:t>
            </a:r>
            <a:r>
              <a:rPr lang="en-US" i="1"/>
              <a:t>Word APA Template</a:t>
            </a:r>
            <a:r>
              <a:rPr lang="en-US"/>
              <a:t>, type the headings from your outline into the paper.</a:t>
            </a:r>
          </a:p>
        </p:txBody>
      </p:sp>
      <p:sp>
        <p:nvSpPr>
          <p:cNvPr id="147460" name="Text Box 4"/>
          <p:cNvSpPr txBox="1">
            <a:spLocks noChangeArrowheads="1"/>
          </p:cNvSpPr>
          <p:nvPr/>
        </p:nvSpPr>
        <p:spPr bwMode="auto">
          <a:xfrm>
            <a:off x="914400" y="3733800"/>
            <a:ext cx="7239000" cy="2100263"/>
          </a:xfrm>
          <a:prstGeom prst="rect">
            <a:avLst/>
          </a:prstGeom>
          <a:solidFill>
            <a:schemeClr val="bg1"/>
          </a:solidFill>
          <a:ln w="9525">
            <a:noFill/>
            <a:miter lim="800000"/>
            <a:headEnd/>
            <a:tailEnd/>
          </a:ln>
          <a:effectLst/>
        </p:spPr>
        <p:txBody>
          <a:bodyPr>
            <a:spAutoFit/>
          </a:bodyPr>
          <a:lstStyle/>
          <a:p>
            <a:pPr>
              <a:spcBef>
                <a:spcPct val="50000"/>
              </a:spcBef>
            </a:pPr>
            <a:r>
              <a:rPr lang="en-US" u="sng"/>
              <a:t>Introduction</a:t>
            </a:r>
          </a:p>
          <a:p>
            <a:pPr>
              <a:spcBef>
                <a:spcPct val="50000"/>
              </a:spcBef>
            </a:pPr>
            <a:r>
              <a:rPr lang="en-US" u="sng"/>
              <a:t>What is Distance Learning?</a:t>
            </a:r>
          </a:p>
          <a:p>
            <a:pPr>
              <a:spcBef>
                <a:spcPct val="50000"/>
              </a:spcBef>
            </a:pPr>
            <a:r>
              <a:rPr lang="en-US" u="sng"/>
              <a:t>Advantages and Disadvantages of Distance Learning</a:t>
            </a:r>
          </a:p>
          <a:p>
            <a:pPr>
              <a:spcBef>
                <a:spcPct val="50000"/>
              </a:spcBef>
            </a:pPr>
            <a:r>
              <a:rPr lang="en-US" u="sng"/>
              <a:t>Conclusion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sz="4000"/>
              <a:t>Writing a Research Paper Is Like Being a Lawyer in a Court Case</a:t>
            </a:r>
          </a:p>
        </p:txBody>
      </p:sp>
      <p:sp>
        <p:nvSpPr>
          <p:cNvPr id="143363" name="Rectangle 3"/>
          <p:cNvSpPr>
            <a:spLocks noGrp="1" noChangeArrowheads="1"/>
          </p:cNvSpPr>
          <p:nvPr>
            <p:ph type="body" idx="1"/>
          </p:nvPr>
        </p:nvSpPr>
        <p:spPr/>
        <p:txBody>
          <a:bodyPr/>
          <a:lstStyle/>
          <a:p>
            <a:r>
              <a:rPr lang="en-US" dirty="0"/>
              <a:t>Frame your topic as a court case to be proved.</a:t>
            </a:r>
          </a:p>
          <a:p>
            <a:pPr lvl="1"/>
            <a:r>
              <a:rPr lang="en-US" i="1" dirty="0" smtClean="0"/>
              <a:t>Does Assistive Technology Benefit Students with Special Needs in </a:t>
            </a:r>
            <a:r>
              <a:rPr lang="en-US" i="1" dirty="0"/>
              <a:t>the </a:t>
            </a:r>
            <a:r>
              <a:rPr lang="en-US" i="1" dirty="0" smtClean="0"/>
              <a:t>Classroom?</a:t>
            </a:r>
            <a:r>
              <a:rPr lang="en-US" i="1" dirty="0"/>
              <a:t/>
            </a:r>
            <a:br>
              <a:rPr lang="en-US" i="1" dirty="0"/>
            </a:br>
            <a:r>
              <a:rPr lang="en-US" b="1" u="sng" dirty="0"/>
              <a:t>vs.</a:t>
            </a:r>
            <a:r>
              <a:rPr lang="en-US" dirty="0"/>
              <a:t> </a:t>
            </a:r>
            <a:r>
              <a:rPr lang="en-US" i="1" dirty="0"/>
              <a:t>Assistive Technology</a:t>
            </a:r>
          </a:p>
        </p:txBody>
      </p:sp>
      <p:sp>
        <p:nvSpPr>
          <p:cNvPr id="143364" name="Text Box 4"/>
          <p:cNvSpPr txBox="1">
            <a:spLocks noChangeArrowheads="1"/>
          </p:cNvSpPr>
          <p:nvPr/>
        </p:nvSpPr>
        <p:spPr bwMode="auto">
          <a:xfrm rot="-2093698">
            <a:off x="-76200" y="381000"/>
            <a:ext cx="1905000" cy="4572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REMEMBER</a:t>
            </a:r>
          </a:p>
        </p:txBody>
      </p:sp>
      <p:pic>
        <p:nvPicPr>
          <p:cNvPr id="143365" name="Picture 5" descr="j0287437"/>
          <p:cNvPicPr>
            <a:picLocks noChangeAspect="1" noChangeArrowheads="1"/>
          </p:cNvPicPr>
          <p:nvPr/>
        </p:nvPicPr>
        <p:blipFill>
          <a:blip r:embed="rId2"/>
          <a:srcRect/>
          <a:stretch>
            <a:fillRect/>
          </a:stretch>
        </p:blipFill>
        <p:spPr bwMode="auto">
          <a:xfrm>
            <a:off x="3048000" y="4419600"/>
            <a:ext cx="2911475" cy="22987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Make Your Case</a:t>
            </a:r>
          </a:p>
        </p:txBody>
      </p:sp>
      <p:sp>
        <p:nvSpPr>
          <p:cNvPr id="144387" name="Rectangle 3"/>
          <p:cNvSpPr>
            <a:spLocks noGrp="1" noChangeArrowheads="1"/>
          </p:cNvSpPr>
          <p:nvPr>
            <p:ph type="body" idx="1"/>
          </p:nvPr>
        </p:nvSpPr>
        <p:spPr>
          <a:xfrm>
            <a:off x="685800" y="1828800"/>
            <a:ext cx="7772400" cy="4114800"/>
          </a:xfrm>
        </p:spPr>
        <p:txBody>
          <a:bodyPr/>
          <a:lstStyle/>
          <a:p>
            <a:r>
              <a:rPr lang="en-US" dirty="0"/>
              <a:t>As you write the paper, present “evidence” to substantiate your points and prove your case.</a:t>
            </a:r>
          </a:p>
          <a:p>
            <a:pPr lvl="1"/>
            <a:r>
              <a:rPr lang="en-US" dirty="0"/>
              <a:t>Broskoske and Rogan (</a:t>
            </a:r>
            <a:r>
              <a:rPr lang="en-US" dirty="0" smtClean="0"/>
              <a:t>2014</a:t>
            </a:r>
            <a:r>
              <a:rPr lang="en-US" dirty="0"/>
              <a:t>) argue that…</a:t>
            </a:r>
          </a:p>
          <a:p>
            <a:pPr lvl="1"/>
            <a:r>
              <a:rPr lang="en-US" dirty="0"/>
              <a:t>Research (McCann, </a:t>
            </a:r>
            <a:r>
              <a:rPr lang="en-US" dirty="0" smtClean="0"/>
              <a:t>2013</a:t>
            </a:r>
            <a:r>
              <a:rPr lang="en-US" dirty="0"/>
              <a:t>) suggests that…</a:t>
            </a:r>
          </a:p>
          <a:p>
            <a:pPr lvl="1"/>
            <a:r>
              <a:rPr lang="en-US" dirty="0" err="1"/>
              <a:t>Tomascik</a:t>
            </a:r>
            <a:r>
              <a:rPr lang="en-US" dirty="0"/>
              <a:t> (</a:t>
            </a:r>
            <a:r>
              <a:rPr lang="en-US" dirty="0" smtClean="0"/>
              <a:t>2015) </a:t>
            </a:r>
            <a:r>
              <a:rPr lang="en-US" dirty="0"/>
              <a:t>states that…</a:t>
            </a:r>
          </a:p>
        </p:txBody>
      </p:sp>
      <p:sp>
        <p:nvSpPr>
          <p:cNvPr id="144388" name="Text Box 4"/>
          <p:cNvSpPr txBox="1">
            <a:spLocks noChangeArrowheads="1"/>
          </p:cNvSpPr>
          <p:nvPr/>
        </p:nvSpPr>
        <p:spPr bwMode="auto">
          <a:xfrm rot="-2093698">
            <a:off x="-76200" y="381000"/>
            <a:ext cx="1905000" cy="4572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REMEMBER</a:t>
            </a:r>
          </a:p>
        </p:txBody>
      </p:sp>
      <p:pic>
        <p:nvPicPr>
          <p:cNvPr id="144389" name="Picture 5" descr="j0287626"/>
          <p:cNvPicPr>
            <a:picLocks noChangeAspect="1" noChangeArrowheads="1"/>
          </p:cNvPicPr>
          <p:nvPr/>
        </p:nvPicPr>
        <p:blipFill>
          <a:blip r:embed="rId2"/>
          <a:srcRect/>
          <a:stretch>
            <a:fillRect/>
          </a:stretch>
        </p:blipFill>
        <p:spPr bwMode="auto">
          <a:xfrm>
            <a:off x="6248400" y="4495800"/>
            <a:ext cx="2667000" cy="210502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t>Cite Evidence</a:t>
            </a:r>
          </a:p>
        </p:txBody>
      </p:sp>
      <p:sp>
        <p:nvSpPr>
          <p:cNvPr id="146435" name="Rectangle 3"/>
          <p:cNvSpPr>
            <a:spLocks noGrp="1" noChangeArrowheads="1"/>
          </p:cNvSpPr>
          <p:nvPr>
            <p:ph type="body" idx="1"/>
          </p:nvPr>
        </p:nvSpPr>
        <p:spPr/>
        <p:txBody>
          <a:bodyPr/>
          <a:lstStyle/>
          <a:p>
            <a:r>
              <a:rPr lang="en-US"/>
              <a:t>Remember that, as you type the paper, you cite evidence from articles you have read.</a:t>
            </a:r>
          </a:p>
          <a:p>
            <a:pPr lvl="1"/>
            <a:r>
              <a:rPr lang="en-US"/>
              <a:t>Do not indicate your own opinions or feelings!</a:t>
            </a:r>
          </a:p>
          <a:p>
            <a:pPr lvl="1"/>
            <a:r>
              <a:rPr lang="en-US"/>
              <a:t>Back up any claims that you make by citing research evidence.</a:t>
            </a:r>
          </a:p>
        </p:txBody>
      </p:sp>
      <p:sp>
        <p:nvSpPr>
          <p:cNvPr id="146436" name="Text Box 4"/>
          <p:cNvSpPr txBox="1">
            <a:spLocks noChangeArrowheads="1"/>
          </p:cNvSpPr>
          <p:nvPr/>
        </p:nvSpPr>
        <p:spPr bwMode="auto">
          <a:xfrm rot="-2093698">
            <a:off x="-76200" y="381000"/>
            <a:ext cx="1905000" cy="4572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REMEMBER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Formulate an Argument (Case)</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For example, after reading several articles, </a:t>
            </a:r>
            <a:r>
              <a:rPr lang="en-US" b="1" dirty="0" smtClean="0"/>
              <a:t>I determined</a:t>
            </a:r>
            <a:r>
              <a:rPr lang="en-US" dirty="0" smtClean="0"/>
              <a:t> that there are </a:t>
            </a:r>
            <a:r>
              <a:rPr lang="en-US" u="sng" dirty="0" smtClean="0"/>
              <a:t>5 advantages</a:t>
            </a:r>
            <a:r>
              <a:rPr lang="en-US" dirty="0" smtClean="0"/>
              <a:t> (reasons) DL benefits education.</a:t>
            </a:r>
          </a:p>
          <a:p>
            <a:r>
              <a:rPr lang="en-US" dirty="0" smtClean="0">
                <a:solidFill>
                  <a:srgbClr val="FF0000"/>
                </a:solidFill>
              </a:rPr>
              <a:t>I determined these 5 reasons by </a:t>
            </a:r>
            <a:r>
              <a:rPr lang="en-US" b="1" dirty="0" smtClean="0">
                <a:solidFill>
                  <a:srgbClr val="FF0000"/>
                </a:solidFill>
              </a:rPr>
              <a:t>taking specific points/statements out of various articles</a:t>
            </a:r>
            <a:r>
              <a:rPr lang="en-US" dirty="0" smtClean="0">
                <a:solidFill>
                  <a:srgbClr val="FF0000"/>
                </a:solidFill>
              </a:rPr>
              <a:t> that I believe prove my case.</a:t>
            </a:r>
          </a:p>
          <a:p>
            <a:r>
              <a:rPr lang="en-US" dirty="0" smtClean="0"/>
              <a:t>Notice that I did not report on an article, nor take all of one author’s points and list them as my argument. </a:t>
            </a:r>
            <a:r>
              <a:rPr lang="en-US" b="1" dirty="0" smtClean="0"/>
              <a:t>I built my own argument.</a:t>
            </a:r>
            <a:endParaRPr lang="en-US" b="1" dirty="0"/>
          </a:p>
        </p:txBody>
      </p:sp>
      <p:sp>
        <p:nvSpPr>
          <p:cNvPr id="4" name="Text Box 4"/>
          <p:cNvSpPr txBox="1">
            <a:spLocks noChangeArrowheads="1"/>
          </p:cNvSpPr>
          <p:nvPr/>
        </p:nvSpPr>
        <p:spPr bwMode="auto">
          <a:xfrm rot="-2093698">
            <a:off x="-76200" y="381000"/>
            <a:ext cx="1905000" cy="4572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REMEMBER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Bottom)">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8" name="Text Box 12"/>
          <p:cNvSpPr txBox="1">
            <a:spLocks noChangeArrowheads="1"/>
          </p:cNvSpPr>
          <p:nvPr/>
        </p:nvSpPr>
        <p:spPr bwMode="auto">
          <a:xfrm rot="-2093698">
            <a:off x="-76200" y="381000"/>
            <a:ext cx="1905000" cy="4572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REMEMBER</a:t>
            </a:r>
          </a:p>
        </p:txBody>
      </p:sp>
      <p:sp>
        <p:nvSpPr>
          <p:cNvPr id="101378" name="Rectangle 2"/>
          <p:cNvSpPr>
            <a:spLocks noGrp="1" noChangeArrowheads="1"/>
          </p:cNvSpPr>
          <p:nvPr>
            <p:ph type="title"/>
          </p:nvPr>
        </p:nvSpPr>
        <p:spPr/>
        <p:txBody>
          <a:bodyPr/>
          <a:lstStyle/>
          <a:p>
            <a:r>
              <a:rPr lang="en-US"/>
              <a:t>How to Cite Evidence in Paper</a:t>
            </a:r>
          </a:p>
        </p:txBody>
      </p:sp>
      <p:sp>
        <p:nvSpPr>
          <p:cNvPr id="101379" name="Rectangle 3"/>
          <p:cNvSpPr>
            <a:spLocks noGrp="1" noChangeArrowheads="1"/>
          </p:cNvSpPr>
          <p:nvPr>
            <p:ph type="body" idx="1"/>
          </p:nvPr>
        </p:nvSpPr>
        <p:spPr/>
        <p:txBody>
          <a:bodyPr/>
          <a:lstStyle/>
          <a:p>
            <a:pPr marL="609600" indent="-609600"/>
            <a:r>
              <a:rPr lang="en-US"/>
              <a:t>List author name(s) and year of publication.</a:t>
            </a:r>
          </a:p>
          <a:p>
            <a:pPr marL="990600" lvl="1" indent="-533400"/>
            <a:endParaRPr lang="en-US"/>
          </a:p>
          <a:p>
            <a:pPr marL="990600" lvl="1" indent="-533400"/>
            <a:endParaRPr lang="en-US"/>
          </a:p>
        </p:txBody>
      </p:sp>
      <p:sp>
        <p:nvSpPr>
          <p:cNvPr id="101383" name="Text Box 7"/>
          <p:cNvSpPr txBox="1">
            <a:spLocks noChangeArrowheads="1"/>
          </p:cNvSpPr>
          <p:nvPr/>
        </p:nvSpPr>
        <p:spPr bwMode="auto">
          <a:xfrm>
            <a:off x="990600" y="3292475"/>
            <a:ext cx="7315200" cy="830997"/>
          </a:xfrm>
          <a:prstGeom prst="rect">
            <a:avLst/>
          </a:prstGeom>
          <a:solidFill>
            <a:schemeClr val="bg1"/>
          </a:solidFill>
          <a:ln w="9525">
            <a:noFill/>
            <a:miter lim="800000"/>
            <a:headEnd/>
            <a:tailEnd/>
          </a:ln>
          <a:effectLst/>
        </p:spPr>
        <p:txBody>
          <a:bodyPr>
            <a:spAutoFit/>
          </a:bodyPr>
          <a:lstStyle/>
          <a:p>
            <a:pPr>
              <a:spcBef>
                <a:spcPct val="50000"/>
              </a:spcBef>
            </a:pPr>
            <a:r>
              <a:rPr lang="en-US" dirty="0" smtClean="0"/>
              <a:t>One way </a:t>
            </a:r>
            <a:r>
              <a:rPr lang="en-US" dirty="0"/>
              <a:t>that educational technology can enhance learning (Broskoske &amp; McCann, </a:t>
            </a:r>
            <a:r>
              <a:rPr lang="en-US" dirty="0" smtClean="0"/>
              <a:t>2014) is…</a:t>
            </a:r>
            <a:endParaRPr lang="en-US" dirty="0"/>
          </a:p>
        </p:txBody>
      </p:sp>
      <p:sp>
        <p:nvSpPr>
          <p:cNvPr id="101384" name="Text Box 8"/>
          <p:cNvSpPr txBox="1">
            <a:spLocks noChangeArrowheads="1"/>
          </p:cNvSpPr>
          <p:nvPr/>
        </p:nvSpPr>
        <p:spPr bwMode="auto">
          <a:xfrm>
            <a:off x="990600" y="4832350"/>
            <a:ext cx="7315200" cy="830997"/>
          </a:xfrm>
          <a:prstGeom prst="rect">
            <a:avLst/>
          </a:prstGeom>
          <a:solidFill>
            <a:schemeClr val="bg1"/>
          </a:solidFill>
          <a:ln w="9525">
            <a:noFill/>
            <a:miter lim="800000"/>
            <a:headEnd/>
            <a:tailEnd/>
          </a:ln>
          <a:effectLst/>
        </p:spPr>
        <p:txBody>
          <a:bodyPr>
            <a:spAutoFit/>
          </a:bodyPr>
          <a:lstStyle/>
          <a:p>
            <a:pPr>
              <a:spcBef>
                <a:spcPct val="50000"/>
              </a:spcBef>
            </a:pPr>
            <a:r>
              <a:rPr lang="en-US" dirty="0"/>
              <a:t>According to Broskoske and McCann (</a:t>
            </a:r>
            <a:r>
              <a:rPr lang="en-US" dirty="0" smtClean="0"/>
              <a:t>2014</a:t>
            </a:r>
            <a:r>
              <a:rPr lang="en-US" dirty="0"/>
              <a:t>), </a:t>
            </a:r>
            <a:r>
              <a:rPr lang="en-US" dirty="0" smtClean="0"/>
              <a:t>one way that </a:t>
            </a:r>
            <a:r>
              <a:rPr lang="en-US" dirty="0"/>
              <a:t>educational technology can enhance </a:t>
            </a:r>
            <a:r>
              <a:rPr lang="en-US" dirty="0" smtClean="0"/>
              <a:t>learning is…</a:t>
            </a:r>
            <a:endParaRPr lang="en-US" dirty="0"/>
          </a:p>
        </p:txBody>
      </p:sp>
      <p:sp>
        <p:nvSpPr>
          <p:cNvPr id="101385" name="Text Box 9"/>
          <p:cNvSpPr txBox="1">
            <a:spLocks noChangeArrowheads="1"/>
          </p:cNvSpPr>
          <p:nvPr/>
        </p:nvSpPr>
        <p:spPr bwMode="auto">
          <a:xfrm>
            <a:off x="4191000" y="4191000"/>
            <a:ext cx="762000" cy="519113"/>
          </a:xfrm>
          <a:prstGeom prst="rect">
            <a:avLst/>
          </a:prstGeom>
          <a:noFill/>
          <a:ln w="9525">
            <a:noFill/>
            <a:miter lim="800000"/>
            <a:headEnd/>
            <a:tailEnd/>
          </a:ln>
          <a:effectLst/>
        </p:spPr>
        <p:txBody>
          <a:bodyPr>
            <a:spAutoFit/>
          </a:bodyPr>
          <a:lstStyle/>
          <a:p>
            <a:pPr>
              <a:spcBef>
                <a:spcPct val="50000"/>
              </a:spcBef>
            </a:pPr>
            <a:r>
              <a:rPr lang="en-US" sz="2800" b="1"/>
              <a:t>OR</a:t>
            </a:r>
          </a:p>
        </p:txBody>
      </p:sp>
      <p:sp>
        <p:nvSpPr>
          <p:cNvPr id="101386" name="AutoShape 10"/>
          <p:cNvSpPr>
            <a:spLocks noChangeArrowheads="1"/>
          </p:cNvSpPr>
          <p:nvPr/>
        </p:nvSpPr>
        <p:spPr bwMode="auto">
          <a:xfrm>
            <a:off x="152400" y="152400"/>
            <a:ext cx="2514600" cy="2971800"/>
          </a:xfrm>
          <a:prstGeom prst="downArrowCallout">
            <a:avLst>
              <a:gd name="adj1" fmla="val 15907"/>
              <a:gd name="adj2" fmla="val 25000"/>
              <a:gd name="adj3" fmla="val 18630"/>
              <a:gd name="adj4" fmla="val 66667"/>
            </a:avLst>
          </a:prstGeom>
          <a:solidFill>
            <a:srgbClr val="FFFF66"/>
          </a:solidFill>
          <a:ln w="9525">
            <a:solidFill>
              <a:schemeClr val="tx1"/>
            </a:solidFill>
            <a:miter lim="800000"/>
            <a:headEnd/>
            <a:tailEnd/>
          </a:ln>
          <a:effectLst/>
        </p:spPr>
        <p:txBody>
          <a:bodyPr wrap="none" anchor="ctr"/>
          <a:lstStyle/>
          <a:p>
            <a:pPr algn="ctr"/>
            <a:r>
              <a:rPr lang="en-US" sz="2000"/>
              <a:t>Method 1:</a:t>
            </a:r>
            <a:br>
              <a:rPr lang="en-US" sz="2000"/>
            </a:br>
            <a:r>
              <a:rPr lang="en-US" sz="2000"/>
              <a:t>Authors’ last names</a:t>
            </a:r>
            <a:br>
              <a:rPr lang="en-US" sz="2000"/>
            </a:br>
            <a:r>
              <a:rPr lang="en-US" sz="2000"/>
              <a:t>are listed, using </a:t>
            </a:r>
            <a:r>
              <a:rPr lang="en-US" sz="2000" b="1" u="sng"/>
              <a:t>&amp;</a:t>
            </a:r>
            <a:r>
              <a:rPr lang="en-US" sz="2000"/>
              <a:t/>
            </a:r>
            <a:br>
              <a:rPr lang="en-US" sz="2000"/>
            </a:br>
            <a:r>
              <a:rPr lang="en-US" sz="2000"/>
              <a:t>before the final name.</a:t>
            </a:r>
            <a:br>
              <a:rPr lang="en-US" sz="2000"/>
            </a:br>
            <a:r>
              <a:rPr lang="en-US" sz="2000"/>
              <a:t>Then list year.</a:t>
            </a:r>
          </a:p>
        </p:txBody>
      </p:sp>
      <p:sp>
        <p:nvSpPr>
          <p:cNvPr id="101387" name="AutoShape 11"/>
          <p:cNvSpPr>
            <a:spLocks noChangeArrowheads="1"/>
          </p:cNvSpPr>
          <p:nvPr/>
        </p:nvSpPr>
        <p:spPr bwMode="auto">
          <a:xfrm>
            <a:off x="4953000" y="2193925"/>
            <a:ext cx="2514600" cy="2590800"/>
          </a:xfrm>
          <a:prstGeom prst="downArrowCallout">
            <a:avLst>
              <a:gd name="adj1" fmla="val 14898"/>
              <a:gd name="adj2" fmla="val 21463"/>
              <a:gd name="adj3" fmla="val 16256"/>
              <a:gd name="adj4" fmla="val 65565"/>
            </a:avLst>
          </a:prstGeom>
          <a:solidFill>
            <a:srgbClr val="FFFF66"/>
          </a:solidFill>
          <a:ln w="9525">
            <a:solidFill>
              <a:schemeClr val="tx1"/>
            </a:solidFill>
            <a:miter lim="800000"/>
            <a:headEnd/>
            <a:tailEnd/>
          </a:ln>
          <a:effectLst/>
        </p:spPr>
        <p:txBody>
          <a:bodyPr wrap="none" anchor="ctr"/>
          <a:lstStyle/>
          <a:p>
            <a:pPr algn="ctr"/>
            <a:r>
              <a:rPr lang="en-US" sz="2000"/>
              <a:t>Method 2:</a:t>
            </a:r>
            <a:br>
              <a:rPr lang="en-US" sz="2000"/>
            </a:br>
            <a:r>
              <a:rPr lang="en-US" sz="2000"/>
              <a:t>Place authors’ last</a:t>
            </a:r>
            <a:br>
              <a:rPr lang="en-US" sz="2000"/>
            </a:br>
            <a:r>
              <a:rPr lang="en-US" sz="2000"/>
              <a:t>names in a sentence.</a:t>
            </a:r>
            <a:br>
              <a:rPr lang="en-US" sz="2000"/>
            </a:br>
            <a:r>
              <a:rPr lang="en-US" sz="2000"/>
              <a:t>Then list year in</a:t>
            </a:r>
            <a:br>
              <a:rPr lang="en-US" sz="2000"/>
            </a:br>
            <a:r>
              <a:rPr lang="en-US" sz="2000"/>
              <a:t>parentheses.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1386"/>
                                        </p:tgtEl>
                                        <p:attrNameLst>
                                          <p:attrName>style.visibility</p:attrName>
                                        </p:attrNameLst>
                                      </p:cBhvr>
                                      <p:to>
                                        <p:strVal val="visible"/>
                                      </p:to>
                                    </p:set>
                                    <p:animEffect transition="in" filter="wipe(up)">
                                      <p:cBhvr>
                                        <p:cTn id="7" dur="1000"/>
                                        <p:tgtEl>
                                          <p:spTgt spid="10138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01386"/>
                                        </p:tgtEl>
                                        <p:attrNameLst>
                                          <p:attrName>style.visibility</p:attrName>
                                        </p:attrNameLst>
                                      </p:cBhvr>
                                      <p:to>
                                        <p:strVal val="hidden"/>
                                      </p:to>
                                    </p:set>
                                  </p:childTnLst>
                                </p:cTn>
                              </p:par>
                              <p:par>
                                <p:cTn id="12" presetID="22" presetClass="entr" presetSubtype="1" fill="hold" grpId="0" nodeType="withEffect">
                                  <p:stCondLst>
                                    <p:cond delay="0"/>
                                  </p:stCondLst>
                                  <p:childTnLst>
                                    <p:set>
                                      <p:cBhvr>
                                        <p:cTn id="13" dur="1" fill="hold">
                                          <p:stCondLst>
                                            <p:cond delay="0"/>
                                          </p:stCondLst>
                                        </p:cTn>
                                        <p:tgtEl>
                                          <p:spTgt spid="101387"/>
                                        </p:tgtEl>
                                        <p:attrNameLst>
                                          <p:attrName>style.visibility</p:attrName>
                                        </p:attrNameLst>
                                      </p:cBhvr>
                                      <p:to>
                                        <p:strVal val="visible"/>
                                      </p:to>
                                    </p:set>
                                    <p:animEffect transition="in" filter="wipe(up)">
                                      <p:cBhvr>
                                        <p:cTn id="14" dur="1000"/>
                                        <p:tgtEl>
                                          <p:spTgt spid="10138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13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6" grpId="0" animBg="1"/>
      <p:bldP spid="101386" grpId="1" animBg="1"/>
      <p:bldP spid="101387" grpId="0" animBg="1"/>
      <p:bldP spid="10138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Text Citations</a:t>
            </a:r>
          </a:p>
        </p:txBody>
      </p:sp>
      <p:sp>
        <p:nvSpPr>
          <p:cNvPr id="102403" name="Rectangle 3"/>
          <p:cNvSpPr>
            <a:spLocks noGrp="1" noChangeArrowheads="1"/>
          </p:cNvSpPr>
          <p:nvPr>
            <p:ph type="body" idx="1"/>
          </p:nvPr>
        </p:nvSpPr>
        <p:spPr/>
        <p:txBody>
          <a:bodyPr/>
          <a:lstStyle/>
          <a:p>
            <a:pPr marL="609600" indent="-609600"/>
            <a:r>
              <a:rPr lang="en-US" dirty="0"/>
              <a:t>Text citation for </a:t>
            </a:r>
            <a:r>
              <a:rPr lang="en-US" dirty="0" smtClean="0"/>
              <a:t>3 </a:t>
            </a:r>
            <a:r>
              <a:rPr lang="en-US" dirty="0"/>
              <a:t>or more authors.</a:t>
            </a:r>
          </a:p>
          <a:p>
            <a:pPr marL="990600" lvl="1" indent="-533400"/>
            <a:r>
              <a:rPr lang="en-US" dirty="0"/>
              <a:t>1</a:t>
            </a:r>
            <a:r>
              <a:rPr lang="en-US" baseline="30000" dirty="0"/>
              <a:t>st</a:t>
            </a:r>
            <a:r>
              <a:rPr lang="en-US" dirty="0"/>
              <a:t> citation:</a:t>
            </a:r>
          </a:p>
          <a:p>
            <a:pPr marL="1371600" lvl="2" indent="-457200"/>
            <a:endParaRPr lang="en-US" dirty="0"/>
          </a:p>
          <a:p>
            <a:pPr marL="990600" lvl="1" indent="-533400"/>
            <a:endParaRPr lang="en-US" dirty="0"/>
          </a:p>
          <a:p>
            <a:pPr marL="990600" lvl="1" indent="-533400"/>
            <a:endParaRPr lang="en-US" dirty="0"/>
          </a:p>
          <a:p>
            <a:pPr marL="990600" lvl="1" indent="-533400"/>
            <a:r>
              <a:rPr lang="en-US" dirty="0"/>
              <a:t>Subsequent citations:</a:t>
            </a:r>
          </a:p>
        </p:txBody>
      </p:sp>
      <p:sp>
        <p:nvSpPr>
          <p:cNvPr id="102404" name="Text Box 4"/>
          <p:cNvSpPr txBox="1">
            <a:spLocks noChangeArrowheads="1"/>
          </p:cNvSpPr>
          <p:nvPr/>
        </p:nvSpPr>
        <p:spPr bwMode="auto">
          <a:xfrm>
            <a:off x="990600" y="3155950"/>
            <a:ext cx="7315200" cy="1200329"/>
          </a:xfrm>
          <a:prstGeom prst="rect">
            <a:avLst/>
          </a:prstGeom>
          <a:solidFill>
            <a:schemeClr val="bg1"/>
          </a:solidFill>
          <a:ln w="9525">
            <a:noFill/>
            <a:miter lim="800000"/>
            <a:headEnd/>
            <a:tailEnd/>
          </a:ln>
          <a:effectLst/>
        </p:spPr>
        <p:txBody>
          <a:bodyPr>
            <a:spAutoFit/>
          </a:bodyPr>
          <a:lstStyle/>
          <a:p>
            <a:pPr>
              <a:spcBef>
                <a:spcPct val="50000"/>
              </a:spcBef>
            </a:pPr>
            <a:r>
              <a:rPr lang="en-US" dirty="0" smtClean="0"/>
              <a:t>One way that </a:t>
            </a:r>
            <a:r>
              <a:rPr lang="en-US" dirty="0"/>
              <a:t>educational technology can enhance learning (Broskoske, Rogan, Kruger, &amp; McCann, </a:t>
            </a:r>
            <a:r>
              <a:rPr lang="en-US" dirty="0" smtClean="0"/>
              <a:t>2012) </a:t>
            </a:r>
            <a:r>
              <a:rPr lang="en-US" dirty="0" smtClean="0"/>
              <a:t>is…</a:t>
            </a:r>
            <a:endParaRPr lang="en-US" dirty="0"/>
          </a:p>
        </p:txBody>
      </p:sp>
      <p:sp>
        <p:nvSpPr>
          <p:cNvPr id="102405" name="Text Box 5"/>
          <p:cNvSpPr txBox="1">
            <a:spLocks noChangeArrowheads="1"/>
          </p:cNvSpPr>
          <p:nvPr/>
        </p:nvSpPr>
        <p:spPr bwMode="auto">
          <a:xfrm>
            <a:off x="990600" y="5257800"/>
            <a:ext cx="7315200" cy="830997"/>
          </a:xfrm>
          <a:prstGeom prst="rect">
            <a:avLst/>
          </a:prstGeom>
          <a:solidFill>
            <a:schemeClr val="bg1"/>
          </a:solidFill>
          <a:ln w="9525">
            <a:noFill/>
            <a:miter lim="800000"/>
            <a:headEnd/>
            <a:tailEnd/>
          </a:ln>
          <a:effectLst/>
        </p:spPr>
        <p:txBody>
          <a:bodyPr>
            <a:spAutoFit/>
          </a:bodyPr>
          <a:lstStyle/>
          <a:p>
            <a:pPr>
              <a:spcBef>
                <a:spcPct val="50000"/>
              </a:spcBef>
            </a:pPr>
            <a:r>
              <a:rPr lang="en-US" dirty="0" smtClean="0"/>
              <a:t>Another way that educational </a:t>
            </a:r>
            <a:r>
              <a:rPr lang="en-US" dirty="0"/>
              <a:t>technology can enhance learning (Broskoske et al., </a:t>
            </a:r>
            <a:r>
              <a:rPr lang="en-US" dirty="0" smtClean="0"/>
              <a:t>2012) </a:t>
            </a:r>
            <a:r>
              <a:rPr lang="en-US" dirty="0" smtClean="0"/>
              <a:t>is…</a:t>
            </a:r>
            <a:endParaRPr lang="en-US" dirty="0"/>
          </a:p>
        </p:txBody>
      </p:sp>
      <p:sp>
        <p:nvSpPr>
          <p:cNvPr id="102406" name="Text Box 6"/>
          <p:cNvSpPr txBox="1">
            <a:spLocks noChangeArrowheads="1"/>
          </p:cNvSpPr>
          <p:nvPr/>
        </p:nvSpPr>
        <p:spPr bwMode="auto">
          <a:xfrm rot="-2093698">
            <a:off x="-76200" y="381000"/>
            <a:ext cx="1905000" cy="4572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REMEMBER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4"/>
          <p:cNvSpPr>
            <a:spLocks noGrp="1" noChangeArrowheads="1"/>
          </p:cNvSpPr>
          <p:nvPr>
            <p:ph type="ctrTitle"/>
          </p:nvPr>
        </p:nvSpPr>
        <p:spPr/>
        <p:txBody>
          <a:bodyPr/>
          <a:lstStyle/>
          <a:p>
            <a:r>
              <a:rPr lang="en-US"/>
              <a:t>Finishing Touches on the Paper</a:t>
            </a:r>
          </a:p>
        </p:txBody>
      </p:sp>
      <p:sp>
        <p:nvSpPr>
          <p:cNvPr id="137221"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US"/>
              <a:t>Create an Introduction</a:t>
            </a:r>
          </a:p>
        </p:txBody>
      </p:sp>
      <p:sp>
        <p:nvSpPr>
          <p:cNvPr id="149507" name="Rectangle 3"/>
          <p:cNvSpPr>
            <a:spLocks noGrp="1" noChangeArrowheads="1"/>
          </p:cNvSpPr>
          <p:nvPr>
            <p:ph type="body" idx="1"/>
          </p:nvPr>
        </p:nvSpPr>
        <p:spPr/>
        <p:txBody>
          <a:bodyPr/>
          <a:lstStyle/>
          <a:p>
            <a:pPr marL="609600" indent="-609600"/>
            <a:r>
              <a:rPr lang="en-US"/>
              <a:t>Create an introduction section of the paper to do the following:</a:t>
            </a:r>
          </a:p>
          <a:p>
            <a:pPr marL="990600" lvl="1" indent="-533400">
              <a:buFontTx/>
              <a:buAutoNum type="arabicPeriod"/>
            </a:pPr>
            <a:r>
              <a:rPr lang="en-US"/>
              <a:t>Introduce the topic of the paper.</a:t>
            </a:r>
          </a:p>
          <a:p>
            <a:pPr marL="990600" lvl="1" indent="-533400">
              <a:buFontTx/>
              <a:buAutoNum type="arabicPeriod"/>
            </a:pPr>
            <a:r>
              <a:rPr lang="en-US"/>
              <a:t>Describe the general outline to be used in the paper.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t>Pattern for the Introduction</a:t>
            </a:r>
          </a:p>
        </p:txBody>
      </p:sp>
      <p:sp>
        <p:nvSpPr>
          <p:cNvPr id="150531" name="Rectangle 3"/>
          <p:cNvSpPr>
            <a:spLocks noGrp="1" noChangeArrowheads="1"/>
          </p:cNvSpPr>
          <p:nvPr>
            <p:ph type="body" idx="1"/>
          </p:nvPr>
        </p:nvSpPr>
        <p:spPr/>
        <p:txBody>
          <a:bodyPr/>
          <a:lstStyle/>
          <a:p>
            <a:r>
              <a:rPr lang="en-US" sz="2800"/>
              <a:t>“[Topic name] is an important topic in education today. [Topic name] refers to…” </a:t>
            </a:r>
          </a:p>
          <a:p>
            <a:pPr lvl="1"/>
            <a:r>
              <a:rPr lang="en-US" sz="2400"/>
              <a:t>You do not have to use these exact words. But make some introductory comments.</a:t>
            </a:r>
          </a:p>
          <a:p>
            <a:pPr lvl="1"/>
            <a:r>
              <a:rPr lang="en-US" sz="2400"/>
              <a:t>Use another sentence or two to briefly introduce the topic, what it means, and its importance to education.</a:t>
            </a:r>
          </a:p>
          <a:p>
            <a:r>
              <a:rPr lang="en-US" sz="2800"/>
              <a:t>“In this paper, the author will examine…”</a:t>
            </a:r>
          </a:p>
          <a:p>
            <a:pPr lvl="1"/>
            <a:r>
              <a:rPr lang="en-US" sz="2400"/>
              <a:t>List the main points covered in the paper, usually the headings used in the paper.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animEffect transition="in" filter="fade">
                                      <p:cBhvr>
                                        <p:cTn id="7" dur="1000"/>
                                        <p:tgtEl>
                                          <p:spTgt spid="15053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0531">
                                            <p:txEl>
                                              <p:pRg st="1" end="1"/>
                                            </p:txEl>
                                          </p:spTgt>
                                        </p:tgtEl>
                                        <p:attrNameLst>
                                          <p:attrName>style.visibility</p:attrName>
                                        </p:attrNameLst>
                                      </p:cBhvr>
                                      <p:to>
                                        <p:strVal val="visible"/>
                                      </p:to>
                                    </p:set>
                                    <p:animEffect transition="in" filter="fade">
                                      <p:cBhvr>
                                        <p:cTn id="10" dur="1000"/>
                                        <p:tgtEl>
                                          <p:spTgt spid="15053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0531">
                                            <p:txEl>
                                              <p:pRg st="2" end="2"/>
                                            </p:txEl>
                                          </p:spTgt>
                                        </p:tgtEl>
                                        <p:attrNameLst>
                                          <p:attrName>style.visibility</p:attrName>
                                        </p:attrNameLst>
                                      </p:cBhvr>
                                      <p:to>
                                        <p:strVal val="visible"/>
                                      </p:to>
                                    </p:set>
                                    <p:animEffect transition="in" filter="fade">
                                      <p:cBhvr>
                                        <p:cTn id="13" dur="1000"/>
                                        <p:tgtEl>
                                          <p:spTgt spid="15053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0531">
                                            <p:txEl>
                                              <p:pRg st="3" end="3"/>
                                            </p:txEl>
                                          </p:spTgt>
                                        </p:tgtEl>
                                        <p:attrNameLst>
                                          <p:attrName>style.visibility</p:attrName>
                                        </p:attrNameLst>
                                      </p:cBhvr>
                                      <p:to>
                                        <p:strVal val="visible"/>
                                      </p:to>
                                    </p:set>
                                    <p:animEffect transition="in" filter="fade">
                                      <p:cBhvr>
                                        <p:cTn id="18" dur="1000"/>
                                        <p:tgtEl>
                                          <p:spTgt spid="15053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0531">
                                            <p:txEl>
                                              <p:pRg st="4" end="4"/>
                                            </p:txEl>
                                          </p:spTgt>
                                        </p:tgtEl>
                                        <p:attrNameLst>
                                          <p:attrName>style.visibility</p:attrName>
                                        </p:attrNameLst>
                                      </p:cBhvr>
                                      <p:to>
                                        <p:strVal val="visible"/>
                                      </p:to>
                                    </p:set>
                                    <p:animEffect transition="in" filter="fade">
                                      <p:cBhvr>
                                        <p:cTn id="21" dur="1000"/>
                                        <p:tgtEl>
                                          <p:spTgt spid="150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sz="4000"/>
              <a:t>Example of Introduction</a:t>
            </a:r>
          </a:p>
        </p:txBody>
      </p:sp>
      <p:sp>
        <p:nvSpPr>
          <p:cNvPr id="129027" name="Text Box 3"/>
          <p:cNvSpPr txBox="1">
            <a:spLocks noChangeArrowheads="1"/>
          </p:cNvSpPr>
          <p:nvPr/>
        </p:nvSpPr>
        <p:spPr bwMode="auto">
          <a:xfrm>
            <a:off x="1600200" y="1676400"/>
            <a:ext cx="7162800" cy="4838700"/>
          </a:xfrm>
          <a:prstGeom prst="rect">
            <a:avLst/>
          </a:prstGeom>
          <a:solidFill>
            <a:schemeClr val="bg1"/>
          </a:solidFill>
          <a:ln w="9525">
            <a:noFill/>
            <a:miter lim="800000"/>
            <a:headEnd/>
            <a:tailEnd/>
          </a:ln>
          <a:effectLst/>
        </p:spPr>
        <p:txBody>
          <a:bodyPr>
            <a:spAutoFit/>
          </a:bodyPr>
          <a:lstStyle/>
          <a:p>
            <a:pPr>
              <a:spcBef>
                <a:spcPct val="50000"/>
              </a:spcBef>
            </a:pPr>
            <a:r>
              <a:rPr lang="en-US" u="sng"/>
              <a:t>Introduction</a:t>
            </a:r>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p:txBody>
      </p:sp>
      <p:sp>
        <p:nvSpPr>
          <p:cNvPr id="129028" name="Text Box 4"/>
          <p:cNvSpPr txBox="1">
            <a:spLocks noChangeArrowheads="1"/>
          </p:cNvSpPr>
          <p:nvPr/>
        </p:nvSpPr>
        <p:spPr bwMode="auto">
          <a:xfrm>
            <a:off x="1905000" y="2133600"/>
            <a:ext cx="6629400" cy="4291013"/>
          </a:xfrm>
          <a:prstGeom prst="rect">
            <a:avLst/>
          </a:prstGeom>
          <a:noFill/>
          <a:ln w="9525">
            <a:noFill/>
            <a:miter lim="800000"/>
            <a:headEnd/>
            <a:tailEnd/>
          </a:ln>
          <a:effectLst/>
        </p:spPr>
        <p:txBody>
          <a:bodyPr>
            <a:spAutoFit/>
          </a:bodyPr>
          <a:lstStyle/>
          <a:p>
            <a:pPr>
              <a:spcBef>
                <a:spcPct val="50000"/>
              </a:spcBef>
            </a:pPr>
            <a:r>
              <a:rPr lang="en-US"/>
              <a:t>     Distance learning is an important technology in education today. Distance learning actually refers to a host of various technologies that allow teachers and students to be involved in instruction while not in a classroom at the same time. If employed well, distance learning can enhance the classroom…</a:t>
            </a:r>
          </a:p>
          <a:p>
            <a:pPr>
              <a:spcBef>
                <a:spcPct val="50000"/>
              </a:spcBef>
            </a:pPr>
            <a:r>
              <a:rPr lang="en-US"/>
              <a:t>     In this paper, the author will begin by examining the technologies used in distance learning, the advantages and disadvantages of using distance learning in the classroom, and some positive practices used in classrooms today.</a:t>
            </a:r>
          </a:p>
        </p:txBody>
      </p:sp>
      <p:sp>
        <p:nvSpPr>
          <p:cNvPr id="129033" name="AutoShape 9"/>
          <p:cNvSpPr>
            <a:spLocks noChangeArrowheads="1"/>
          </p:cNvSpPr>
          <p:nvPr/>
        </p:nvSpPr>
        <p:spPr bwMode="auto">
          <a:xfrm>
            <a:off x="228600" y="2057400"/>
            <a:ext cx="1752600" cy="1905000"/>
          </a:xfrm>
          <a:prstGeom prst="rightArrowCallout">
            <a:avLst>
              <a:gd name="adj1" fmla="val 10507"/>
              <a:gd name="adj2" fmla="val 27989"/>
              <a:gd name="adj3" fmla="val 13407"/>
              <a:gd name="adj4" fmla="val 79894"/>
            </a:avLst>
          </a:prstGeom>
          <a:solidFill>
            <a:srgbClr val="FFCC00"/>
          </a:solidFill>
          <a:ln w="9525">
            <a:solidFill>
              <a:schemeClr val="tx1"/>
            </a:solidFill>
            <a:miter lim="800000"/>
            <a:headEnd/>
            <a:tailEnd/>
          </a:ln>
          <a:effectLst/>
        </p:spPr>
        <p:txBody>
          <a:bodyPr wrap="none" anchor="ctr"/>
          <a:lstStyle/>
          <a:p>
            <a:pPr algn="ctr"/>
            <a:r>
              <a:rPr lang="en-US" sz="2000"/>
              <a:t>Introduce</a:t>
            </a:r>
            <a:br>
              <a:rPr lang="en-US" sz="2000"/>
            </a:br>
            <a:r>
              <a:rPr lang="en-US" sz="2000"/>
              <a:t>topic &amp;</a:t>
            </a:r>
            <a:br>
              <a:rPr lang="en-US" sz="2000"/>
            </a:br>
            <a:r>
              <a:rPr lang="en-US" sz="2000"/>
              <a:t>importance</a:t>
            </a:r>
            <a:br>
              <a:rPr lang="en-US" sz="2000"/>
            </a:br>
            <a:r>
              <a:rPr lang="en-US" sz="2000"/>
              <a:t>to education.</a:t>
            </a:r>
          </a:p>
        </p:txBody>
      </p:sp>
      <p:sp>
        <p:nvSpPr>
          <p:cNvPr id="129034" name="AutoShape 10"/>
          <p:cNvSpPr>
            <a:spLocks noChangeArrowheads="1"/>
          </p:cNvSpPr>
          <p:nvPr/>
        </p:nvSpPr>
        <p:spPr bwMode="auto">
          <a:xfrm>
            <a:off x="228600" y="4495800"/>
            <a:ext cx="1752600" cy="1905000"/>
          </a:xfrm>
          <a:prstGeom prst="rightArrowCallout">
            <a:avLst>
              <a:gd name="adj1" fmla="val 10507"/>
              <a:gd name="adj2" fmla="val 27989"/>
              <a:gd name="adj3" fmla="val 13407"/>
              <a:gd name="adj4" fmla="val 79894"/>
            </a:avLst>
          </a:prstGeom>
          <a:solidFill>
            <a:srgbClr val="FFCC00"/>
          </a:solidFill>
          <a:ln w="9525">
            <a:solidFill>
              <a:schemeClr val="tx1"/>
            </a:solidFill>
            <a:miter lim="800000"/>
            <a:headEnd/>
            <a:tailEnd/>
          </a:ln>
          <a:effectLst/>
        </p:spPr>
        <p:txBody>
          <a:bodyPr wrap="none" anchor="ctr"/>
          <a:lstStyle/>
          <a:p>
            <a:pPr algn="ctr"/>
            <a:r>
              <a:rPr lang="en-US" sz="2000"/>
              <a:t>Present</a:t>
            </a:r>
            <a:br>
              <a:rPr lang="en-US" sz="2000"/>
            </a:br>
            <a:r>
              <a:rPr lang="en-US" sz="2000"/>
              <a:t>outline</a:t>
            </a:r>
            <a:br>
              <a:rPr lang="en-US" sz="2000"/>
            </a:br>
            <a:r>
              <a:rPr lang="en-US" sz="2000"/>
              <a:t>of paper.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9033"/>
                                        </p:tgtEl>
                                        <p:attrNameLst>
                                          <p:attrName>style.visibility</p:attrName>
                                        </p:attrNameLst>
                                      </p:cBhvr>
                                      <p:to>
                                        <p:strVal val="visible"/>
                                      </p:to>
                                    </p:set>
                                    <p:anim calcmode="lin" valueType="num">
                                      <p:cBhvr additive="base">
                                        <p:cTn id="7" dur="500" fill="hold"/>
                                        <p:tgtEl>
                                          <p:spTgt spid="129033"/>
                                        </p:tgtEl>
                                        <p:attrNameLst>
                                          <p:attrName>ppt_x</p:attrName>
                                        </p:attrNameLst>
                                      </p:cBhvr>
                                      <p:tavLst>
                                        <p:tav tm="0">
                                          <p:val>
                                            <p:strVal val="0-#ppt_w/2"/>
                                          </p:val>
                                        </p:tav>
                                        <p:tav tm="100000">
                                          <p:val>
                                            <p:strVal val="#ppt_x"/>
                                          </p:val>
                                        </p:tav>
                                      </p:tavLst>
                                    </p:anim>
                                    <p:anim calcmode="lin" valueType="num">
                                      <p:cBhvr additive="base">
                                        <p:cTn id="8" dur="500" fill="hold"/>
                                        <p:tgtEl>
                                          <p:spTgt spid="1290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9034"/>
                                        </p:tgtEl>
                                        <p:attrNameLst>
                                          <p:attrName>style.visibility</p:attrName>
                                        </p:attrNameLst>
                                      </p:cBhvr>
                                      <p:to>
                                        <p:strVal val="visible"/>
                                      </p:to>
                                    </p:set>
                                    <p:anim calcmode="lin" valueType="num">
                                      <p:cBhvr additive="base">
                                        <p:cTn id="13" dur="500" fill="hold"/>
                                        <p:tgtEl>
                                          <p:spTgt spid="129034"/>
                                        </p:tgtEl>
                                        <p:attrNameLst>
                                          <p:attrName>ppt_x</p:attrName>
                                        </p:attrNameLst>
                                      </p:cBhvr>
                                      <p:tavLst>
                                        <p:tav tm="0">
                                          <p:val>
                                            <p:strVal val="0-#ppt_w/2"/>
                                          </p:val>
                                        </p:tav>
                                        <p:tav tm="100000">
                                          <p:val>
                                            <p:strVal val="#ppt_x"/>
                                          </p:val>
                                        </p:tav>
                                      </p:tavLst>
                                    </p:anim>
                                    <p:anim calcmode="lin" valueType="num">
                                      <p:cBhvr additive="base">
                                        <p:cTn id="14" dur="500" fill="hold"/>
                                        <p:tgtEl>
                                          <p:spTgt spid="1290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3" grpId="0" animBg="1"/>
      <p:bldP spid="12903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t>Create a Conclusion</a:t>
            </a:r>
          </a:p>
        </p:txBody>
      </p:sp>
      <p:sp>
        <p:nvSpPr>
          <p:cNvPr id="151555" name="Rectangle 3"/>
          <p:cNvSpPr>
            <a:spLocks noGrp="1" noChangeArrowheads="1"/>
          </p:cNvSpPr>
          <p:nvPr>
            <p:ph type="body" idx="1"/>
          </p:nvPr>
        </p:nvSpPr>
        <p:spPr/>
        <p:txBody>
          <a:bodyPr/>
          <a:lstStyle/>
          <a:p>
            <a:pPr marL="609600" indent="-609600"/>
            <a:r>
              <a:rPr lang="en-US" b="1" u="sng"/>
              <a:t>Start</a:t>
            </a:r>
            <a:r>
              <a:rPr lang="en-US"/>
              <a:t> the conclusion of the paper by </a:t>
            </a:r>
            <a:r>
              <a:rPr lang="en-US" b="1"/>
              <a:t>restating the topic</a:t>
            </a:r>
            <a:r>
              <a:rPr lang="en-US"/>
              <a:t>, and by </a:t>
            </a:r>
            <a:r>
              <a:rPr lang="en-US" b="1"/>
              <a:t>reviewing the main points</a:t>
            </a:r>
            <a:r>
              <a:rPr lang="en-US"/>
              <a:t> covered in the paper (usually the headings used in the paper).</a:t>
            </a:r>
          </a:p>
          <a:p>
            <a:pPr marL="609600" indent="-609600"/>
            <a:r>
              <a:rPr lang="en-US" u="sng"/>
              <a:t>For example</a:t>
            </a:r>
            <a:r>
              <a:rPr lang="en-US"/>
              <a:t>, you might state: “This paper explored [topic name]. In the paper, the author examined [list the main points covered in the paper].”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Create a Conclusion</a:t>
            </a:r>
          </a:p>
        </p:txBody>
      </p:sp>
      <p:sp>
        <p:nvSpPr>
          <p:cNvPr id="152579" name="Rectangle 3"/>
          <p:cNvSpPr>
            <a:spLocks noGrp="1" noChangeArrowheads="1"/>
          </p:cNvSpPr>
          <p:nvPr>
            <p:ph type="body" idx="1"/>
          </p:nvPr>
        </p:nvSpPr>
        <p:spPr/>
        <p:txBody>
          <a:bodyPr/>
          <a:lstStyle/>
          <a:p>
            <a:r>
              <a:rPr lang="en-US" b="1" u="sng"/>
              <a:t>Then</a:t>
            </a:r>
            <a:r>
              <a:rPr lang="en-US"/>
              <a:t>, answer:</a:t>
            </a:r>
          </a:p>
          <a:p>
            <a:pPr lvl="1"/>
            <a:r>
              <a:rPr lang="en-US"/>
              <a:t>Did you “prove” your court case?</a:t>
            </a:r>
          </a:p>
          <a:p>
            <a:r>
              <a:rPr lang="en-US"/>
              <a:t>Optionally, answer questions like:</a:t>
            </a:r>
          </a:p>
          <a:p>
            <a:pPr lvl="1"/>
            <a:r>
              <a:rPr lang="en-US"/>
              <a:t>Based on what you researched and wrote, what will happen in the future?</a:t>
            </a:r>
          </a:p>
          <a:p>
            <a:pPr lvl="1"/>
            <a:r>
              <a:rPr lang="en-US"/>
              <a:t>What is the future of this technology?</a:t>
            </a:r>
          </a:p>
          <a:p>
            <a:pPr lvl="1"/>
            <a:r>
              <a:rPr lang="en-US"/>
              <a:t>Will it significantly impact education? Will its influence in education be positive or negative?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sz="4000"/>
              <a:t>Example of Conclusion</a:t>
            </a:r>
          </a:p>
        </p:txBody>
      </p:sp>
      <p:sp>
        <p:nvSpPr>
          <p:cNvPr id="153603" name="Text Box 3"/>
          <p:cNvSpPr txBox="1">
            <a:spLocks noChangeArrowheads="1"/>
          </p:cNvSpPr>
          <p:nvPr/>
        </p:nvSpPr>
        <p:spPr bwMode="auto">
          <a:xfrm>
            <a:off x="1600200" y="1676400"/>
            <a:ext cx="7162800" cy="4838700"/>
          </a:xfrm>
          <a:prstGeom prst="rect">
            <a:avLst/>
          </a:prstGeom>
          <a:solidFill>
            <a:schemeClr val="bg1"/>
          </a:solidFill>
          <a:ln w="9525">
            <a:noFill/>
            <a:miter lim="800000"/>
            <a:headEnd/>
            <a:tailEnd/>
          </a:ln>
          <a:effectLst/>
        </p:spPr>
        <p:txBody>
          <a:bodyPr>
            <a:spAutoFit/>
          </a:bodyPr>
          <a:lstStyle/>
          <a:p>
            <a:pPr>
              <a:spcBef>
                <a:spcPct val="50000"/>
              </a:spcBef>
            </a:pPr>
            <a:r>
              <a:rPr lang="en-US" u="sng"/>
              <a:t>Conclusion</a:t>
            </a:r>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p:txBody>
      </p:sp>
      <p:sp>
        <p:nvSpPr>
          <p:cNvPr id="153604" name="Text Box 4"/>
          <p:cNvSpPr txBox="1">
            <a:spLocks noChangeArrowheads="1"/>
          </p:cNvSpPr>
          <p:nvPr/>
        </p:nvSpPr>
        <p:spPr bwMode="auto">
          <a:xfrm>
            <a:off x="1905000" y="2133600"/>
            <a:ext cx="6629400" cy="2282825"/>
          </a:xfrm>
          <a:prstGeom prst="rect">
            <a:avLst/>
          </a:prstGeom>
          <a:noFill/>
          <a:ln w="9525">
            <a:noFill/>
            <a:miter lim="800000"/>
            <a:headEnd/>
            <a:tailEnd/>
          </a:ln>
          <a:effectLst/>
        </p:spPr>
        <p:txBody>
          <a:bodyPr>
            <a:spAutoFit/>
          </a:bodyPr>
          <a:lstStyle/>
          <a:p>
            <a:pPr>
              <a:spcBef>
                <a:spcPct val="50000"/>
              </a:spcBef>
            </a:pPr>
            <a:r>
              <a:rPr lang="en-US"/>
              <a:t>     This paper explored distance learning and its use in K-12 classrooms. In the paper, the author examined the technologies used in distance learning, the advantages and disadvantages of using distance learning in the classroom, and some of the positive practices used in classrooms today.</a:t>
            </a:r>
          </a:p>
        </p:txBody>
      </p:sp>
      <p:sp>
        <p:nvSpPr>
          <p:cNvPr id="153605" name="AutoShape 5"/>
          <p:cNvSpPr>
            <a:spLocks noChangeArrowheads="1"/>
          </p:cNvSpPr>
          <p:nvPr/>
        </p:nvSpPr>
        <p:spPr bwMode="auto">
          <a:xfrm>
            <a:off x="228600" y="2057400"/>
            <a:ext cx="1752600" cy="1905000"/>
          </a:xfrm>
          <a:prstGeom prst="rightArrowCallout">
            <a:avLst>
              <a:gd name="adj1" fmla="val 10507"/>
              <a:gd name="adj2" fmla="val 27989"/>
              <a:gd name="adj3" fmla="val 13407"/>
              <a:gd name="adj4" fmla="val 79894"/>
            </a:avLst>
          </a:prstGeom>
          <a:solidFill>
            <a:srgbClr val="FFCC00"/>
          </a:solidFill>
          <a:ln w="9525">
            <a:solidFill>
              <a:schemeClr val="tx1"/>
            </a:solidFill>
            <a:miter lim="800000"/>
            <a:headEnd/>
            <a:tailEnd/>
          </a:ln>
          <a:effectLst/>
        </p:spPr>
        <p:txBody>
          <a:bodyPr wrap="none" anchor="ctr"/>
          <a:lstStyle/>
          <a:p>
            <a:pPr algn="ctr"/>
            <a:r>
              <a:rPr lang="en-US" sz="2000"/>
              <a:t>Begin by</a:t>
            </a:r>
            <a:br>
              <a:rPr lang="en-US" sz="2000"/>
            </a:br>
            <a:r>
              <a:rPr lang="en-US" sz="2000"/>
              <a:t>summarizing</a:t>
            </a:r>
            <a:br>
              <a:rPr lang="en-US" sz="2000"/>
            </a:br>
            <a:r>
              <a:rPr lang="en-US" sz="2000"/>
              <a:t>paper.</a:t>
            </a:r>
          </a:p>
        </p:txBody>
      </p:sp>
      <p:sp>
        <p:nvSpPr>
          <p:cNvPr id="153606" name="AutoShape 6"/>
          <p:cNvSpPr>
            <a:spLocks noChangeArrowheads="1"/>
          </p:cNvSpPr>
          <p:nvPr/>
        </p:nvSpPr>
        <p:spPr bwMode="auto">
          <a:xfrm>
            <a:off x="228600" y="4495800"/>
            <a:ext cx="1752600" cy="1905000"/>
          </a:xfrm>
          <a:prstGeom prst="rightArrowCallout">
            <a:avLst>
              <a:gd name="adj1" fmla="val 10507"/>
              <a:gd name="adj2" fmla="val 27989"/>
              <a:gd name="adj3" fmla="val 13407"/>
              <a:gd name="adj4" fmla="val 79894"/>
            </a:avLst>
          </a:prstGeom>
          <a:solidFill>
            <a:srgbClr val="FFCC00"/>
          </a:solidFill>
          <a:ln w="9525">
            <a:solidFill>
              <a:schemeClr val="tx1"/>
            </a:solidFill>
            <a:miter lim="800000"/>
            <a:headEnd/>
            <a:tailEnd/>
          </a:ln>
          <a:effectLst/>
        </p:spPr>
        <p:txBody>
          <a:bodyPr wrap="none" anchor="ctr"/>
          <a:lstStyle/>
          <a:p>
            <a:pPr algn="ctr"/>
            <a:r>
              <a:rPr lang="en-US" sz="2000"/>
              <a:t>Go on to</a:t>
            </a:r>
            <a:br>
              <a:rPr lang="en-US" sz="2000"/>
            </a:br>
            <a:r>
              <a:rPr lang="en-US" sz="2000"/>
              <a:t>describe if</a:t>
            </a:r>
            <a:br>
              <a:rPr lang="en-US" sz="2000"/>
            </a:br>
            <a:r>
              <a:rPr lang="en-US" sz="2000"/>
              <a:t>you proved</a:t>
            </a:r>
            <a:br>
              <a:rPr lang="en-US" sz="2000"/>
            </a:br>
            <a:r>
              <a:rPr lang="en-US" sz="2000"/>
              <a:t>your case.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05"/>
                                        </p:tgtEl>
                                        <p:attrNameLst>
                                          <p:attrName>style.visibility</p:attrName>
                                        </p:attrNameLst>
                                      </p:cBhvr>
                                      <p:to>
                                        <p:strVal val="visible"/>
                                      </p:to>
                                    </p:set>
                                    <p:anim calcmode="lin" valueType="num">
                                      <p:cBhvr additive="base">
                                        <p:cTn id="7" dur="500" fill="hold"/>
                                        <p:tgtEl>
                                          <p:spTgt spid="153605"/>
                                        </p:tgtEl>
                                        <p:attrNameLst>
                                          <p:attrName>ppt_x</p:attrName>
                                        </p:attrNameLst>
                                      </p:cBhvr>
                                      <p:tavLst>
                                        <p:tav tm="0">
                                          <p:val>
                                            <p:strVal val="0-#ppt_w/2"/>
                                          </p:val>
                                        </p:tav>
                                        <p:tav tm="100000">
                                          <p:val>
                                            <p:strVal val="#ppt_x"/>
                                          </p:val>
                                        </p:tav>
                                      </p:tavLst>
                                    </p:anim>
                                    <p:anim calcmode="lin" valueType="num">
                                      <p:cBhvr additive="base">
                                        <p:cTn id="8" dur="500" fill="hold"/>
                                        <p:tgtEl>
                                          <p:spTgt spid="1536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606"/>
                                        </p:tgtEl>
                                        <p:attrNameLst>
                                          <p:attrName>style.visibility</p:attrName>
                                        </p:attrNameLst>
                                      </p:cBhvr>
                                      <p:to>
                                        <p:strVal val="visible"/>
                                      </p:to>
                                    </p:set>
                                    <p:anim calcmode="lin" valueType="num">
                                      <p:cBhvr additive="base">
                                        <p:cTn id="13" dur="500" fill="hold"/>
                                        <p:tgtEl>
                                          <p:spTgt spid="153606"/>
                                        </p:tgtEl>
                                        <p:attrNameLst>
                                          <p:attrName>ppt_x</p:attrName>
                                        </p:attrNameLst>
                                      </p:cBhvr>
                                      <p:tavLst>
                                        <p:tav tm="0">
                                          <p:val>
                                            <p:strVal val="0-#ppt_w/2"/>
                                          </p:val>
                                        </p:tav>
                                        <p:tav tm="100000">
                                          <p:val>
                                            <p:strVal val="#ppt_x"/>
                                          </p:val>
                                        </p:tav>
                                      </p:tavLst>
                                    </p:anim>
                                    <p:anim calcmode="lin" valueType="num">
                                      <p:cBhvr additive="base">
                                        <p:cTn id="14" dur="500" fill="hold"/>
                                        <p:tgtEl>
                                          <p:spTgt spid="1536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5" grpId="0" animBg="1"/>
      <p:bldP spid="15360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an Abstract</a:t>
            </a:r>
            <a:endParaRPr lang="en-US"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057400" y="2286000"/>
            <a:ext cx="6779907" cy="4000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ounded Rectangular Callout 2"/>
          <p:cNvSpPr/>
          <p:nvPr/>
        </p:nvSpPr>
        <p:spPr>
          <a:xfrm>
            <a:off x="381000" y="2286000"/>
            <a:ext cx="1676400" cy="1676400"/>
          </a:xfrm>
          <a:prstGeom prst="wedgeRoundRectCallout">
            <a:avLst>
              <a:gd name="adj1" fmla="val 99167"/>
              <a:gd name="adj2" fmla="val 39220"/>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Create a one paragraph summary.</a:t>
            </a:r>
            <a:endParaRPr lang="en-US" dirty="0">
              <a:solidFill>
                <a:schemeClr val="tx1"/>
              </a:solidFill>
            </a:endParaRPr>
          </a:p>
        </p:txBody>
      </p:sp>
      <p:sp>
        <p:nvSpPr>
          <p:cNvPr id="5" name="Rounded Rectangular Callout 4"/>
          <p:cNvSpPr/>
          <p:nvPr/>
        </p:nvSpPr>
        <p:spPr>
          <a:xfrm>
            <a:off x="381000" y="4419600"/>
            <a:ext cx="1676400" cy="1676400"/>
          </a:xfrm>
          <a:prstGeom prst="wedgeRoundRectCallout">
            <a:avLst>
              <a:gd name="adj1" fmla="val 118106"/>
              <a:gd name="adj2" fmla="val -29719"/>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Create several search keywords.</a:t>
            </a:r>
            <a:endParaRPr lang="en-US" dirty="0">
              <a:solidFill>
                <a:schemeClr val="tx1"/>
              </a:solidFill>
            </a:endParaRPr>
          </a:p>
        </p:txBody>
      </p:sp>
    </p:spTree>
    <p:extLst>
      <p:ext uri="{BB962C8B-B14F-4D97-AF65-F5344CB8AC3E}">
        <p14:creationId xmlns:p14="http://schemas.microsoft.com/office/powerpoint/2010/main" val="841858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sz="4000"/>
              <a:t>Re-read Paper:</a:t>
            </a:r>
            <a:br>
              <a:rPr lang="en-US" sz="4000"/>
            </a:br>
            <a:r>
              <a:rPr lang="en-US" sz="4000"/>
              <a:t>Ensure You Have Sound Paragraphs</a:t>
            </a:r>
          </a:p>
        </p:txBody>
      </p:sp>
      <p:sp>
        <p:nvSpPr>
          <p:cNvPr id="148483" name="Text Box 3"/>
          <p:cNvSpPr txBox="1">
            <a:spLocks noChangeArrowheads="1"/>
          </p:cNvSpPr>
          <p:nvPr/>
        </p:nvSpPr>
        <p:spPr bwMode="auto">
          <a:xfrm>
            <a:off x="914400" y="2286000"/>
            <a:ext cx="7239000" cy="3743325"/>
          </a:xfrm>
          <a:prstGeom prst="rect">
            <a:avLst/>
          </a:prstGeom>
          <a:solidFill>
            <a:schemeClr val="bg1"/>
          </a:solidFill>
          <a:ln w="9525">
            <a:noFill/>
            <a:miter lim="800000"/>
            <a:headEnd/>
            <a:tailEnd/>
          </a:ln>
          <a:effectLst/>
        </p:spPr>
        <p:txBody>
          <a:bodyPr>
            <a:spAutoFit/>
          </a:bodyPr>
          <a:lstStyle/>
          <a:p>
            <a:pPr>
              <a:spcBef>
                <a:spcPct val="50000"/>
              </a:spcBef>
            </a:pPr>
            <a:r>
              <a:rPr lang="en-US" u="sng"/>
              <a:t>Advantages and Disadvantages of Distance Learning</a:t>
            </a:r>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a:p>
            <a:pPr>
              <a:spcBef>
                <a:spcPct val="50000"/>
              </a:spcBef>
            </a:pPr>
            <a:endParaRPr lang="en-US" u="sng"/>
          </a:p>
        </p:txBody>
      </p:sp>
      <p:sp>
        <p:nvSpPr>
          <p:cNvPr id="148484" name="Text Box 4"/>
          <p:cNvSpPr txBox="1">
            <a:spLocks noChangeArrowheads="1"/>
          </p:cNvSpPr>
          <p:nvPr/>
        </p:nvSpPr>
        <p:spPr bwMode="auto">
          <a:xfrm>
            <a:off x="1016000" y="2851150"/>
            <a:ext cx="6629400" cy="1187450"/>
          </a:xfrm>
          <a:prstGeom prst="rect">
            <a:avLst/>
          </a:prstGeom>
          <a:noFill/>
          <a:ln w="9525">
            <a:noFill/>
            <a:miter lim="800000"/>
            <a:headEnd/>
            <a:tailEnd/>
          </a:ln>
          <a:effectLst/>
        </p:spPr>
        <p:txBody>
          <a:bodyPr>
            <a:spAutoFit/>
          </a:bodyPr>
          <a:lstStyle/>
          <a:p>
            <a:pPr>
              <a:spcBef>
                <a:spcPct val="50000"/>
              </a:spcBef>
            </a:pPr>
            <a:r>
              <a:rPr lang="en-US"/>
              <a:t>Distance learning technologies allow a teacher to bring a guest speaker into class for little or no cost (Broskoske, 2004).</a:t>
            </a:r>
          </a:p>
        </p:txBody>
      </p:sp>
      <p:sp>
        <p:nvSpPr>
          <p:cNvPr id="148485" name="Text Box 5"/>
          <p:cNvSpPr txBox="1">
            <a:spLocks noChangeArrowheads="1"/>
          </p:cNvSpPr>
          <p:nvPr/>
        </p:nvSpPr>
        <p:spPr bwMode="auto">
          <a:xfrm>
            <a:off x="990600" y="4267200"/>
            <a:ext cx="6629400" cy="1187450"/>
          </a:xfrm>
          <a:prstGeom prst="rect">
            <a:avLst/>
          </a:prstGeom>
          <a:noFill/>
          <a:ln w="9525">
            <a:noFill/>
            <a:miter lim="800000"/>
            <a:headEnd/>
            <a:tailEnd/>
          </a:ln>
          <a:effectLst/>
        </p:spPr>
        <p:txBody>
          <a:bodyPr>
            <a:spAutoFit/>
          </a:bodyPr>
          <a:lstStyle/>
          <a:p>
            <a:pPr>
              <a:spcBef>
                <a:spcPct val="50000"/>
              </a:spcBef>
            </a:pPr>
            <a:r>
              <a:rPr lang="en-US"/>
              <a:t>Distance learning technologies do not have to cost much. It depends which tools you choose to use (Smith, 2002).</a:t>
            </a:r>
          </a:p>
        </p:txBody>
      </p:sp>
      <p:sp>
        <p:nvSpPr>
          <p:cNvPr id="148486" name="Text Box 6"/>
          <p:cNvSpPr txBox="1">
            <a:spLocks noChangeArrowheads="1"/>
          </p:cNvSpPr>
          <p:nvPr/>
        </p:nvSpPr>
        <p:spPr bwMode="auto">
          <a:xfrm>
            <a:off x="990600" y="2895600"/>
            <a:ext cx="6629400" cy="2282825"/>
          </a:xfrm>
          <a:prstGeom prst="rect">
            <a:avLst/>
          </a:prstGeom>
          <a:noFill/>
          <a:ln w="9525">
            <a:noFill/>
            <a:miter lim="800000"/>
            <a:headEnd/>
            <a:tailEnd/>
          </a:ln>
          <a:effectLst/>
        </p:spPr>
        <p:txBody>
          <a:bodyPr>
            <a:spAutoFit/>
          </a:bodyPr>
          <a:lstStyle/>
          <a:p>
            <a:pPr>
              <a:spcBef>
                <a:spcPct val="50000"/>
              </a:spcBef>
            </a:pPr>
            <a:r>
              <a:rPr lang="en-US">
                <a:solidFill>
                  <a:srgbClr val="A50021"/>
                </a:solidFill>
              </a:rPr>
              <a:t>There are many advantages to using distance learning. For example, Broskoske (2004) states that these technologies allow a teacher to bring a guest speaker into class for little or no cost. These technologies do not have to cost much. It depends on which tools you choose to use (Smith, 2002).</a:t>
            </a:r>
          </a:p>
        </p:txBody>
      </p:sp>
      <p:sp>
        <p:nvSpPr>
          <p:cNvPr id="148487" name="AutoShape 7"/>
          <p:cNvSpPr>
            <a:spLocks noChangeArrowheads="1"/>
          </p:cNvSpPr>
          <p:nvPr/>
        </p:nvSpPr>
        <p:spPr bwMode="auto">
          <a:xfrm>
            <a:off x="1828800" y="5105400"/>
            <a:ext cx="5943600" cy="1524000"/>
          </a:xfrm>
          <a:prstGeom prst="upArrowCallout">
            <a:avLst>
              <a:gd name="adj1" fmla="val 15636"/>
              <a:gd name="adj2" fmla="val 32717"/>
              <a:gd name="adj3" fmla="val 17606"/>
              <a:gd name="adj4" fmla="val 66667"/>
            </a:avLst>
          </a:prstGeom>
          <a:solidFill>
            <a:srgbClr val="FFFF66"/>
          </a:solidFill>
          <a:ln w="9525">
            <a:solidFill>
              <a:schemeClr val="tx1"/>
            </a:solidFill>
            <a:miter lim="800000"/>
            <a:headEnd/>
            <a:tailEnd/>
          </a:ln>
          <a:effectLst/>
        </p:spPr>
        <p:txBody>
          <a:bodyPr wrap="none" anchor="ctr"/>
          <a:lstStyle/>
          <a:p>
            <a:pPr algn="ctr"/>
            <a:r>
              <a:rPr lang="en-US"/>
              <a:t>Notice the use of a good introductory sentence.</a:t>
            </a:r>
            <a:br>
              <a:rPr lang="en-US"/>
            </a:br>
            <a:r>
              <a:rPr lang="en-US"/>
              <a:t>Notice how the choppy notes are crafted to</a:t>
            </a:r>
            <a:br>
              <a:rPr lang="en-US"/>
            </a:br>
            <a:r>
              <a:rPr lang="en-US"/>
              <a:t>form a good, flowing paragraph.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1000"/>
                                        <p:tgtEl>
                                          <p:spTgt spid="148484"/>
                                        </p:tgtEl>
                                      </p:cBhvr>
                                    </p:animEffect>
                                    <p:set>
                                      <p:cBhvr>
                                        <p:cTn id="7" dur="1" fill="hold">
                                          <p:stCondLst>
                                            <p:cond delay="999"/>
                                          </p:stCondLst>
                                        </p:cTn>
                                        <p:tgtEl>
                                          <p:spTgt spid="148484"/>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1000"/>
                                        <p:tgtEl>
                                          <p:spTgt spid="148485"/>
                                        </p:tgtEl>
                                      </p:cBhvr>
                                    </p:animEffect>
                                    <p:set>
                                      <p:cBhvr>
                                        <p:cTn id="10" dur="1" fill="hold">
                                          <p:stCondLst>
                                            <p:cond delay="999"/>
                                          </p:stCondLst>
                                        </p:cTn>
                                        <p:tgtEl>
                                          <p:spTgt spid="148485"/>
                                        </p:tgtEl>
                                        <p:attrNameLst>
                                          <p:attrName>style.visibility</p:attrName>
                                        </p:attrNameLst>
                                      </p:cBhvr>
                                      <p:to>
                                        <p:strVal val="hidden"/>
                                      </p:to>
                                    </p:se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48486"/>
                                        </p:tgtEl>
                                        <p:attrNameLst>
                                          <p:attrName>style.visibility</p:attrName>
                                        </p:attrNameLst>
                                      </p:cBhvr>
                                      <p:to>
                                        <p:strVal val="visible"/>
                                      </p:to>
                                    </p:set>
                                    <p:animEffect transition="in" filter="fade">
                                      <p:cBhvr>
                                        <p:cTn id="14" dur="2000"/>
                                        <p:tgtEl>
                                          <p:spTgt spid="148486"/>
                                        </p:tgtEl>
                                      </p:cBhvr>
                                    </p:animEffect>
                                  </p:childTnLst>
                                </p:cTn>
                              </p:par>
                            </p:childTnLst>
                          </p:cTn>
                        </p:par>
                        <p:par>
                          <p:cTn id="15" fill="hold">
                            <p:stCondLst>
                              <p:cond delay="3000"/>
                            </p:stCondLst>
                            <p:childTnLst>
                              <p:par>
                                <p:cTn id="16" presetID="2" presetClass="entr" presetSubtype="4" fill="hold" grpId="0" nodeType="afterEffect">
                                  <p:stCondLst>
                                    <p:cond delay="0"/>
                                  </p:stCondLst>
                                  <p:childTnLst>
                                    <p:set>
                                      <p:cBhvr>
                                        <p:cTn id="17" dur="1" fill="hold">
                                          <p:stCondLst>
                                            <p:cond delay="0"/>
                                          </p:stCondLst>
                                        </p:cTn>
                                        <p:tgtEl>
                                          <p:spTgt spid="148487"/>
                                        </p:tgtEl>
                                        <p:attrNameLst>
                                          <p:attrName>style.visibility</p:attrName>
                                        </p:attrNameLst>
                                      </p:cBhvr>
                                      <p:to>
                                        <p:strVal val="visible"/>
                                      </p:to>
                                    </p:set>
                                    <p:anim calcmode="lin" valueType="num">
                                      <p:cBhvr additive="base">
                                        <p:cTn id="18" dur="1000" fill="hold"/>
                                        <p:tgtEl>
                                          <p:spTgt spid="148487"/>
                                        </p:tgtEl>
                                        <p:attrNameLst>
                                          <p:attrName>ppt_x</p:attrName>
                                        </p:attrNameLst>
                                      </p:cBhvr>
                                      <p:tavLst>
                                        <p:tav tm="0">
                                          <p:val>
                                            <p:strVal val="#ppt_x"/>
                                          </p:val>
                                        </p:tav>
                                        <p:tav tm="100000">
                                          <p:val>
                                            <p:strVal val="#ppt_x"/>
                                          </p:val>
                                        </p:tav>
                                      </p:tavLst>
                                    </p:anim>
                                    <p:anim calcmode="lin" valueType="num">
                                      <p:cBhvr additive="base">
                                        <p:cTn id="19" dur="1000" fill="hold"/>
                                        <p:tgtEl>
                                          <p:spTgt spid="1484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p:bldP spid="148485" grpId="0"/>
      <p:bldP spid="148486" grpId="0"/>
      <p:bldP spid="14848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sz="4000"/>
              <a:t>Research More If Needed</a:t>
            </a:r>
          </a:p>
        </p:txBody>
      </p:sp>
      <p:sp>
        <p:nvSpPr>
          <p:cNvPr id="133123" name="Rectangle 3"/>
          <p:cNvSpPr>
            <a:spLocks noGrp="1" noChangeArrowheads="1"/>
          </p:cNvSpPr>
          <p:nvPr>
            <p:ph type="body" idx="1"/>
          </p:nvPr>
        </p:nvSpPr>
        <p:spPr/>
        <p:txBody>
          <a:bodyPr/>
          <a:lstStyle/>
          <a:p>
            <a:r>
              <a:rPr lang="en-US"/>
              <a:t>Are there any "holes" in your case? Is any topic “skimpy” with evidence?</a:t>
            </a:r>
          </a:p>
          <a:p>
            <a:r>
              <a:rPr lang="en-US"/>
              <a:t>If yes, then gather additional resources.</a:t>
            </a:r>
          </a:p>
        </p:txBody>
      </p:sp>
      <p:sp>
        <p:nvSpPr>
          <p:cNvPr id="133124" name="Text Box 4"/>
          <p:cNvSpPr txBox="1">
            <a:spLocks noChangeArrowheads="1"/>
          </p:cNvSpPr>
          <p:nvPr/>
        </p:nvSpPr>
        <p:spPr bwMode="auto">
          <a:xfrm>
            <a:off x="4343400" y="4148138"/>
            <a:ext cx="4267200" cy="2100262"/>
          </a:xfrm>
          <a:prstGeom prst="rect">
            <a:avLst/>
          </a:prstGeom>
          <a:solidFill>
            <a:schemeClr val="bg1"/>
          </a:solidFill>
          <a:ln w="9525">
            <a:noFill/>
            <a:miter lim="800000"/>
            <a:headEnd/>
            <a:tailEnd/>
          </a:ln>
          <a:effectLst/>
        </p:spPr>
        <p:txBody>
          <a:bodyPr>
            <a:spAutoFit/>
          </a:bodyPr>
          <a:lstStyle/>
          <a:p>
            <a:pPr>
              <a:spcBef>
                <a:spcPct val="50000"/>
              </a:spcBef>
            </a:pPr>
            <a:r>
              <a:rPr lang="en-US" u="sng"/>
              <a:t>Introduction</a:t>
            </a:r>
            <a:br>
              <a:rPr lang="en-US" u="sng"/>
            </a:br>
            <a:r>
              <a:rPr lang="en-US" u="sng"/>
              <a:t/>
            </a:r>
            <a:br>
              <a:rPr lang="en-US" u="sng"/>
            </a:br>
            <a:r>
              <a:rPr lang="en-US" u="sng"/>
              <a:t>What is Distance Learning?</a:t>
            </a:r>
          </a:p>
          <a:p>
            <a:pPr>
              <a:spcBef>
                <a:spcPct val="50000"/>
              </a:spcBef>
            </a:pPr>
            <a:r>
              <a:rPr lang="en-US" u="sng"/>
              <a:t/>
            </a:r>
            <a:br>
              <a:rPr lang="en-US" u="sng"/>
            </a:br>
            <a:r>
              <a:rPr lang="en-US" u="sng"/>
              <a:t>Advantages and Disadvantages</a:t>
            </a:r>
          </a:p>
        </p:txBody>
      </p:sp>
      <p:sp>
        <p:nvSpPr>
          <p:cNvPr id="133125" name="AutoShape 5"/>
          <p:cNvSpPr>
            <a:spLocks noChangeArrowheads="1"/>
          </p:cNvSpPr>
          <p:nvPr/>
        </p:nvSpPr>
        <p:spPr bwMode="auto">
          <a:xfrm>
            <a:off x="1447800" y="4038600"/>
            <a:ext cx="2743200" cy="609600"/>
          </a:xfrm>
          <a:prstGeom prst="rightArrow">
            <a:avLst>
              <a:gd name="adj1" fmla="val 46296"/>
              <a:gd name="adj2" fmla="val 58333"/>
            </a:avLst>
          </a:prstGeom>
          <a:solidFill>
            <a:srgbClr val="FFFF66"/>
          </a:solidFill>
          <a:ln w="9525">
            <a:solidFill>
              <a:schemeClr val="tx1"/>
            </a:solidFill>
            <a:miter lim="800000"/>
            <a:headEnd/>
            <a:tailEnd/>
          </a:ln>
          <a:effectLst/>
        </p:spPr>
        <p:txBody>
          <a:bodyPr wrap="none" anchor="ctr"/>
          <a:lstStyle/>
          <a:p>
            <a:pPr algn="ctr"/>
            <a:r>
              <a:rPr lang="en-US" sz="1800"/>
              <a:t>Looks sufficient.</a:t>
            </a:r>
          </a:p>
        </p:txBody>
      </p:sp>
      <p:sp>
        <p:nvSpPr>
          <p:cNvPr id="133129" name="AutoShape 9"/>
          <p:cNvSpPr>
            <a:spLocks noChangeArrowheads="1"/>
          </p:cNvSpPr>
          <p:nvPr/>
        </p:nvSpPr>
        <p:spPr bwMode="auto">
          <a:xfrm>
            <a:off x="1447800" y="4876800"/>
            <a:ext cx="2743200" cy="609600"/>
          </a:xfrm>
          <a:prstGeom prst="rightArrow">
            <a:avLst>
              <a:gd name="adj1" fmla="val 46296"/>
              <a:gd name="adj2" fmla="val 58333"/>
            </a:avLst>
          </a:prstGeom>
          <a:solidFill>
            <a:srgbClr val="FFFF66"/>
          </a:solidFill>
          <a:ln w="9525">
            <a:solidFill>
              <a:schemeClr val="tx1"/>
            </a:solidFill>
            <a:miter lim="800000"/>
            <a:headEnd/>
            <a:tailEnd/>
          </a:ln>
          <a:effectLst/>
        </p:spPr>
        <p:txBody>
          <a:bodyPr wrap="none" anchor="ctr"/>
          <a:lstStyle/>
          <a:p>
            <a:pPr algn="ctr"/>
            <a:r>
              <a:rPr lang="en-US" sz="1800"/>
              <a:t>Looks sufficient.</a:t>
            </a:r>
          </a:p>
        </p:txBody>
      </p:sp>
      <p:sp>
        <p:nvSpPr>
          <p:cNvPr id="133130" name="AutoShape 10"/>
          <p:cNvSpPr>
            <a:spLocks noChangeArrowheads="1"/>
          </p:cNvSpPr>
          <p:nvPr/>
        </p:nvSpPr>
        <p:spPr bwMode="auto">
          <a:xfrm>
            <a:off x="1447800" y="5715000"/>
            <a:ext cx="2743200" cy="609600"/>
          </a:xfrm>
          <a:prstGeom prst="rightArrow">
            <a:avLst>
              <a:gd name="adj1" fmla="val 46296"/>
              <a:gd name="adj2" fmla="val 58333"/>
            </a:avLst>
          </a:prstGeom>
          <a:solidFill>
            <a:srgbClr val="FF0000"/>
          </a:solidFill>
          <a:ln w="9525">
            <a:solidFill>
              <a:schemeClr val="tx1"/>
            </a:solidFill>
            <a:miter lim="800000"/>
            <a:headEnd/>
            <a:tailEnd/>
          </a:ln>
          <a:effectLst/>
        </p:spPr>
        <p:txBody>
          <a:bodyPr wrap="none" anchor="ctr"/>
          <a:lstStyle/>
          <a:p>
            <a:pPr algn="ctr"/>
            <a:r>
              <a:rPr lang="en-US" sz="1800"/>
              <a:t>Needs more!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t>Learn by Example</a:t>
            </a:r>
          </a:p>
        </p:txBody>
      </p:sp>
      <p:sp>
        <p:nvSpPr>
          <p:cNvPr id="159748" name="WordArt 4"/>
          <p:cNvSpPr>
            <a:spLocks noChangeArrowheads="1" noChangeShapeType="1" noTextEdit="1"/>
          </p:cNvSpPr>
          <p:nvPr/>
        </p:nvSpPr>
        <p:spPr bwMode="auto">
          <a:xfrm>
            <a:off x="2971800" y="2133600"/>
            <a:ext cx="3581400" cy="1558925"/>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a:r>
              <a:rPr lang="en-US" sz="3600" kern="10">
                <a:ln w="9525">
                  <a:round/>
                  <a:headEnd/>
                  <a:tailEnd/>
                </a:ln>
                <a:gradFill rotWithShape="0">
                  <a:gsLst>
                    <a:gs pos="0">
                      <a:srgbClr val="FF6600"/>
                    </a:gs>
                    <a:gs pos="100000">
                      <a:schemeClr val="bg1"/>
                    </a:gs>
                  </a:gsLst>
                  <a:lin ang="5400000" scaled="1"/>
                </a:gradFill>
                <a:latin typeface="Impact"/>
              </a:rPr>
              <a:t>Help with APA</a:t>
            </a:r>
          </a:p>
        </p:txBody>
      </p:sp>
      <p:sp>
        <p:nvSpPr>
          <p:cNvPr id="159749" name="AutoShape 5" descr="Papyrus">
            <a:hlinkClick r:id="rId2" highlightClick="1"/>
          </p:cNvPr>
          <p:cNvSpPr>
            <a:spLocks noChangeArrowheads="1"/>
          </p:cNvSpPr>
          <p:nvPr/>
        </p:nvSpPr>
        <p:spPr bwMode="auto">
          <a:xfrm>
            <a:off x="2209800" y="4343400"/>
            <a:ext cx="4953000" cy="1752600"/>
          </a:xfrm>
          <a:prstGeom prst="actionButtonBlank">
            <a:avLst/>
          </a:prstGeom>
          <a:blipFill dpi="0" rotWithShape="1">
            <a:blip r:embed="rId3"/>
            <a:srcRect/>
            <a:tile tx="0" ty="0" sx="100000" sy="100000" flip="none" algn="tl"/>
          </a:blipFill>
          <a:ln w="9525">
            <a:solidFill>
              <a:schemeClr val="tx1"/>
            </a:solidFill>
            <a:miter lim="800000"/>
            <a:headEnd/>
            <a:tailEnd/>
          </a:ln>
          <a:effectLst/>
        </p:spPr>
        <p:txBody>
          <a:bodyPr wrap="none" anchor="ctr"/>
          <a:lstStyle/>
          <a:p>
            <a:pPr algn="ctr"/>
            <a:r>
              <a:rPr lang="en-US" sz="4000"/>
              <a:t>Dr. Steve’s</a:t>
            </a:r>
            <a:br>
              <a:rPr lang="en-US" sz="4000"/>
            </a:br>
            <a:r>
              <a:rPr lang="en-US" sz="4000" i="1"/>
              <a:t>Help with APA</a:t>
            </a:r>
            <a:r>
              <a:rPr lang="en-US" sz="4000"/>
              <a:t> Page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dirty="0" smtClean="0"/>
              <a:t>Paper Submission</a:t>
            </a:r>
            <a:endParaRPr lang="en-US" dirty="0"/>
          </a:p>
        </p:txBody>
      </p:sp>
      <p:sp>
        <p:nvSpPr>
          <p:cNvPr id="154627" name="Rectangle 3"/>
          <p:cNvSpPr>
            <a:spLocks noGrp="1" noChangeArrowheads="1"/>
          </p:cNvSpPr>
          <p:nvPr>
            <p:ph type="body" idx="1"/>
          </p:nvPr>
        </p:nvSpPr>
        <p:spPr/>
        <p:txBody>
          <a:bodyPr/>
          <a:lstStyle/>
          <a:p>
            <a:r>
              <a:rPr lang="en-US" dirty="0" smtClean="0"/>
              <a:t>Submit your paper electronically through Blackboard.</a:t>
            </a:r>
          </a:p>
          <a:p>
            <a:r>
              <a:rPr lang="en-US" dirty="0" smtClean="0"/>
              <a:t>Dr. Steve will return the paper with comments as to how you can improve your writing.</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a:t>First Paper Submission Is a Draft</a:t>
            </a:r>
          </a:p>
        </p:txBody>
      </p:sp>
      <p:sp>
        <p:nvSpPr>
          <p:cNvPr id="154627" name="Rectangle 3"/>
          <p:cNvSpPr>
            <a:spLocks noGrp="1" noChangeArrowheads="1"/>
          </p:cNvSpPr>
          <p:nvPr>
            <p:ph type="body" idx="1"/>
          </p:nvPr>
        </p:nvSpPr>
        <p:spPr/>
        <p:txBody>
          <a:bodyPr/>
          <a:lstStyle/>
          <a:p>
            <a:r>
              <a:rPr lang="en-US" dirty="0"/>
              <a:t>Remember that the first paper submission is a </a:t>
            </a:r>
            <a:r>
              <a:rPr lang="en-US" i="1" dirty="0"/>
              <a:t>draft</a:t>
            </a:r>
            <a:r>
              <a:rPr lang="en-US" dirty="0"/>
              <a:t>.</a:t>
            </a:r>
          </a:p>
          <a:p>
            <a:r>
              <a:rPr lang="en-US" dirty="0"/>
              <a:t>Dr. Steve will return the paper with comments as to how you can improve.</a:t>
            </a:r>
          </a:p>
          <a:p>
            <a:r>
              <a:rPr lang="en-US" dirty="0"/>
              <a:t>Improve the paper based on the instructions provided, and resubmit the paper.</a:t>
            </a:r>
          </a:p>
        </p:txBody>
      </p:sp>
      <p:pic>
        <p:nvPicPr>
          <p:cNvPr id="1026" name="Picture 2" descr="C:\Program Files\Microsoft Office\Media\CntCD1\Animated\j0288928.gif"/>
          <p:cNvPicPr>
            <a:picLocks noChangeAspect="1" noChangeArrowheads="1" noCrop="1"/>
          </p:cNvPicPr>
          <p:nvPr/>
        </p:nvPicPr>
        <p:blipFill>
          <a:blip r:embed="rId2"/>
          <a:srcRect/>
          <a:stretch>
            <a:fillRect/>
          </a:stretch>
        </p:blipFill>
        <p:spPr bwMode="auto">
          <a:xfrm>
            <a:off x="7010400" y="5029200"/>
            <a:ext cx="1489280" cy="14097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WordArt 4"/>
          <p:cNvSpPr>
            <a:spLocks noChangeArrowheads="1" noChangeShapeType="1" noTextEdit="1"/>
          </p:cNvSpPr>
          <p:nvPr/>
        </p:nvSpPr>
        <p:spPr bwMode="auto">
          <a:xfrm>
            <a:off x="2971800" y="1143000"/>
            <a:ext cx="3886200" cy="1601788"/>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a:r>
              <a:rPr lang="en-US" sz="3600" kern="10">
                <a:ln w="9525">
                  <a:round/>
                  <a:headEnd/>
                  <a:tailEnd/>
                </a:ln>
                <a:gradFill rotWithShape="0">
                  <a:gsLst>
                    <a:gs pos="0">
                      <a:srgbClr val="707070"/>
                    </a:gs>
                    <a:gs pos="50000">
                      <a:srgbClr val="FFFFFF"/>
                    </a:gs>
                    <a:gs pos="100000">
                      <a:srgbClr val="707070"/>
                    </a:gs>
                  </a:gsLst>
                  <a:lin ang="2700000" scaled="1"/>
                </a:gradFill>
                <a:latin typeface="Impact"/>
              </a:rPr>
              <a:t>Much success!</a:t>
            </a:r>
          </a:p>
        </p:txBody>
      </p:sp>
      <p:pic>
        <p:nvPicPr>
          <p:cNvPr id="131077" name="Picture 5" descr="j0343161"/>
          <p:cNvPicPr>
            <a:picLocks noChangeAspect="1" noChangeArrowheads="1"/>
          </p:cNvPicPr>
          <p:nvPr/>
        </p:nvPicPr>
        <p:blipFill>
          <a:blip r:embed="rId2"/>
          <a:srcRect/>
          <a:stretch>
            <a:fillRect/>
          </a:stretch>
        </p:blipFill>
        <p:spPr bwMode="auto">
          <a:xfrm>
            <a:off x="3429000" y="3276600"/>
            <a:ext cx="2339975" cy="212566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729</TotalTime>
  <Words>1145</Words>
  <Application>Microsoft Office PowerPoint</Application>
  <PresentationFormat>On-screen Show (4:3)</PresentationFormat>
  <Paragraphs>137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Default Design</vt:lpstr>
      <vt:lpstr>Finalizing the APA-Formatted Research Paper</vt:lpstr>
      <vt:lpstr>Paper Guidelines</vt:lpstr>
      <vt:lpstr>Paper Guidelines</vt:lpstr>
      <vt:lpstr>Paper Requirement</vt:lpstr>
      <vt:lpstr>Type Headings into Paper (Points from Outline)</vt:lpstr>
      <vt:lpstr>Writing a Research Paper Is Like Being a Lawyer in a Court Case</vt:lpstr>
      <vt:lpstr>Make Your Case</vt:lpstr>
      <vt:lpstr>Cite Evidence</vt:lpstr>
      <vt:lpstr>Formulate an Argument (Case)</vt:lpstr>
      <vt:lpstr>How to Cite Evidence in Paper</vt:lpstr>
      <vt:lpstr>Text Citations</vt:lpstr>
      <vt:lpstr>Finishing Touches on the Paper</vt:lpstr>
      <vt:lpstr>Create an Introduction</vt:lpstr>
      <vt:lpstr>Pattern for the Introduction</vt:lpstr>
      <vt:lpstr>Example of Introduction</vt:lpstr>
      <vt:lpstr>Create a Conclusion</vt:lpstr>
      <vt:lpstr>Create a Conclusion</vt:lpstr>
      <vt:lpstr>Example of Conclusion</vt:lpstr>
      <vt:lpstr>Create an Abstract</vt:lpstr>
      <vt:lpstr>Re-read Paper: Ensure You Have Sound Paragraphs</vt:lpstr>
      <vt:lpstr>Research More If Needed</vt:lpstr>
      <vt:lpstr>Learn by Example</vt:lpstr>
      <vt:lpstr>Paper Submission</vt:lpstr>
      <vt:lpstr>First Paper Submission Is a Draft</vt:lpstr>
      <vt:lpstr>PowerPoint Presentation</vt:lpstr>
    </vt:vector>
  </TitlesOfParts>
  <Company>Misericordia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Paper in APA Style (Part III)</dc:title>
  <dc:creator>Dr. Steve Broskoske</dc:creator>
  <cp:lastModifiedBy>Dr. Steve Broskoske</cp:lastModifiedBy>
  <cp:revision>54</cp:revision>
  <dcterms:created xsi:type="dcterms:W3CDTF">2004-01-16T01:41:33Z</dcterms:created>
  <dcterms:modified xsi:type="dcterms:W3CDTF">2016-03-21T01:24:30Z</dcterms:modified>
</cp:coreProperties>
</file>