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8" r:id="rId3"/>
    <p:sldId id="354" r:id="rId4"/>
    <p:sldId id="326" r:id="rId5"/>
    <p:sldId id="327" r:id="rId6"/>
    <p:sldId id="329" r:id="rId7"/>
    <p:sldId id="360" r:id="rId8"/>
    <p:sldId id="330" r:id="rId9"/>
    <p:sldId id="331" r:id="rId10"/>
    <p:sldId id="359" r:id="rId11"/>
    <p:sldId id="335" r:id="rId12"/>
    <p:sldId id="355" r:id="rId13"/>
    <p:sldId id="356" r:id="rId14"/>
    <p:sldId id="345" r:id="rId15"/>
    <p:sldId id="346" r:id="rId16"/>
    <p:sldId id="347" r:id="rId17"/>
    <p:sldId id="351" r:id="rId18"/>
    <p:sldId id="348" r:id="rId19"/>
    <p:sldId id="349" r:id="rId20"/>
    <p:sldId id="350" r:id="rId21"/>
    <p:sldId id="362" r:id="rId22"/>
    <p:sldId id="361" r:id="rId23"/>
    <p:sldId id="363" r:id="rId24"/>
    <p:sldId id="366" r:id="rId25"/>
    <p:sldId id="364" r:id="rId26"/>
    <p:sldId id="367" r:id="rId27"/>
    <p:sldId id="365" r:id="rId28"/>
    <p:sldId id="368" r:id="rId29"/>
    <p:sldId id="353" r:id="rId30"/>
    <p:sldId id="373" r:id="rId31"/>
    <p:sldId id="374" r:id="rId32"/>
    <p:sldId id="369" r:id="rId33"/>
    <p:sldId id="370" r:id="rId34"/>
    <p:sldId id="371" r:id="rId35"/>
    <p:sldId id="372" r:id="rId36"/>
    <p:sldId id="352" r:id="rId3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339966"/>
    <a:srgbClr val="DDDDDD"/>
    <a:srgbClr val="B2B2B2"/>
    <a:srgbClr val="00FF00"/>
    <a:srgbClr val="FF0000"/>
    <a:srgbClr val="FFFF4B"/>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99" autoAdjust="0"/>
  </p:normalViewPr>
  <p:slideViewPr>
    <p:cSldViewPr>
      <p:cViewPr varScale="1">
        <p:scale>
          <a:sx n="81" d="100"/>
          <a:sy n="81" d="100"/>
        </p:scale>
        <p:origin x="149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006A25-4EB2-482A-9B17-810DA65530B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09A0D1-D205-4C13-89A7-09BB73A9CBB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2B4744-078E-4E68-A69D-668453A70FB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436C387-15D5-472A-83B5-9CC39012185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8DB2115-CB5A-4F6C-84BC-69EC0542006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AD1402B-529B-4B6C-9272-D17E38B896A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92BDD17-C1FC-4F3D-9F9B-6626A1020F9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012B41-C033-4F0A-BF3A-8E92FD69220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62C9CBD-8413-44B2-98CC-15B18CFBB95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2545D8A-B1C3-4673-8B84-064D43AEE8A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EE8885-55B7-4A5A-B130-593AEEEF2FC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FEEB170-8F4F-4841-933F-8F61B7B46FF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sz="4000" dirty="0"/>
              <a:t>How to Write the Paper</a:t>
            </a:r>
            <a:br>
              <a:rPr lang="en-US" sz="4000" dirty="0"/>
            </a:br>
            <a:r>
              <a:rPr lang="en-US" sz="4000" u="sng" dirty="0"/>
              <a:t>OR</a:t>
            </a:r>
            <a:r>
              <a:rPr lang="en-US" sz="4000" dirty="0"/>
              <a:t> How the Paper Will Write Itself</a:t>
            </a:r>
          </a:p>
        </p:txBody>
      </p:sp>
      <p:sp>
        <p:nvSpPr>
          <p:cNvPr id="2051" name="Rectangle 3"/>
          <p:cNvSpPr>
            <a:spLocks noGrp="1" noChangeArrowheads="1"/>
          </p:cNvSpPr>
          <p:nvPr>
            <p:ph type="subTitle" idx="1"/>
          </p:nvPr>
        </p:nvSpPr>
        <p:spPr/>
        <p:txBody>
          <a:bodyPr/>
          <a:lstStyle/>
          <a:p>
            <a:r>
              <a:rPr lang="en-US"/>
              <a:t>TED 121 Educational Technology</a:t>
            </a:r>
          </a:p>
          <a:p>
            <a:r>
              <a:rPr lang="en-US"/>
              <a:t>Dr. Steve Broskoske</a:t>
            </a:r>
            <a:br>
              <a:rPr lang="en-US"/>
            </a:br>
            <a:r>
              <a:rPr lang="en-US"/>
              <a:t>Misericordia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t>Paper Requirement</a:t>
            </a:r>
          </a:p>
        </p:txBody>
      </p:sp>
      <p:sp>
        <p:nvSpPr>
          <p:cNvPr id="142339" name="Text Box 3"/>
          <p:cNvSpPr txBox="1">
            <a:spLocks noChangeArrowheads="1"/>
          </p:cNvSpPr>
          <p:nvPr/>
        </p:nvSpPr>
        <p:spPr bwMode="auto">
          <a:xfrm>
            <a:off x="1295400" y="2286000"/>
            <a:ext cx="6248400" cy="2227263"/>
          </a:xfrm>
          <a:prstGeom prst="rect">
            <a:avLst/>
          </a:prstGeom>
          <a:solidFill>
            <a:srgbClr val="FFCC00"/>
          </a:solidFill>
          <a:ln w="9525">
            <a:noFill/>
            <a:miter lim="800000"/>
            <a:headEnd/>
            <a:tailEnd/>
          </a:ln>
          <a:effectLst>
            <a:outerShdw dist="107763" dir="13500000" algn="ctr" rotWithShape="0">
              <a:schemeClr val="bg2">
                <a:alpha val="50000"/>
              </a:schemeClr>
            </a:outerShdw>
          </a:effectLst>
        </p:spPr>
        <p:txBody>
          <a:bodyPr>
            <a:spAutoFit/>
          </a:bodyPr>
          <a:lstStyle/>
          <a:p>
            <a:pPr>
              <a:spcBef>
                <a:spcPct val="50000"/>
              </a:spcBef>
            </a:pPr>
            <a:r>
              <a:rPr lang="en-US" sz="2800"/>
              <a:t>You must submit a proposed topic, outline, and 5 sources in advance. Otherwise, Dr. Steve will not accept your paper! (This is due to the possibilities of online plagiarism.)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4148" name="Rectangle 4"/>
          <p:cNvSpPr>
            <a:spLocks noGrp="1" noChangeArrowheads="1"/>
          </p:cNvSpPr>
          <p:nvPr>
            <p:ph type="ctrTitle"/>
          </p:nvPr>
        </p:nvSpPr>
        <p:spPr/>
        <p:txBody>
          <a:bodyPr/>
          <a:lstStyle/>
          <a:p>
            <a:r>
              <a:rPr lang="en-US"/>
              <a:t>Creating Citations in Text</a:t>
            </a:r>
          </a:p>
        </p:txBody>
      </p:sp>
      <p:sp>
        <p:nvSpPr>
          <p:cNvPr id="134149" name="Rectangle 5"/>
          <p:cNvSpPr>
            <a:spLocks noGrp="1" noChangeArrowheads="1"/>
          </p:cNvSpPr>
          <p:nvPr>
            <p:ph type="subTitle"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Citing Works</a:t>
            </a:r>
          </a:p>
        </p:txBody>
      </p:sp>
      <p:sp>
        <p:nvSpPr>
          <p:cNvPr id="98307" name="Rectangle 3"/>
          <p:cNvSpPr>
            <a:spLocks noGrp="1" noChangeArrowheads="1"/>
          </p:cNvSpPr>
          <p:nvPr>
            <p:ph type="body" idx="1"/>
          </p:nvPr>
        </p:nvSpPr>
        <p:spPr/>
        <p:txBody>
          <a:bodyPr/>
          <a:lstStyle/>
          <a:p>
            <a:pPr marL="609600" indent="-609600"/>
            <a:r>
              <a:rPr lang="en-US"/>
              <a:t>When you refer to someone else's ideas or words, you must cite them in </a:t>
            </a:r>
            <a:r>
              <a:rPr lang="en-US" b="1" u="sng"/>
              <a:t>2</a:t>
            </a:r>
            <a:r>
              <a:rPr lang="en-US"/>
              <a:t> places:</a:t>
            </a:r>
          </a:p>
          <a:p>
            <a:pPr marL="990600" lvl="1" indent="-533400">
              <a:buFontTx/>
              <a:buAutoNum type="arabicPeriod"/>
            </a:pPr>
            <a:r>
              <a:rPr lang="en-US"/>
              <a:t>Text of paper.</a:t>
            </a:r>
          </a:p>
          <a:p>
            <a:pPr marL="990600" lvl="1" indent="-533400">
              <a:buFontTx/>
              <a:buAutoNum type="arabicPeriod"/>
            </a:pPr>
            <a:r>
              <a:rPr lang="en-US"/>
              <a:t>Reference section (bibliography) at the end of the paper.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Citing Works (cont’d)</a:t>
            </a:r>
          </a:p>
        </p:txBody>
      </p:sp>
      <p:sp>
        <p:nvSpPr>
          <p:cNvPr id="99331" name="Rectangle 3"/>
          <p:cNvSpPr>
            <a:spLocks noGrp="1" noChangeArrowheads="1"/>
          </p:cNvSpPr>
          <p:nvPr>
            <p:ph type="body" idx="1"/>
          </p:nvPr>
        </p:nvSpPr>
        <p:spPr>
          <a:xfrm>
            <a:off x="685800" y="1828800"/>
            <a:ext cx="7772400" cy="3657600"/>
          </a:xfrm>
        </p:spPr>
        <p:txBody>
          <a:bodyPr/>
          <a:lstStyle/>
          <a:p>
            <a:pPr marL="609600" indent="-609600"/>
            <a:r>
              <a:rPr lang="en-US"/>
              <a:t>To avoid plagiarism, you must give credit in a paper whenever you:</a:t>
            </a:r>
          </a:p>
          <a:p>
            <a:pPr marL="990600" lvl="1" indent="-533400"/>
            <a:r>
              <a:rPr lang="en-US" b="1"/>
              <a:t>Use</a:t>
            </a:r>
            <a:r>
              <a:rPr lang="en-US"/>
              <a:t> another person's idea, opinion, or theory.</a:t>
            </a:r>
          </a:p>
          <a:p>
            <a:pPr marL="990600" lvl="1" indent="-533400"/>
            <a:r>
              <a:rPr lang="en-US" b="1"/>
              <a:t>Refer</a:t>
            </a:r>
            <a:r>
              <a:rPr lang="en-US"/>
              <a:t> to statistics, graphs, drawings, etc. </a:t>
            </a:r>
            <a:r>
              <a:rPr lang="en-US" u="sng"/>
              <a:t>that are not common knowledge</a:t>
            </a:r>
            <a:r>
              <a:rPr lang="en-US"/>
              <a:t>.</a:t>
            </a:r>
          </a:p>
          <a:p>
            <a:pPr marL="990600" lvl="1" indent="-533400"/>
            <a:r>
              <a:rPr lang="en-US" b="1"/>
              <a:t>Quote</a:t>
            </a:r>
            <a:r>
              <a:rPr lang="en-US"/>
              <a:t> or </a:t>
            </a:r>
            <a:r>
              <a:rPr lang="en-US" b="1"/>
              <a:t>paraphrase</a:t>
            </a:r>
            <a:r>
              <a:rPr lang="en-US"/>
              <a:t> another person's spoken or written words.</a:t>
            </a:r>
          </a:p>
        </p:txBody>
      </p:sp>
      <p:sp>
        <p:nvSpPr>
          <p:cNvPr id="99332" name="Text Box 4"/>
          <p:cNvSpPr txBox="1">
            <a:spLocks noChangeArrowheads="1"/>
          </p:cNvSpPr>
          <p:nvPr/>
        </p:nvSpPr>
        <p:spPr bwMode="auto">
          <a:xfrm>
            <a:off x="609600" y="5562600"/>
            <a:ext cx="8001000" cy="974725"/>
          </a:xfrm>
          <a:prstGeom prst="rect">
            <a:avLst/>
          </a:prstGeom>
          <a:noFill/>
          <a:ln w="28575">
            <a:solidFill>
              <a:srgbClr val="FF0000"/>
            </a:solidFill>
            <a:miter lim="800000"/>
            <a:headEnd/>
            <a:tailEnd/>
          </a:ln>
          <a:effectLst/>
        </p:spPr>
        <p:txBody>
          <a:bodyPr>
            <a:spAutoFit/>
          </a:bodyPr>
          <a:lstStyle/>
          <a:p>
            <a:pPr>
              <a:spcBef>
                <a:spcPct val="50000"/>
              </a:spcBef>
            </a:pPr>
            <a:r>
              <a:rPr lang="en-US" sz="2800"/>
              <a:t>Remember that you do </a:t>
            </a:r>
            <a:r>
              <a:rPr lang="en-US" sz="2800" u="sng"/>
              <a:t>not</a:t>
            </a:r>
            <a:r>
              <a:rPr lang="en-US" sz="2800"/>
              <a:t> have to cite any author for anything that is </a:t>
            </a:r>
            <a:r>
              <a:rPr lang="en-US" sz="2800" b="1"/>
              <a:t>common knowledge</a:t>
            </a:r>
            <a:r>
              <a:rPr lang="en-US" sz="2800"/>
              <a:t> (such as facts).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Text Citations</a:t>
            </a:r>
          </a:p>
        </p:txBody>
      </p:sp>
      <p:sp>
        <p:nvSpPr>
          <p:cNvPr id="101379" name="Rectangle 3"/>
          <p:cNvSpPr>
            <a:spLocks noGrp="1" noChangeArrowheads="1"/>
          </p:cNvSpPr>
          <p:nvPr>
            <p:ph type="body" idx="1"/>
          </p:nvPr>
        </p:nvSpPr>
        <p:spPr/>
        <p:txBody>
          <a:bodyPr/>
          <a:lstStyle/>
          <a:p>
            <a:pPr marL="609600" indent="-609600"/>
            <a:r>
              <a:rPr lang="en-US"/>
              <a:t>List author name(s) and year of publication.</a:t>
            </a:r>
          </a:p>
          <a:p>
            <a:pPr marL="990600" lvl="1" indent="-533400"/>
            <a:endParaRPr lang="en-US"/>
          </a:p>
          <a:p>
            <a:pPr marL="990600" lvl="1" indent="-533400"/>
            <a:endParaRPr lang="en-US"/>
          </a:p>
        </p:txBody>
      </p:sp>
      <p:sp>
        <p:nvSpPr>
          <p:cNvPr id="101383" name="Text Box 7"/>
          <p:cNvSpPr txBox="1">
            <a:spLocks noChangeArrowheads="1"/>
          </p:cNvSpPr>
          <p:nvPr/>
        </p:nvSpPr>
        <p:spPr bwMode="auto">
          <a:xfrm>
            <a:off x="990600" y="3292475"/>
            <a:ext cx="7315200" cy="830997"/>
          </a:xfrm>
          <a:prstGeom prst="rect">
            <a:avLst/>
          </a:prstGeom>
          <a:solidFill>
            <a:schemeClr val="bg1"/>
          </a:solidFill>
          <a:ln w="9525">
            <a:noFill/>
            <a:miter lim="800000"/>
            <a:headEnd/>
            <a:tailEnd/>
          </a:ln>
          <a:effectLst/>
        </p:spPr>
        <p:txBody>
          <a:bodyPr>
            <a:spAutoFit/>
          </a:bodyPr>
          <a:lstStyle/>
          <a:p>
            <a:pPr>
              <a:spcBef>
                <a:spcPct val="50000"/>
              </a:spcBef>
            </a:pPr>
            <a:r>
              <a:rPr lang="en-US" dirty="0"/>
              <a:t>One way that educational technology can enhance learning (Broskoske &amp; McCann, 2020) is…</a:t>
            </a:r>
          </a:p>
        </p:txBody>
      </p:sp>
      <p:sp>
        <p:nvSpPr>
          <p:cNvPr id="101384" name="Text Box 8"/>
          <p:cNvSpPr txBox="1">
            <a:spLocks noChangeArrowheads="1"/>
          </p:cNvSpPr>
          <p:nvPr/>
        </p:nvSpPr>
        <p:spPr bwMode="auto">
          <a:xfrm>
            <a:off x="990600" y="4832350"/>
            <a:ext cx="7315200" cy="830997"/>
          </a:xfrm>
          <a:prstGeom prst="rect">
            <a:avLst/>
          </a:prstGeom>
          <a:solidFill>
            <a:schemeClr val="bg1"/>
          </a:solidFill>
          <a:ln w="9525">
            <a:noFill/>
            <a:miter lim="800000"/>
            <a:headEnd/>
            <a:tailEnd/>
          </a:ln>
          <a:effectLst/>
        </p:spPr>
        <p:txBody>
          <a:bodyPr>
            <a:spAutoFit/>
          </a:bodyPr>
          <a:lstStyle/>
          <a:p>
            <a:pPr>
              <a:spcBef>
                <a:spcPct val="50000"/>
              </a:spcBef>
            </a:pPr>
            <a:r>
              <a:rPr lang="en-US" dirty="0"/>
              <a:t>According to Broskoske and McCann (2020), one way that educational technology can enhance learning is…</a:t>
            </a:r>
          </a:p>
        </p:txBody>
      </p:sp>
      <p:sp>
        <p:nvSpPr>
          <p:cNvPr id="101385" name="Text Box 9"/>
          <p:cNvSpPr txBox="1">
            <a:spLocks noChangeArrowheads="1"/>
          </p:cNvSpPr>
          <p:nvPr/>
        </p:nvSpPr>
        <p:spPr bwMode="auto">
          <a:xfrm>
            <a:off x="4191000" y="4191000"/>
            <a:ext cx="762000" cy="519113"/>
          </a:xfrm>
          <a:prstGeom prst="rect">
            <a:avLst/>
          </a:prstGeom>
          <a:noFill/>
          <a:ln w="9525">
            <a:noFill/>
            <a:miter lim="800000"/>
            <a:headEnd/>
            <a:tailEnd/>
          </a:ln>
          <a:effectLst/>
        </p:spPr>
        <p:txBody>
          <a:bodyPr>
            <a:spAutoFit/>
          </a:bodyPr>
          <a:lstStyle/>
          <a:p>
            <a:pPr>
              <a:spcBef>
                <a:spcPct val="50000"/>
              </a:spcBef>
            </a:pPr>
            <a:r>
              <a:rPr lang="en-US" sz="2800" b="1"/>
              <a:t>OR</a:t>
            </a:r>
          </a:p>
        </p:txBody>
      </p:sp>
      <p:sp>
        <p:nvSpPr>
          <p:cNvPr id="101388" name="AutoShape 12"/>
          <p:cNvSpPr>
            <a:spLocks noChangeArrowheads="1"/>
          </p:cNvSpPr>
          <p:nvPr/>
        </p:nvSpPr>
        <p:spPr bwMode="auto">
          <a:xfrm>
            <a:off x="6400800" y="228600"/>
            <a:ext cx="2514600" cy="1752600"/>
          </a:xfrm>
          <a:prstGeom prst="wedgeRectCallout">
            <a:avLst>
              <a:gd name="adj1" fmla="val -75949"/>
              <a:gd name="adj2" fmla="val 152083"/>
            </a:avLst>
          </a:prstGeom>
          <a:solidFill>
            <a:srgbClr val="FFFF66"/>
          </a:solidFill>
          <a:ln w="9525">
            <a:solidFill>
              <a:schemeClr val="tx1"/>
            </a:solidFill>
            <a:miter lim="800000"/>
            <a:headEnd/>
            <a:tailEnd/>
          </a:ln>
          <a:effectLst/>
        </p:spPr>
        <p:txBody>
          <a:bodyPr/>
          <a:lstStyle/>
          <a:p>
            <a:pPr algn="ctr"/>
            <a:r>
              <a:rPr lang="en-US" sz="2000"/>
              <a:t>Method 1:</a:t>
            </a:r>
            <a:br>
              <a:rPr lang="en-US" sz="2000"/>
            </a:br>
            <a:r>
              <a:rPr lang="en-US" sz="2000"/>
              <a:t>Authors’ last names</a:t>
            </a:r>
            <a:br>
              <a:rPr lang="en-US" sz="2000"/>
            </a:br>
            <a:r>
              <a:rPr lang="en-US" sz="2000"/>
              <a:t>are listed, using </a:t>
            </a:r>
            <a:r>
              <a:rPr lang="en-US" sz="2000" b="1" u="sng"/>
              <a:t>&amp;</a:t>
            </a:r>
            <a:br>
              <a:rPr lang="en-US" sz="2000"/>
            </a:br>
            <a:r>
              <a:rPr lang="en-US" sz="2000"/>
              <a:t>before the final name.</a:t>
            </a:r>
            <a:br>
              <a:rPr lang="en-US" sz="2000"/>
            </a:br>
            <a:r>
              <a:rPr lang="en-US" sz="2000"/>
              <a:t>Then list year.</a:t>
            </a:r>
          </a:p>
        </p:txBody>
      </p:sp>
      <p:sp>
        <p:nvSpPr>
          <p:cNvPr id="101389" name="AutoShape 13"/>
          <p:cNvSpPr>
            <a:spLocks noChangeArrowheads="1"/>
          </p:cNvSpPr>
          <p:nvPr/>
        </p:nvSpPr>
        <p:spPr bwMode="auto">
          <a:xfrm>
            <a:off x="228600" y="3200400"/>
            <a:ext cx="2514600" cy="1676400"/>
          </a:xfrm>
          <a:prstGeom prst="wedgeRectCallout">
            <a:avLst>
              <a:gd name="adj1" fmla="val 116097"/>
              <a:gd name="adj2" fmla="val 43181"/>
            </a:avLst>
          </a:prstGeom>
          <a:solidFill>
            <a:srgbClr val="FFFF66"/>
          </a:solidFill>
          <a:ln w="9525">
            <a:solidFill>
              <a:schemeClr val="tx1"/>
            </a:solidFill>
            <a:miter lim="800000"/>
            <a:headEnd/>
            <a:tailEnd/>
          </a:ln>
          <a:effectLst/>
        </p:spPr>
        <p:txBody>
          <a:bodyPr/>
          <a:lstStyle/>
          <a:p>
            <a:pPr algn="ctr"/>
            <a:r>
              <a:rPr lang="en-US" sz="2000"/>
              <a:t>Method 2:</a:t>
            </a:r>
            <a:br>
              <a:rPr lang="en-US" sz="2000"/>
            </a:br>
            <a:r>
              <a:rPr lang="en-US" sz="2000"/>
              <a:t>Place authors’ last</a:t>
            </a:r>
            <a:br>
              <a:rPr lang="en-US" sz="2000"/>
            </a:br>
            <a:r>
              <a:rPr lang="en-US" sz="2000"/>
              <a:t>names in a sentence.</a:t>
            </a:r>
            <a:br>
              <a:rPr lang="en-US" sz="2000"/>
            </a:br>
            <a:r>
              <a:rPr lang="en-US" sz="2000"/>
              <a:t>Then list year in</a:t>
            </a:r>
            <a:br>
              <a:rPr lang="en-US" sz="2000"/>
            </a:br>
            <a:r>
              <a:rPr lang="en-US" sz="2000"/>
              <a:t>parentheses.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1388"/>
                                        </p:tgtEl>
                                        <p:attrNameLst>
                                          <p:attrName>style.visibility</p:attrName>
                                        </p:attrNameLst>
                                      </p:cBhvr>
                                      <p:to>
                                        <p:strVal val="visible"/>
                                      </p:to>
                                    </p:set>
                                    <p:animEffect transition="in" filter="dissolve">
                                      <p:cBhvr>
                                        <p:cTn id="7" dur="3000"/>
                                        <p:tgtEl>
                                          <p:spTgt spid="1013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1389"/>
                                        </p:tgtEl>
                                        <p:attrNameLst>
                                          <p:attrName>style.visibility</p:attrName>
                                        </p:attrNameLst>
                                      </p:cBhvr>
                                      <p:to>
                                        <p:strVal val="visible"/>
                                      </p:to>
                                    </p:set>
                                    <p:animEffect transition="in" filter="dissolve">
                                      <p:cBhvr>
                                        <p:cTn id="12" dur="500"/>
                                        <p:tgtEl>
                                          <p:spTgt spid="101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8" grpId="0" animBg="1"/>
      <p:bldP spid="10138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Text Citations</a:t>
            </a:r>
          </a:p>
        </p:txBody>
      </p:sp>
      <p:sp>
        <p:nvSpPr>
          <p:cNvPr id="144387" name="Rectangle 3"/>
          <p:cNvSpPr>
            <a:spLocks noGrp="1" noChangeArrowheads="1"/>
          </p:cNvSpPr>
          <p:nvPr>
            <p:ph type="body" idx="1"/>
          </p:nvPr>
        </p:nvSpPr>
        <p:spPr/>
        <p:txBody>
          <a:bodyPr/>
          <a:lstStyle/>
          <a:p>
            <a:pPr marL="609600" indent="-609600"/>
            <a:r>
              <a:rPr lang="en-US"/>
              <a:t>If you cite the same work in the </a:t>
            </a:r>
            <a:r>
              <a:rPr lang="en-US" b="1"/>
              <a:t>same paragraph</a:t>
            </a:r>
            <a:r>
              <a:rPr lang="en-US"/>
              <a:t>, just list the authors’ names (and no year).</a:t>
            </a:r>
          </a:p>
        </p:txBody>
      </p:sp>
      <p:sp>
        <p:nvSpPr>
          <p:cNvPr id="144388" name="Text Box 4"/>
          <p:cNvSpPr txBox="1">
            <a:spLocks noChangeArrowheads="1"/>
          </p:cNvSpPr>
          <p:nvPr/>
        </p:nvSpPr>
        <p:spPr bwMode="auto">
          <a:xfrm>
            <a:off x="990600" y="3733800"/>
            <a:ext cx="7315200" cy="2308324"/>
          </a:xfrm>
          <a:prstGeom prst="rect">
            <a:avLst/>
          </a:prstGeom>
          <a:solidFill>
            <a:schemeClr val="bg1"/>
          </a:solidFill>
          <a:ln w="9525">
            <a:noFill/>
            <a:miter lim="800000"/>
            <a:headEnd/>
            <a:tailEnd/>
          </a:ln>
          <a:effectLst/>
        </p:spPr>
        <p:txBody>
          <a:bodyPr>
            <a:spAutoFit/>
          </a:bodyPr>
          <a:lstStyle/>
          <a:p>
            <a:pPr>
              <a:spcBef>
                <a:spcPct val="50000"/>
              </a:spcBef>
            </a:pPr>
            <a:r>
              <a:rPr lang="en-US" dirty="0"/>
              <a:t>Another technology that can revolutionize the classroom if it is used well is the Smart Board </a:t>
            </a:r>
            <a:r>
              <a:rPr lang="en-US" dirty="0">
                <a:solidFill>
                  <a:srgbClr val="FF0000"/>
                </a:solidFill>
              </a:rPr>
              <a:t>(Broskoske &amp; McCann, 2020)</a:t>
            </a:r>
            <a:r>
              <a:rPr lang="en-US" dirty="0"/>
              <a:t>. One way the Smart Board… Another aspect of the Smart Board is the way in which a teacher can convert written words to typed text </a:t>
            </a:r>
            <a:r>
              <a:rPr lang="en-US" dirty="0">
                <a:solidFill>
                  <a:srgbClr val="FF0000"/>
                </a:solidFill>
              </a:rPr>
              <a:t>(Broskoske &amp; McCann)</a:t>
            </a:r>
            <a:r>
              <a:rPr lang="en-US" dirty="0"/>
              <a:t>.</a:t>
            </a:r>
          </a:p>
        </p:txBody>
      </p:sp>
      <p:sp>
        <p:nvSpPr>
          <p:cNvPr id="144390" name="Text Box 6"/>
          <p:cNvSpPr txBox="1">
            <a:spLocks noChangeArrowheads="1"/>
          </p:cNvSpPr>
          <p:nvPr/>
        </p:nvSpPr>
        <p:spPr bwMode="auto">
          <a:xfrm rot="-2212194">
            <a:off x="76200" y="457200"/>
            <a:ext cx="1905000" cy="457200"/>
          </a:xfrm>
          <a:prstGeom prst="rect">
            <a:avLst/>
          </a:prstGeom>
          <a:noFill/>
          <a:ln w="9525">
            <a:noFill/>
            <a:miter lim="800000"/>
            <a:headEnd/>
            <a:tailEnd/>
          </a:ln>
          <a:effectLst/>
        </p:spPr>
        <p:txBody>
          <a:bodyPr>
            <a:spAutoFit/>
          </a:bodyPr>
          <a:lstStyle/>
          <a:p>
            <a:pPr>
              <a:spcBef>
                <a:spcPct val="50000"/>
              </a:spcBef>
            </a:pPr>
            <a:r>
              <a:rPr lang="en-US" b="1" i="1" u="sng">
                <a:solidFill>
                  <a:srgbClr val="990000"/>
                </a:solidFill>
              </a:rPr>
              <a:t>Special Case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Text Citations</a:t>
            </a:r>
          </a:p>
        </p:txBody>
      </p:sp>
      <p:sp>
        <p:nvSpPr>
          <p:cNvPr id="102403" name="Rectangle 3"/>
          <p:cNvSpPr>
            <a:spLocks noGrp="1" noChangeArrowheads="1"/>
          </p:cNvSpPr>
          <p:nvPr>
            <p:ph type="body" idx="1"/>
          </p:nvPr>
        </p:nvSpPr>
        <p:spPr/>
        <p:txBody>
          <a:bodyPr/>
          <a:lstStyle/>
          <a:p>
            <a:pPr marL="609600" indent="-609600"/>
            <a:r>
              <a:rPr lang="en-US" dirty="0"/>
              <a:t>Text citation for 3 or more authors.</a:t>
            </a:r>
          </a:p>
          <a:p>
            <a:pPr marL="1009650" lvl="1" indent="-609600"/>
            <a:r>
              <a:rPr lang="en-US" dirty="0"/>
              <a:t>Article contains more than 2 authors, but we don’t list all of the authors.</a:t>
            </a:r>
          </a:p>
          <a:p>
            <a:pPr marL="1009650" lvl="1" indent="-609600"/>
            <a:endParaRPr lang="en-US" dirty="0"/>
          </a:p>
          <a:p>
            <a:pPr marL="1009650" lvl="1" indent="-609600"/>
            <a:r>
              <a:rPr lang="en-US" dirty="0"/>
              <a:t>APA calls for only showing the first author’s name, followed by </a:t>
            </a:r>
            <a:r>
              <a:rPr lang="en-US" i="1" dirty="0"/>
              <a:t>et al.</a:t>
            </a:r>
          </a:p>
        </p:txBody>
      </p:sp>
      <p:sp>
        <p:nvSpPr>
          <p:cNvPr id="102404" name="Text Box 4"/>
          <p:cNvSpPr txBox="1">
            <a:spLocks noChangeArrowheads="1"/>
          </p:cNvSpPr>
          <p:nvPr/>
        </p:nvSpPr>
        <p:spPr bwMode="auto">
          <a:xfrm>
            <a:off x="914400" y="3505200"/>
            <a:ext cx="7315200" cy="461665"/>
          </a:xfrm>
          <a:prstGeom prst="rect">
            <a:avLst/>
          </a:prstGeom>
          <a:solidFill>
            <a:schemeClr val="bg1"/>
          </a:solidFill>
          <a:ln w="9525">
            <a:noFill/>
            <a:miter lim="800000"/>
            <a:headEnd/>
            <a:tailEnd/>
          </a:ln>
          <a:effectLst/>
        </p:spPr>
        <p:txBody>
          <a:bodyPr wrap="square">
            <a:spAutoFit/>
          </a:bodyPr>
          <a:lstStyle/>
          <a:p>
            <a:pPr>
              <a:spcBef>
                <a:spcPct val="50000"/>
              </a:spcBef>
            </a:pPr>
            <a:r>
              <a:rPr lang="en-US" dirty="0">
                <a:solidFill>
                  <a:srgbClr val="FF0000"/>
                </a:solidFill>
              </a:rPr>
              <a:t>(Broskoske, Rogan, </a:t>
            </a:r>
            <a:r>
              <a:rPr lang="en-US" dirty="0" err="1">
                <a:solidFill>
                  <a:srgbClr val="FF0000"/>
                </a:solidFill>
              </a:rPr>
              <a:t>Tomascik</a:t>
            </a:r>
            <a:r>
              <a:rPr lang="en-US" dirty="0">
                <a:solidFill>
                  <a:srgbClr val="FF0000"/>
                </a:solidFill>
              </a:rPr>
              <a:t>, </a:t>
            </a:r>
            <a:r>
              <a:rPr lang="en-US" dirty="0" err="1">
                <a:solidFill>
                  <a:srgbClr val="FF0000"/>
                </a:solidFill>
              </a:rPr>
              <a:t>Brague</a:t>
            </a:r>
            <a:r>
              <a:rPr lang="en-US" dirty="0">
                <a:solidFill>
                  <a:srgbClr val="FF0000"/>
                </a:solidFill>
              </a:rPr>
              <a:t>, &amp; McCann, 2018)</a:t>
            </a:r>
            <a:endParaRPr lang="en-US" dirty="0"/>
          </a:p>
        </p:txBody>
      </p:sp>
      <p:sp>
        <p:nvSpPr>
          <p:cNvPr id="102405" name="Text Box 5"/>
          <p:cNvSpPr txBox="1">
            <a:spLocks noChangeArrowheads="1"/>
          </p:cNvSpPr>
          <p:nvPr/>
        </p:nvSpPr>
        <p:spPr bwMode="auto">
          <a:xfrm>
            <a:off x="990600" y="5029200"/>
            <a:ext cx="7315200" cy="1200329"/>
          </a:xfrm>
          <a:prstGeom prst="rect">
            <a:avLst/>
          </a:prstGeom>
          <a:solidFill>
            <a:schemeClr val="bg1"/>
          </a:solidFill>
          <a:ln w="9525">
            <a:noFill/>
            <a:miter lim="800000"/>
            <a:headEnd/>
            <a:tailEnd/>
          </a:ln>
          <a:effectLst/>
        </p:spPr>
        <p:txBody>
          <a:bodyPr>
            <a:spAutoFit/>
          </a:bodyPr>
          <a:lstStyle/>
          <a:p>
            <a:pPr>
              <a:spcBef>
                <a:spcPct val="50000"/>
              </a:spcBef>
            </a:pPr>
            <a:r>
              <a:rPr lang="en-US" dirty="0"/>
              <a:t>Another aspect of the Smart Board is the way in which a teacher can convert written words to typed text </a:t>
            </a:r>
            <a:r>
              <a:rPr lang="en-US" dirty="0">
                <a:solidFill>
                  <a:srgbClr val="FF0000"/>
                </a:solidFill>
              </a:rPr>
              <a:t>(Broskoske et al., 2018)</a:t>
            </a:r>
            <a:r>
              <a:rPr lang="en-US" dirty="0"/>
              <a:t>.</a:t>
            </a:r>
          </a:p>
        </p:txBody>
      </p:sp>
      <p:sp>
        <p:nvSpPr>
          <p:cNvPr id="102406" name="Text Box 6"/>
          <p:cNvSpPr txBox="1">
            <a:spLocks noChangeArrowheads="1"/>
          </p:cNvSpPr>
          <p:nvPr/>
        </p:nvSpPr>
        <p:spPr bwMode="auto">
          <a:xfrm rot="-2212194">
            <a:off x="76200" y="457200"/>
            <a:ext cx="1905000" cy="457200"/>
          </a:xfrm>
          <a:prstGeom prst="rect">
            <a:avLst/>
          </a:prstGeom>
          <a:noFill/>
          <a:ln w="9525">
            <a:noFill/>
            <a:miter lim="800000"/>
            <a:headEnd/>
            <a:tailEnd/>
          </a:ln>
          <a:effectLst/>
        </p:spPr>
        <p:txBody>
          <a:bodyPr>
            <a:spAutoFit/>
          </a:bodyPr>
          <a:lstStyle/>
          <a:p>
            <a:pPr>
              <a:spcBef>
                <a:spcPct val="50000"/>
              </a:spcBef>
            </a:pPr>
            <a:r>
              <a:rPr lang="en-US" b="1" i="1" u="sng">
                <a:solidFill>
                  <a:srgbClr val="990000"/>
                </a:solidFill>
              </a:rPr>
              <a:t>Special Case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Text Citations</a:t>
            </a:r>
          </a:p>
        </p:txBody>
      </p:sp>
      <p:sp>
        <p:nvSpPr>
          <p:cNvPr id="103427" name="Rectangle 3"/>
          <p:cNvSpPr>
            <a:spLocks noGrp="1" noChangeArrowheads="1"/>
          </p:cNvSpPr>
          <p:nvPr>
            <p:ph type="body" idx="1"/>
          </p:nvPr>
        </p:nvSpPr>
        <p:spPr/>
        <p:txBody>
          <a:bodyPr/>
          <a:lstStyle/>
          <a:p>
            <a:pPr marL="609600" indent="-609600"/>
            <a:r>
              <a:rPr lang="en-US"/>
              <a:t>Multiple citations for same idea.</a:t>
            </a:r>
          </a:p>
        </p:txBody>
      </p:sp>
      <p:sp>
        <p:nvSpPr>
          <p:cNvPr id="103428" name="Text Box 4"/>
          <p:cNvSpPr txBox="1">
            <a:spLocks noChangeArrowheads="1"/>
          </p:cNvSpPr>
          <p:nvPr/>
        </p:nvSpPr>
        <p:spPr bwMode="auto">
          <a:xfrm>
            <a:off x="990600" y="3048000"/>
            <a:ext cx="7315200" cy="1200329"/>
          </a:xfrm>
          <a:prstGeom prst="rect">
            <a:avLst/>
          </a:prstGeom>
          <a:solidFill>
            <a:schemeClr val="bg1"/>
          </a:solidFill>
          <a:ln w="9525">
            <a:noFill/>
            <a:miter lim="800000"/>
            <a:headEnd/>
            <a:tailEnd/>
          </a:ln>
          <a:effectLst/>
        </p:spPr>
        <p:txBody>
          <a:bodyPr>
            <a:spAutoFit/>
          </a:bodyPr>
          <a:lstStyle/>
          <a:p>
            <a:pPr>
              <a:spcBef>
                <a:spcPct val="50000"/>
              </a:spcBef>
            </a:pPr>
            <a:r>
              <a:rPr lang="en-US" dirty="0"/>
              <a:t>One way that educational technology can enhance learning (Broskoske &amp; McCann, 2007; Rogan, Kruger, &amp; </a:t>
            </a:r>
            <a:r>
              <a:rPr lang="en-US" dirty="0" err="1"/>
              <a:t>Tomascik</a:t>
            </a:r>
            <a:r>
              <a:rPr lang="en-US" dirty="0"/>
              <a:t>, 2006) is…</a:t>
            </a:r>
          </a:p>
        </p:txBody>
      </p:sp>
      <p:sp>
        <p:nvSpPr>
          <p:cNvPr id="103429" name="AutoShape 5"/>
          <p:cNvSpPr>
            <a:spLocks noChangeArrowheads="1"/>
          </p:cNvSpPr>
          <p:nvPr/>
        </p:nvSpPr>
        <p:spPr bwMode="auto">
          <a:xfrm>
            <a:off x="3657600" y="4267200"/>
            <a:ext cx="3886200" cy="1905000"/>
          </a:xfrm>
          <a:prstGeom prst="upArrowCallout">
            <a:avLst>
              <a:gd name="adj1" fmla="val 51000"/>
              <a:gd name="adj2" fmla="val 51000"/>
              <a:gd name="adj3" fmla="val 16667"/>
              <a:gd name="adj4" fmla="val 66667"/>
            </a:avLst>
          </a:prstGeom>
          <a:solidFill>
            <a:srgbClr val="FFFF4B"/>
          </a:solidFill>
          <a:ln w="9525">
            <a:solidFill>
              <a:schemeClr val="tx1"/>
            </a:solidFill>
            <a:miter lim="800000"/>
            <a:headEnd/>
            <a:tailEnd/>
          </a:ln>
          <a:effectLst/>
        </p:spPr>
        <p:txBody>
          <a:bodyPr wrap="none" anchor="ctr"/>
          <a:lstStyle/>
          <a:p>
            <a:pPr algn="ctr"/>
            <a:r>
              <a:rPr lang="en-US"/>
              <a:t>2 separate citations,</a:t>
            </a:r>
            <a:br>
              <a:rPr lang="en-US"/>
            </a:br>
            <a:r>
              <a:rPr lang="en-US"/>
              <a:t>separated by a </a:t>
            </a:r>
            <a:r>
              <a:rPr lang="en-US" sz="2800" b="1"/>
              <a:t>;</a:t>
            </a:r>
            <a:r>
              <a:rPr lang="en-US" sz="2800"/>
              <a:t> (semicolon)</a:t>
            </a:r>
          </a:p>
        </p:txBody>
      </p:sp>
      <p:sp>
        <p:nvSpPr>
          <p:cNvPr id="103431" name="Line 7"/>
          <p:cNvSpPr>
            <a:spLocks noChangeShapeType="1"/>
          </p:cNvSpPr>
          <p:nvPr/>
        </p:nvSpPr>
        <p:spPr bwMode="auto">
          <a:xfrm flipV="1">
            <a:off x="2209800" y="3791575"/>
            <a:ext cx="3429000" cy="45719"/>
          </a:xfrm>
          <a:prstGeom prst="line">
            <a:avLst/>
          </a:prstGeom>
          <a:noFill/>
          <a:ln w="28575">
            <a:solidFill>
              <a:srgbClr val="FF0000"/>
            </a:solidFill>
            <a:round/>
            <a:headEnd/>
            <a:tailEnd/>
          </a:ln>
          <a:effectLst/>
        </p:spPr>
        <p:txBody>
          <a:bodyPr/>
          <a:lstStyle/>
          <a:p>
            <a:endParaRPr lang="en-US"/>
          </a:p>
        </p:txBody>
      </p:sp>
      <p:sp>
        <p:nvSpPr>
          <p:cNvPr id="103432" name="Line 8"/>
          <p:cNvSpPr>
            <a:spLocks noChangeShapeType="1"/>
          </p:cNvSpPr>
          <p:nvPr/>
        </p:nvSpPr>
        <p:spPr bwMode="auto">
          <a:xfrm>
            <a:off x="6858000" y="3810000"/>
            <a:ext cx="1219200" cy="0"/>
          </a:xfrm>
          <a:prstGeom prst="line">
            <a:avLst/>
          </a:prstGeom>
          <a:noFill/>
          <a:ln w="28575">
            <a:solidFill>
              <a:srgbClr val="FF0000"/>
            </a:solidFill>
            <a:round/>
            <a:headEnd/>
            <a:tailEnd/>
          </a:ln>
          <a:effectLst/>
        </p:spPr>
        <p:txBody>
          <a:bodyPr/>
          <a:lstStyle/>
          <a:p>
            <a:endParaRPr lang="en-US"/>
          </a:p>
        </p:txBody>
      </p:sp>
      <p:sp>
        <p:nvSpPr>
          <p:cNvPr id="103433" name="Line 9"/>
          <p:cNvSpPr>
            <a:spLocks noChangeShapeType="1"/>
          </p:cNvSpPr>
          <p:nvPr/>
        </p:nvSpPr>
        <p:spPr bwMode="auto">
          <a:xfrm>
            <a:off x="1066800" y="4191000"/>
            <a:ext cx="2514600" cy="0"/>
          </a:xfrm>
          <a:prstGeom prst="line">
            <a:avLst/>
          </a:prstGeom>
          <a:noFill/>
          <a:ln w="28575">
            <a:solidFill>
              <a:srgbClr val="FF0000"/>
            </a:solidFill>
            <a:round/>
            <a:headEnd/>
            <a:tailEnd/>
          </a:ln>
          <a:effectLst/>
        </p:spPr>
        <p:txBody>
          <a:bodyPr/>
          <a:lstStyle/>
          <a:p>
            <a:endParaRPr lang="en-US"/>
          </a:p>
        </p:txBody>
      </p:sp>
      <p:sp>
        <p:nvSpPr>
          <p:cNvPr id="103434" name="Rectangle 10"/>
          <p:cNvSpPr>
            <a:spLocks noChangeArrowheads="1"/>
          </p:cNvSpPr>
          <p:nvPr/>
        </p:nvSpPr>
        <p:spPr bwMode="auto">
          <a:xfrm>
            <a:off x="5687704" y="3505200"/>
            <a:ext cx="152400" cy="381000"/>
          </a:xfrm>
          <a:prstGeom prst="rect">
            <a:avLst/>
          </a:prstGeom>
          <a:noFill/>
          <a:ln w="38100">
            <a:solidFill>
              <a:srgbClr val="FF0000"/>
            </a:solidFill>
            <a:miter lim="800000"/>
            <a:headEnd/>
            <a:tailEnd/>
          </a:ln>
          <a:effectLst/>
        </p:spPr>
        <p:txBody>
          <a:bodyPr wrap="none" anchor="ctr"/>
          <a:lstStyle/>
          <a:p>
            <a:endParaRPr lang="en-US"/>
          </a:p>
        </p:txBody>
      </p:sp>
      <p:sp>
        <p:nvSpPr>
          <p:cNvPr id="103435" name="Text Box 11"/>
          <p:cNvSpPr txBox="1">
            <a:spLocks noChangeArrowheads="1"/>
          </p:cNvSpPr>
          <p:nvPr/>
        </p:nvSpPr>
        <p:spPr bwMode="auto">
          <a:xfrm rot="-2212194">
            <a:off x="76200" y="457200"/>
            <a:ext cx="1905000" cy="457200"/>
          </a:xfrm>
          <a:prstGeom prst="rect">
            <a:avLst/>
          </a:prstGeom>
          <a:noFill/>
          <a:ln w="9525">
            <a:noFill/>
            <a:miter lim="800000"/>
            <a:headEnd/>
            <a:tailEnd/>
          </a:ln>
          <a:effectLst/>
        </p:spPr>
        <p:txBody>
          <a:bodyPr>
            <a:spAutoFit/>
          </a:bodyPr>
          <a:lstStyle/>
          <a:p>
            <a:pPr>
              <a:spcBef>
                <a:spcPct val="50000"/>
              </a:spcBef>
            </a:pPr>
            <a:r>
              <a:rPr lang="en-US" b="1" i="1" u="sng">
                <a:solidFill>
                  <a:srgbClr val="990000"/>
                </a:solidFill>
              </a:rPr>
              <a:t>Special Case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3429"/>
                                        </p:tgtEl>
                                        <p:attrNameLst>
                                          <p:attrName>style.visibility</p:attrName>
                                        </p:attrNameLst>
                                      </p:cBhvr>
                                      <p:to>
                                        <p:strVal val="visible"/>
                                      </p:to>
                                    </p:set>
                                    <p:animEffect transition="in" filter="dissolve">
                                      <p:cBhvr>
                                        <p:cTn id="7" dur="500"/>
                                        <p:tgtEl>
                                          <p:spTgt spid="10342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3431"/>
                                        </p:tgtEl>
                                        <p:attrNameLst>
                                          <p:attrName>style.visibility</p:attrName>
                                        </p:attrNameLst>
                                      </p:cBhvr>
                                      <p:to>
                                        <p:strVal val="visible"/>
                                      </p:to>
                                    </p:set>
                                    <p:animEffect transition="in" filter="dissolve">
                                      <p:cBhvr>
                                        <p:cTn id="11" dur="2000"/>
                                        <p:tgtEl>
                                          <p:spTgt spid="103431"/>
                                        </p:tgtEl>
                                      </p:cBhvr>
                                    </p:animEffect>
                                  </p:childTnLst>
                                </p:cTn>
                              </p:par>
                            </p:childTnLst>
                          </p:cTn>
                        </p:par>
                        <p:par>
                          <p:cTn id="12" fill="hold">
                            <p:stCondLst>
                              <p:cond delay="2500"/>
                            </p:stCondLst>
                            <p:childTnLst>
                              <p:par>
                                <p:cTn id="13" presetID="9" presetClass="exit" presetSubtype="0" fill="hold" grpId="1" nodeType="afterEffect">
                                  <p:stCondLst>
                                    <p:cond delay="0"/>
                                  </p:stCondLst>
                                  <p:childTnLst>
                                    <p:animEffect transition="out" filter="dissolve">
                                      <p:cBhvr>
                                        <p:cTn id="14" dur="2000"/>
                                        <p:tgtEl>
                                          <p:spTgt spid="103431"/>
                                        </p:tgtEl>
                                      </p:cBhvr>
                                    </p:animEffect>
                                    <p:set>
                                      <p:cBhvr>
                                        <p:cTn id="15" dur="1" fill="hold">
                                          <p:stCondLst>
                                            <p:cond delay="1999"/>
                                          </p:stCondLst>
                                        </p:cTn>
                                        <p:tgtEl>
                                          <p:spTgt spid="103431"/>
                                        </p:tgtEl>
                                        <p:attrNameLst>
                                          <p:attrName>style.visibility</p:attrName>
                                        </p:attrNameLst>
                                      </p:cBhvr>
                                      <p:to>
                                        <p:strVal val="hidden"/>
                                      </p:to>
                                    </p:set>
                                  </p:childTnLst>
                                </p:cTn>
                              </p:par>
                            </p:childTnLst>
                          </p:cTn>
                        </p:par>
                        <p:par>
                          <p:cTn id="16" fill="hold">
                            <p:stCondLst>
                              <p:cond delay="4500"/>
                            </p:stCondLst>
                            <p:childTnLst>
                              <p:par>
                                <p:cTn id="17" presetID="9" presetClass="entr" presetSubtype="0" fill="hold" grpId="0" nodeType="afterEffect">
                                  <p:stCondLst>
                                    <p:cond delay="0"/>
                                  </p:stCondLst>
                                  <p:childTnLst>
                                    <p:set>
                                      <p:cBhvr>
                                        <p:cTn id="18" dur="1" fill="hold">
                                          <p:stCondLst>
                                            <p:cond delay="0"/>
                                          </p:stCondLst>
                                        </p:cTn>
                                        <p:tgtEl>
                                          <p:spTgt spid="103434"/>
                                        </p:tgtEl>
                                        <p:attrNameLst>
                                          <p:attrName>style.visibility</p:attrName>
                                        </p:attrNameLst>
                                      </p:cBhvr>
                                      <p:to>
                                        <p:strVal val="visible"/>
                                      </p:to>
                                    </p:set>
                                    <p:animEffect transition="in" filter="dissolve">
                                      <p:cBhvr>
                                        <p:cTn id="19" dur="2000"/>
                                        <p:tgtEl>
                                          <p:spTgt spid="103434"/>
                                        </p:tgtEl>
                                      </p:cBhvr>
                                    </p:animEffect>
                                  </p:childTnLst>
                                </p:cTn>
                              </p:par>
                            </p:childTnLst>
                          </p:cTn>
                        </p:par>
                        <p:par>
                          <p:cTn id="20" fill="hold">
                            <p:stCondLst>
                              <p:cond delay="6500"/>
                            </p:stCondLst>
                            <p:childTnLst>
                              <p:par>
                                <p:cTn id="21" presetID="9" presetClass="exit" presetSubtype="0" fill="hold" grpId="1" nodeType="afterEffect">
                                  <p:stCondLst>
                                    <p:cond delay="0"/>
                                  </p:stCondLst>
                                  <p:childTnLst>
                                    <p:animEffect transition="out" filter="dissolve">
                                      <p:cBhvr>
                                        <p:cTn id="22" dur="2000"/>
                                        <p:tgtEl>
                                          <p:spTgt spid="103434"/>
                                        </p:tgtEl>
                                      </p:cBhvr>
                                    </p:animEffect>
                                    <p:set>
                                      <p:cBhvr>
                                        <p:cTn id="23" dur="1" fill="hold">
                                          <p:stCondLst>
                                            <p:cond delay="1999"/>
                                          </p:stCondLst>
                                        </p:cTn>
                                        <p:tgtEl>
                                          <p:spTgt spid="103434"/>
                                        </p:tgtEl>
                                        <p:attrNameLst>
                                          <p:attrName>style.visibility</p:attrName>
                                        </p:attrNameLst>
                                      </p:cBhvr>
                                      <p:to>
                                        <p:strVal val="hidden"/>
                                      </p:to>
                                    </p:set>
                                  </p:childTnLst>
                                </p:cTn>
                              </p:par>
                            </p:childTnLst>
                          </p:cTn>
                        </p:par>
                        <p:par>
                          <p:cTn id="24" fill="hold">
                            <p:stCondLst>
                              <p:cond delay="8500"/>
                            </p:stCondLst>
                            <p:childTnLst>
                              <p:par>
                                <p:cTn id="25" presetID="9" presetClass="entr" presetSubtype="0" fill="hold" grpId="0" nodeType="afterEffect">
                                  <p:stCondLst>
                                    <p:cond delay="0"/>
                                  </p:stCondLst>
                                  <p:childTnLst>
                                    <p:set>
                                      <p:cBhvr>
                                        <p:cTn id="26" dur="1" fill="hold">
                                          <p:stCondLst>
                                            <p:cond delay="0"/>
                                          </p:stCondLst>
                                        </p:cTn>
                                        <p:tgtEl>
                                          <p:spTgt spid="103432"/>
                                        </p:tgtEl>
                                        <p:attrNameLst>
                                          <p:attrName>style.visibility</p:attrName>
                                        </p:attrNameLst>
                                      </p:cBhvr>
                                      <p:to>
                                        <p:strVal val="visible"/>
                                      </p:to>
                                    </p:set>
                                    <p:animEffect transition="in" filter="dissolve">
                                      <p:cBhvr>
                                        <p:cTn id="27" dur="2000"/>
                                        <p:tgtEl>
                                          <p:spTgt spid="10343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3433"/>
                                        </p:tgtEl>
                                        <p:attrNameLst>
                                          <p:attrName>style.visibility</p:attrName>
                                        </p:attrNameLst>
                                      </p:cBhvr>
                                      <p:to>
                                        <p:strVal val="visible"/>
                                      </p:to>
                                    </p:set>
                                    <p:animEffect transition="in" filter="dissolve">
                                      <p:cBhvr>
                                        <p:cTn id="30" dur="2000"/>
                                        <p:tgtEl>
                                          <p:spTgt spid="103433"/>
                                        </p:tgtEl>
                                      </p:cBhvr>
                                    </p:animEffect>
                                  </p:childTnLst>
                                </p:cTn>
                              </p:par>
                            </p:childTnLst>
                          </p:cTn>
                        </p:par>
                        <p:par>
                          <p:cTn id="31" fill="hold">
                            <p:stCondLst>
                              <p:cond delay="10500"/>
                            </p:stCondLst>
                            <p:childTnLst>
                              <p:par>
                                <p:cTn id="32" presetID="9" presetClass="exit" presetSubtype="0" fill="hold" grpId="1" nodeType="afterEffect">
                                  <p:stCondLst>
                                    <p:cond delay="0"/>
                                  </p:stCondLst>
                                  <p:childTnLst>
                                    <p:animEffect transition="out" filter="dissolve">
                                      <p:cBhvr>
                                        <p:cTn id="33" dur="2000"/>
                                        <p:tgtEl>
                                          <p:spTgt spid="103432"/>
                                        </p:tgtEl>
                                      </p:cBhvr>
                                    </p:animEffect>
                                    <p:set>
                                      <p:cBhvr>
                                        <p:cTn id="34" dur="1" fill="hold">
                                          <p:stCondLst>
                                            <p:cond delay="1999"/>
                                          </p:stCondLst>
                                        </p:cTn>
                                        <p:tgtEl>
                                          <p:spTgt spid="103432"/>
                                        </p:tgtEl>
                                        <p:attrNameLst>
                                          <p:attrName>style.visibility</p:attrName>
                                        </p:attrNameLst>
                                      </p:cBhvr>
                                      <p:to>
                                        <p:strVal val="hidden"/>
                                      </p:to>
                                    </p:set>
                                  </p:childTnLst>
                                </p:cTn>
                              </p:par>
                              <p:par>
                                <p:cTn id="35" presetID="9" presetClass="exit" presetSubtype="0" fill="hold" grpId="1" nodeType="withEffect">
                                  <p:stCondLst>
                                    <p:cond delay="0"/>
                                  </p:stCondLst>
                                  <p:childTnLst>
                                    <p:animEffect transition="out" filter="dissolve">
                                      <p:cBhvr>
                                        <p:cTn id="36" dur="2000"/>
                                        <p:tgtEl>
                                          <p:spTgt spid="103433"/>
                                        </p:tgtEl>
                                      </p:cBhvr>
                                    </p:animEffect>
                                    <p:set>
                                      <p:cBhvr>
                                        <p:cTn id="37" dur="1" fill="hold">
                                          <p:stCondLst>
                                            <p:cond delay="1999"/>
                                          </p:stCondLst>
                                        </p:cTn>
                                        <p:tgtEl>
                                          <p:spTgt spid="1034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9" grpId="0" animBg="1"/>
      <p:bldP spid="103431" grpId="0" animBg="1"/>
      <p:bldP spid="103431" grpId="1" animBg="1"/>
      <p:bldP spid="103432" grpId="0" animBg="1"/>
      <p:bldP spid="103432" grpId="1" animBg="1"/>
      <p:bldP spid="103433" grpId="0" animBg="1"/>
      <p:bldP spid="103433" grpId="1" animBg="1"/>
      <p:bldP spid="103434" grpId="0" animBg="1"/>
      <p:bldP spid="10343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t>Text Citations</a:t>
            </a:r>
          </a:p>
        </p:txBody>
      </p:sp>
      <p:sp>
        <p:nvSpPr>
          <p:cNvPr id="143363" name="Rectangle 3"/>
          <p:cNvSpPr>
            <a:spLocks noGrp="1" noChangeArrowheads="1"/>
          </p:cNvSpPr>
          <p:nvPr>
            <p:ph type="body" idx="1"/>
          </p:nvPr>
        </p:nvSpPr>
        <p:spPr/>
        <p:txBody>
          <a:bodyPr/>
          <a:lstStyle/>
          <a:p>
            <a:pPr marL="609600" indent="-609600"/>
            <a:r>
              <a:rPr lang="en-US"/>
              <a:t>One article refers to another article/study.</a:t>
            </a:r>
          </a:p>
        </p:txBody>
      </p:sp>
      <p:sp>
        <p:nvSpPr>
          <p:cNvPr id="143364" name="Text Box 4"/>
          <p:cNvSpPr txBox="1">
            <a:spLocks noChangeArrowheads="1"/>
          </p:cNvSpPr>
          <p:nvPr/>
        </p:nvSpPr>
        <p:spPr bwMode="auto">
          <a:xfrm>
            <a:off x="990600" y="3048000"/>
            <a:ext cx="7315200" cy="830997"/>
          </a:xfrm>
          <a:prstGeom prst="rect">
            <a:avLst/>
          </a:prstGeom>
          <a:solidFill>
            <a:schemeClr val="bg1"/>
          </a:solidFill>
          <a:ln w="9525">
            <a:noFill/>
            <a:miter lim="800000"/>
            <a:headEnd/>
            <a:tailEnd/>
          </a:ln>
          <a:effectLst/>
        </p:spPr>
        <p:txBody>
          <a:bodyPr>
            <a:spAutoFit/>
          </a:bodyPr>
          <a:lstStyle/>
          <a:p>
            <a:pPr>
              <a:spcBef>
                <a:spcPct val="50000"/>
              </a:spcBef>
            </a:pPr>
            <a:r>
              <a:rPr lang="en-US" dirty="0"/>
              <a:t>Rogan and Vitale’s study about Assistive Technology </a:t>
            </a:r>
            <a:r>
              <a:rPr lang="en-US" dirty="0">
                <a:solidFill>
                  <a:srgbClr val="FF0000"/>
                </a:solidFill>
              </a:rPr>
              <a:t>(as cited in Broskoske &amp; McCann, 2013)</a:t>
            </a:r>
            <a:r>
              <a:rPr lang="en-US" dirty="0"/>
              <a:t> indicates that…</a:t>
            </a:r>
          </a:p>
        </p:txBody>
      </p:sp>
      <p:sp>
        <p:nvSpPr>
          <p:cNvPr id="143366" name="Text Box 6"/>
          <p:cNvSpPr txBox="1">
            <a:spLocks noChangeArrowheads="1"/>
          </p:cNvSpPr>
          <p:nvPr/>
        </p:nvSpPr>
        <p:spPr bwMode="auto">
          <a:xfrm rot="-2212194">
            <a:off x="76200" y="457200"/>
            <a:ext cx="1905000" cy="457200"/>
          </a:xfrm>
          <a:prstGeom prst="rect">
            <a:avLst/>
          </a:prstGeom>
          <a:noFill/>
          <a:ln w="9525">
            <a:noFill/>
            <a:miter lim="800000"/>
            <a:headEnd/>
            <a:tailEnd/>
          </a:ln>
          <a:effectLst/>
        </p:spPr>
        <p:txBody>
          <a:bodyPr>
            <a:spAutoFit/>
          </a:bodyPr>
          <a:lstStyle/>
          <a:p>
            <a:pPr>
              <a:spcBef>
                <a:spcPct val="50000"/>
              </a:spcBef>
            </a:pPr>
            <a:r>
              <a:rPr lang="en-US" b="1" i="1" u="sng">
                <a:solidFill>
                  <a:srgbClr val="990000"/>
                </a:solidFill>
              </a:rPr>
              <a:t>Special Case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4000"/>
              <a:t>Which of the following are correct?</a:t>
            </a:r>
          </a:p>
        </p:txBody>
      </p:sp>
      <p:sp>
        <p:nvSpPr>
          <p:cNvPr id="109571" name="Rectangle 3"/>
          <p:cNvSpPr>
            <a:spLocks noGrp="1" noChangeArrowheads="1"/>
          </p:cNvSpPr>
          <p:nvPr>
            <p:ph type="body" idx="1"/>
          </p:nvPr>
        </p:nvSpPr>
        <p:spPr/>
        <p:txBody>
          <a:bodyPr/>
          <a:lstStyle/>
          <a:p>
            <a:pPr marL="609600" indent="-609600">
              <a:buFontTx/>
              <a:buAutoNum type="alphaLcPeriod"/>
            </a:pPr>
            <a:r>
              <a:rPr lang="en-US" dirty="0"/>
              <a:t>APA is reported to be fun and helpful (Broskoske &amp; </a:t>
            </a:r>
            <a:r>
              <a:rPr lang="en-US" dirty="0" err="1"/>
              <a:t>Banya</a:t>
            </a:r>
            <a:r>
              <a:rPr lang="en-US" dirty="0"/>
              <a:t>, 2011).</a:t>
            </a:r>
          </a:p>
          <a:p>
            <a:pPr marL="609600" indent="-609600">
              <a:buFontTx/>
              <a:buAutoNum type="alphaLcPeriod"/>
            </a:pPr>
            <a:r>
              <a:rPr lang="en-US" dirty="0"/>
              <a:t>APA is reported to be fun and helpful (Broskoske and </a:t>
            </a:r>
            <a:r>
              <a:rPr lang="en-US" dirty="0" err="1"/>
              <a:t>Banya</a:t>
            </a:r>
            <a:r>
              <a:rPr lang="en-US" dirty="0"/>
              <a:t>).</a:t>
            </a:r>
          </a:p>
          <a:p>
            <a:pPr marL="609600" indent="-609600">
              <a:buFontTx/>
              <a:buAutoNum type="alphaLcPeriod"/>
            </a:pPr>
            <a:r>
              <a:rPr lang="en-US" dirty="0"/>
              <a:t>According to Broskoske and </a:t>
            </a:r>
            <a:r>
              <a:rPr lang="en-US" dirty="0" err="1"/>
              <a:t>Banya</a:t>
            </a:r>
            <a:r>
              <a:rPr lang="en-US" dirty="0"/>
              <a:t> (2011), APA is reported to be fun and helpful.</a:t>
            </a:r>
          </a:p>
        </p:txBody>
      </p:sp>
      <p:sp>
        <p:nvSpPr>
          <p:cNvPr id="109572" name="Text Box 4"/>
          <p:cNvSpPr txBox="1">
            <a:spLocks noChangeArrowheads="1"/>
          </p:cNvSpPr>
          <p:nvPr/>
        </p:nvSpPr>
        <p:spPr bwMode="auto">
          <a:xfrm rot="-1831335">
            <a:off x="0" y="381000"/>
            <a:ext cx="2286000" cy="519113"/>
          </a:xfrm>
          <a:prstGeom prst="rect">
            <a:avLst/>
          </a:prstGeom>
          <a:noFill/>
          <a:ln w="9525">
            <a:noFill/>
            <a:miter lim="800000"/>
            <a:headEnd/>
            <a:tailEnd/>
          </a:ln>
          <a:effectLst/>
        </p:spPr>
        <p:txBody>
          <a:bodyPr>
            <a:spAutoFit/>
          </a:bodyPr>
          <a:lstStyle/>
          <a:p>
            <a:pPr>
              <a:spcBef>
                <a:spcPct val="50000"/>
              </a:spcBef>
            </a:pPr>
            <a:r>
              <a:rPr lang="en-US" sz="2800" b="1">
                <a:solidFill>
                  <a:srgbClr val="FF3300"/>
                </a:solidFill>
              </a:rPr>
              <a:t>TRY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00" fill="hold"/>
                                        <p:tgtEl>
                                          <p:spTgt spid="109571">
                                            <p:txEl>
                                              <p:pRg st="1" end="1"/>
                                            </p:txEl>
                                          </p:spTgt>
                                        </p:tgtEl>
                                        <p:attrNameLst>
                                          <p:attrName>style.color</p:attrName>
                                        </p:attrNameLst>
                                      </p:cBhvr>
                                      <p:to>
                                        <a:srgbClr val="B2B2B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sz="4000"/>
              <a:t>Which of the following are correct?</a:t>
            </a:r>
          </a:p>
        </p:txBody>
      </p:sp>
      <p:sp>
        <p:nvSpPr>
          <p:cNvPr id="136195" name="Rectangle 3"/>
          <p:cNvSpPr>
            <a:spLocks noGrp="1" noChangeArrowheads="1"/>
          </p:cNvSpPr>
          <p:nvPr>
            <p:ph type="body" idx="1"/>
          </p:nvPr>
        </p:nvSpPr>
        <p:spPr/>
        <p:txBody>
          <a:bodyPr/>
          <a:lstStyle/>
          <a:p>
            <a:pPr marL="609600" indent="-609600">
              <a:lnSpc>
                <a:spcPct val="90000"/>
              </a:lnSpc>
              <a:buFontTx/>
              <a:buAutoNum type="alphaLcPeriod"/>
            </a:pPr>
            <a:r>
              <a:rPr lang="en-US" dirty="0"/>
              <a:t>Ed. tech. can increase student learning (Broskoske, S., McCann, P., Vitale, M., &amp; Rogan, J., 2009).</a:t>
            </a:r>
          </a:p>
          <a:p>
            <a:pPr marL="609600" indent="-609600">
              <a:lnSpc>
                <a:spcPct val="90000"/>
              </a:lnSpc>
              <a:buFontTx/>
              <a:buAutoNum type="alphaLcPeriod"/>
            </a:pPr>
            <a:r>
              <a:rPr lang="en-US" dirty="0"/>
              <a:t>Ed. tech. can increase student learning (Broskoske, McCann, Vitale, and Rogan, 2009).</a:t>
            </a:r>
          </a:p>
          <a:p>
            <a:pPr marL="609600" indent="-609600">
              <a:lnSpc>
                <a:spcPct val="90000"/>
              </a:lnSpc>
              <a:buFontTx/>
              <a:buAutoNum type="alphaLcPeriod"/>
            </a:pPr>
            <a:r>
              <a:rPr lang="en-US" dirty="0"/>
              <a:t>Ed. tech. can increase student learning (Broskoske, et al., 2009)</a:t>
            </a:r>
          </a:p>
        </p:txBody>
      </p:sp>
      <p:sp>
        <p:nvSpPr>
          <p:cNvPr id="136196" name="Text Box 4"/>
          <p:cNvSpPr txBox="1">
            <a:spLocks noChangeArrowheads="1"/>
          </p:cNvSpPr>
          <p:nvPr/>
        </p:nvSpPr>
        <p:spPr bwMode="auto">
          <a:xfrm rot="-1831335">
            <a:off x="0" y="381000"/>
            <a:ext cx="2286000" cy="519113"/>
          </a:xfrm>
          <a:prstGeom prst="rect">
            <a:avLst/>
          </a:prstGeom>
          <a:noFill/>
          <a:ln w="9525">
            <a:noFill/>
            <a:miter lim="800000"/>
            <a:headEnd/>
            <a:tailEnd/>
          </a:ln>
          <a:effectLst/>
        </p:spPr>
        <p:txBody>
          <a:bodyPr>
            <a:spAutoFit/>
          </a:bodyPr>
          <a:lstStyle/>
          <a:p>
            <a:pPr>
              <a:spcBef>
                <a:spcPct val="50000"/>
              </a:spcBef>
            </a:pPr>
            <a:r>
              <a:rPr lang="en-US" sz="2800" b="1">
                <a:solidFill>
                  <a:srgbClr val="FF3300"/>
                </a:solidFill>
              </a:rPr>
              <a:t>TRY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00" fill="hold"/>
                                        <p:tgtEl>
                                          <p:spTgt spid="136195">
                                            <p:txEl>
                                              <p:pRg st="0" end="0"/>
                                            </p:txEl>
                                          </p:spTgt>
                                        </p:tgtEl>
                                        <p:attrNameLst>
                                          <p:attrName>style.color</p:attrName>
                                        </p:attrNameLst>
                                      </p:cBhvr>
                                      <p:to>
                                        <a:schemeClr val="folHlink"/>
                                      </p:to>
                                    </p:animClr>
                                  </p:childTnLst>
                                </p:cTn>
                              </p:par>
                              <p:par>
                                <p:cTn id="7" presetID="3" presetClass="emph" presetSubtype="2" fill="hold" grpId="0" nodeType="withEffect">
                                  <p:stCondLst>
                                    <p:cond delay="0"/>
                                  </p:stCondLst>
                                  <p:childTnLst>
                                    <p:animClr clrSpc="rgb" dir="cw">
                                      <p:cBhvr override="childStyle">
                                        <p:cTn id="8" dur="1000" fill="hold"/>
                                        <p:tgtEl>
                                          <p:spTgt spid="136195">
                                            <p:txEl>
                                              <p:pRg st="1" end="1"/>
                                            </p:txEl>
                                          </p:spTgt>
                                        </p:tgtEl>
                                        <p:attrNameLst>
                                          <p:attrName>style.color</p:attrName>
                                        </p:attrNameLst>
                                      </p:cBhvr>
                                      <p:to>
                                        <a:srgbClr val="B2B2B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7220" name="Rectangle 4"/>
          <p:cNvSpPr>
            <a:spLocks noGrp="1" noChangeArrowheads="1"/>
          </p:cNvSpPr>
          <p:nvPr>
            <p:ph type="ctrTitle"/>
          </p:nvPr>
        </p:nvSpPr>
        <p:spPr/>
        <p:txBody>
          <a:bodyPr/>
          <a:lstStyle/>
          <a:p>
            <a:r>
              <a:rPr lang="en-US"/>
              <a:t>How to Write the Paper</a:t>
            </a:r>
          </a:p>
        </p:txBody>
      </p:sp>
      <p:sp>
        <p:nvSpPr>
          <p:cNvPr id="137221" name="Rectangle 5"/>
          <p:cNvSpPr>
            <a:spLocks noGrp="1" noChangeArrowheads="1"/>
          </p:cNvSpPr>
          <p:nvPr>
            <p:ph type="subTitle" idx="1"/>
          </p:nvPr>
        </p:nvSpPr>
        <p:spPr/>
        <p:txBody>
          <a:bodyPr/>
          <a:lstStyle/>
          <a:p>
            <a:r>
              <a:rPr lang="en-US"/>
              <a:t>Dr. Steve’s Method of</a:t>
            </a:r>
            <a:br>
              <a:rPr lang="en-US"/>
            </a:br>
            <a:r>
              <a:rPr lang="en-US"/>
              <a:t>Writing a Research Paper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Read Articles and Take Notes</a:t>
            </a:r>
          </a:p>
        </p:txBody>
      </p:sp>
      <p:sp>
        <p:nvSpPr>
          <p:cNvPr id="122883" name="Rectangle 3"/>
          <p:cNvSpPr>
            <a:spLocks noGrp="1" noChangeArrowheads="1"/>
          </p:cNvSpPr>
          <p:nvPr>
            <p:ph type="body" idx="1"/>
          </p:nvPr>
        </p:nvSpPr>
        <p:spPr/>
        <p:txBody>
          <a:bodyPr/>
          <a:lstStyle/>
          <a:p>
            <a:r>
              <a:rPr lang="en-US"/>
              <a:t>Read the articles you have gathered, and </a:t>
            </a:r>
            <a:r>
              <a:rPr lang="en-US" b="1" u="sng"/>
              <a:t>take notes in your own words</a:t>
            </a:r>
            <a:r>
              <a:rPr lang="en-US"/>
              <a:t>.</a:t>
            </a:r>
          </a:p>
          <a:p>
            <a:r>
              <a:rPr lang="en-US" b="1"/>
              <a:t>Do not directly quote authors.</a:t>
            </a:r>
          </a:p>
          <a:p>
            <a:r>
              <a:rPr lang="en-US" u="sng"/>
              <a:t>Exceptions:</a:t>
            </a:r>
          </a:p>
          <a:p>
            <a:pPr lvl="1"/>
            <a:r>
              <a:rPr lang="en-US"/>
              <a:t>An author has presented an </a:t>
            </a:r>
            <a:r>
              <a:rPr lang="en-US" u="sng"/>
              <a:t>official definition</a:t>
            </a:r>
            <a:r>
              <a:rPr lang="en-US"/>
              <a:t>.</a:t>
            </a:r>
          </a:p>
          <a:p>
            <a:pPr lvl="1"/>
            <a:r>
              <a:rPr lang="en-US"/>
              <a:t>An author has </a:t>
            </a:r>
            <a:r>
              <a:rPr lang="en-US" u="sng"/>
              <a:t>stated something so powerfully</a:t>
            </a:r>
            <a:r>
              <a:rPr lang="en-US"/>
              <a:t> that you want to directly quote him/her.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Take Notes in Your Own Words</a:t>
            </a:r>
          </a:p>
        </p:txBody>
      </p:sp>
      <p:sp>
        <p:nvSpPr>
          <p:cNvPr id="123907" name="Rectangle 3"/>
          <p:cNvSpPr>
            <a:spLocks noGrp="1" noChangeArrowheads="1"/>
          </p:cNvSpPr>
          <p:nvPr>
            <p:ph type="body" idx="1"/>
          </p:nvPr>
        </p:nvSpPr>
        <p:spPr>
          <a:xfrm>
            <a:off x="685800" y="1600200"/>
            <a:ext cx="7772400" cy="1752600"/>
          </a:xfrm>
        </p:spPr>
        <p:txBody>
          <a:bodyPr/>
          <a:lstStyle/>
          <a:p>
            <a:r>
              <a:rPr lang="en-US"/>
              <a:t>As you take notes on each article, state everything in </a:t>
            </a:r>
            <a:r>
              <a:rPr lang="en-US" b="1"/>
              <a:t>your</a:t>
            </a:r>
            <a:r>
              <a:rPr lang="en-US"/>
              <a:t> </a:t>
            </a:r>
            <a:r>
              <a:rPr lang="en-US" b="1"/>
              <a:t>own words</a:t>
            </a:r>
            <a:r>
              <a:rPr lang="en-US"/>
              <a:t>, and write in the </a:t>
            </a:r>
            <a:r>
              <a:rPr lang="en-US" b="1"/>
              <a:t>present tense</a:t>
            </a:r>
            <a:r>
              <a:rPr lang="en-US"/>
              <a:t>. </a:t>
            </a:r>
          </a:p>
        </p:txBody>
      </p:sp>
      <p:sp>
        <p:nvSpPr>
          <p:cNvPr id="123908" name="Rectangle 4"/>
          <p:cNvSpPr>
            <a:spLocks noChangeArrowheads="1"/>
          </p:cNvSpPr>
          <p:nvPr/>
        </p:nvSpPr>
        <p:spPr bwMode="auto">
          <a:xfrm>
            <a:off x="457200" y="3429000"/>
            <a:ext cx="4038600" cy="3001963"/>
          </a:xfrm>
          <a:prstGeom prst="rect">
            <a:avLst/>
          </a:prstGeom>
          <a:noFill/>
          <a:ln w="9525">
            <a:noFill/>
            <a:miter lim="800000"/>
            <a:headEnd/>
            <a:tailEnd/>
          </a:ln>
          <a:effectLst/>
        </p:spPr>
        <p:txBody>
          <a:bodyPr/>
          <a:lstStyle/>
          <a:p>
            <a:pPr marL="342900" indent="-342900">
              <a:spcBef>
                <a:spcPct val="20000"/>
              </a:spcBef>
              <a:buFontTx/>
              <a:buChar char="•"/>
            </a:pPr>
            <a:r>
              <a:rPr lang="en-US" sz="2800"/>
              <a:t>Fishbein (2003) </a:t>
            </a:r>
            <a:r>
              <a:rPr lang="en-US" sz="2800" u="sng"/>
              <a:t>states</a:t>
            </a:r>
            <a:r>
              <a:rPr lang="en-US" sz="2800"/>
              <a:t> that...</a:t>
            </a:r>
          </a:p>
          <a:p>
            <a:pPr marL="342900" indent="-342900">
              <a:spcBef>
                <a:spcPct val="20000"/>
              </a:spcBef>
              <a:buFontTx/>
              <a:buChar char="•"/>
            </a:pPr>
            <a:r>
              <a:rPr lang="en-US" sz="2800"/>
              <a:t>Fishbein (2003) </a:t>
            </a:r>
            <a:r>
              <a:rPr lang="en-US" sz="2800" u="sng"/>
              <a:t>contends</a:t>
            </a:r>
            <a:r>
              <a:rPr lang="en-US" sz="2800"/>
              <a:t> that...</a:t>
            </a:r>
          </a:p>
          <a:p>
            <a:pPr marL="342900" indent="-342900">
              <a:spcBef>
                <a:spcPct val="20000"/>
              </a:spcBef>
              <a:buFontTx/>
              <a:buChar char="•"/>
            </a:pPr>
            <a:r>
              <a:rPr lang="en-US" sz="2800"/>
              <a:t>According to Fishbein (2003), …</a:t>
            </a:r>
          </a:p>
        </p:txBody>
      </p:sp>
      <p:sp>
        <p:nvSpPr>
          <p:cNvPr id="123909" name="Rectangle 5"/>
          <p:cNvSpPr>
            <a:spLocks noChangeArrowheads="1"/>
          </p:cNvSpPr>
          <p:nvPr/>
        </p:nvSpPr>
        <p:spPr bwMode="auto">
          <a:xfrm>
            <a:off x="4648200" y="3429000"/>
            <a:ext cx="4038600" cy="2819400"/>
          </a:xfrm>
          <a:prstGeom prst="rect">
            <a:avLst/>
          </a:prstGeom>
          <a:noFill/>
          <a:ln w="9525">
            <a:noFill/>
            <a:miter lim="800000"/>
            <a:headEnd/>
            <a:tailEnd/>
          </a:ln>
          <a:effectLst/>
        </p:spPr>
        <p:txBody>
          <a:bodyPr/>
          <a:lstStyle/>
          <a:p>
            <a:pPr marL="342900" indent="-342900">
              <a:spcBef>
                <a:spcPct val="20000"/>
              </a:spcBef>
              <a:buFontTx/>
              <a:buChar char="•"/>
            </a:pPr>
            <a:r>
              <a:rPr lang="en-US" sz="2800" u="sng"/>
              <a:t>NOT</a:t>
            </a:r>
            <a:r>
              <a:rPr lang="en-US" sz="2800"/>
              <a:t> Fishbein (2003) </a:t>
            </a:r>
            <a:r>
              <a:rPr lang="en-US" sz="2800" u="sng"/>
              <a:t>said</a:t>
            </a:r>
            <a:r>
              <a:rPr lang="en-US" sz="2800"/>
              <a:t>...</a:t>
            </a:r>
          </a:p>
          <a:p>
            <a:pPr marL="342900" indent="-342900">
              <a:spcBef>
                <a:spcPct val="20000"/>
              </a:spcBef>
              <a:buFontTx/>
              <a:buChar char="•"/>
            </a:pPr>
            <a:r>
              <a:rPr lang="en-US" sz="2800" u="sng"/>
              <a:t>NOT</a:t>
            </a:r>
            <a:r>
              <a:rPr lang="en-US" sz="2800"/>
              <a:t> Fishbein (2003) stated, “the purpose of technology is to…”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3909"/>
                                        </p:tgtEl>
                                        <p:attrNameLst>
                                          <p:attrName>style.visibility</p:attrName>
                                        </p:attrNameLst>
                                      </p:cBhvr>
                                      <p:to>
                                        <p:strVal val="visible"/>
                                      </p:to>
                                    </p:set>
                                    <p:animEffect transition="in" filter="dissolve">
                                      <p:cBhvr>
                                        <p:cTn id="7" dur="500"/>
                                        <p:tgtEl>
                                          <p:spTgt spid="123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Type Your Notes into Word</a:t>
            </a:r>
          </a:p>
        </p:txBody>
      </p:sp>
      <p:sp>
        <p:nvSpPr>
          <p:cNvPr id="124931" name="Rectangle 3"/>
          <p:cNvSpPr>
            <a:spLocks noGrp="1" noChangeArrowheads="1"/>
          </p:cNvSpPr>
          <p:nvPr>
            <p:ph type="body" idx="1"/>
          </p:nvPr>
        </p:nvSpPr>
        <p:spPr>
          <a:solidFill>
            <a:schemeClr val="bg1"/>
          </a:solidFill>
        </p:spPr>
        <p:txBody>
          <a:bodyPr/>
          <a:lstStyle/>
          <a:p>
            <a:r>
              <a:rPr lang="en-US" sz="2800"/>
              <a:t>Continuous learning is an American innovation which is considered "unimaginable" in Japan or in Germany</a:t>
            </a:r>
          </a:p>
          <a:p>
            <a:r>
              <a:rPr lang="en-US" sz="2800"/>
              <a:t>There are two ways to increase the productivity of knowledge workers. In knowledge work, ask "What should you be doing?" rather than how. Second, make sure that people can concentrate on results rather than spending time performing nonessential tasks</a:t>
            </a:r>
          </a:p>
        </p:txBody>
      </p:sp>
      <p:sp>
        <p:nvSpPr>
          <p:cNvPr id="124932" name="Text Box 4"/>
          <p:cNvSpPr txBox="1">
            <a:spLocks noChangeArrowheads="1"/>
          </p:cNvSpPr>
          <p:nvPr/>
        </p:nvSpPr>
        <p:spPr bwMode="auto">
          <a:xfrm>
            <a:off x="2438400" y="2895600"/>
            <a:ext cx="3746500" cy="457200"/>
          </a:xfrm>
          <a:prstGeom prst="rect">
            <a:avLst/>
          </a:prstGeom>
          <a:noFill/>
          <a:ln w="9525">
            <a:noFill/>
            <a:miter lim="800000"/>
            <a:headEnd/>
            <a:tailEnd/>
          </a:ln>
          <a:effectLst/>
        </p:spPr>
        <p:txBody>
          <a:bodyPr wrap="none">
            <a:spAutoFit/>
          </a:bodyPr>
          <a:lstStyle/>
          <a:p>
            <a:r>
              <a:rPr lang="en-US">
                <a:solidFill>
                  <a:srgbClr val="A50021"/>
                </a:solidFill>
              </a:rPr>
              <a:t>(Drucker &amp; Schwartz, 1993)</a:t>
            </a:r>
            <a:r>
              <a:rPr lang="en-US"/>
              <a:t>.</a:t>
            </a:r>
          </a:p>
        </p:txBody>
      </p:sp>
      <p:sp>
        <p:nvSpPr>
          <p:cNvPr id="124933" name="Text Box 5"/>
          <p:cNvSpPr txBox="1">
            <a:spLocks noChangeArrowheads="1"/>
          </p:cNvSpPr>
          <p:nvPr/>
        </p:nvSpPr>
        <p:spPr bwMode="auto">
          <a:xfrm>
            <a:off x="3733800" y="5519738"/>
            <a:ext cx="3746500" cy="457200"/>
          </a:xfrm>
          <a:prstGeom prst="rect">
            <a:avLst/>
          </a:prstGeom>
          <a:noFill/>
          <a:ln w="9525">
            <a:noFill/>
            <a:miter lim="800000"/>
            <a:headEnd/>
            <a:tailEnd/>
          </a:ln>
          <a:effectLst/>
        </p:spPr>
        <p:txBody>
          <a:bodyPr wrap="none">
            <a:spAutoFit/>
          </a:bodyPr>
          <a:lstStyle/>
          <a:p>
            <a:r>
              <a:rPr lang="en-US">
                <a:solidFill>
                  <a:srgbClr val="A50021"/>
                </a:solidFill>
              </a:rPr>
              <a:t>(Drucker &amp; Schwartz, 1993)</a:t>
            </a:r>
            <a:r>
              <a:rPr lang="en-US"/>
              <a:t>.</a:t>
            </a:r>
          </a:p>
        </p:txBody>
      </p:sp>
      <p:sp>
        <p:nvSpPr>
          <p:cNvPr id="124934" name="AutoShape 6"/>
          <p:cNvSpPr>
            <a:spLocks noChangeArrowheads="1"/>
          </p:cNvSpPr>
          <p:nvPr/>
        </p:nvSpPr>
        <p:spPr bwMode="auto">
          <a:xfrm>
            <a:off x="2971800" y="3276600"/>
            <a:ext cx="3581400" cy="2286000"/>
          </a:xfrm>
          <a:prstGeom prst="upDownArrowCallout">
            <a:avLst>
              <a:gd name="adj1" fmla="val 39167"/>
              <a:gd name="adj2" fmla="val 39167"/>
              <a:gd name="adj3" fmla="val 12500"/>
              <a:gd name="adj4" fmla="val 50000"/>
            </a:avLst>
          </a:prstGeom>
          <a:solidFill>
            <a:srgbClr val="FFFFCC"/>
          </a:solidFill>
          <a:ln w="9525">
            <a:solidFill>
              <a:schemeClr val="tx1"/>
            </a:solidFill>
            <a:miter lim="800000"/>
            <a:headEnd/>
            <a:tailEnd/>
          </a:ln>
          <a:effectLst/>
        </p:spPr>
        <p:txBody>
          <a:bodyPr wrap="none" anchor="ctr"/>
          <a:lstStyle/>
          <a:p>
            <a:pPr algn="ctr"/>
            <a:r>
              <a:rPr lang="en-US"/>
              <a:t>Use copy and paste to</a:t>
            </a:r>
            <a:br>
              <a:rPr lang="en-US"/>
            </a:br>
            <a:r>
              <a:rPr lang="en-US"/>
              <a:t>place a APA-formatted</a:t>
            </a:r>
            <a:br>
              <a:rPr lang="en-US"/>
            </a:br>
            <a:r>
              <a:rPr lang="en-US"/>
              <a:t>citation in your notes.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4932"/>
                                        </p:tgtEl>
                                        <p:attrNameLst>
                                          <p:attrName>style.visibility</p:attrName>
                                        </p:attrNameLst>
                                      </p:cBhvr>
                                      <p:to>
                                        <p:strVal val="visible"/>
                                      </p:to>
                                    </p:set>
                                    <p:animEffect transition="in" filter="wipe(left)">
                                      <p:cBhvr>
                                        <p:cTn id="7" dur="500"/>
                                        <p:tgtEl>
                                          <p:spTgt spid="1249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4933"/>
                                        </p:tgtEl>
                                        <p:attrNameLst>
                                          <p:attrName>style.visibility</p:attrName>
                                        </p:attrNameLst>
                                      </p:cBhvr>
                                      <p:to>
                                        <p:strVal val="visible"/>
                                      </p:to>
                                    </p:set>
                                    <p:animEffect transition="in" filter="wipe(left)">
                                      <p:cBhvr>
                                        <p:cTn id="11" dur="500"/>
                                        <p:tgtEl>
                                          <p:spTgt spid="124933"/>
                                        </p:tgtEl>
                                      </p:cBhvr>
                                    </p:animEffect>
                                  </p:childTnLst>
                                </p:cTn>
                              </p:par>
                            </p:childTnLst>
                          </p:cTn>
                        </p:par>
                        <p:par>
                          <p:cTn id="12" fill="hold">
                            <p:stCondLst>
                              <p:cond delay="1000"/>
                            </p:stCondLst>
                            <p:childTnLst>
                              <p:par>
                                <p:cTn id="13" presetID="13" presetClass="entr" presetSubtype="16" fill="hold" grpId="0" nodeType="afterEffect">
                                  <p:stCondLst>
                                    <p:cond delay="0"/>
                                  </p:stCondLst>
                                  <p:childTnLst>
                                    <p:set>
                                      <p:cBhvr>
                                        <p:cTn id="14" dur="1" fill="hold">
                                          <p:stCondLst>
                                            <p:cond delay="0"/>
                                          </p:stCondLst>
                                        </p:cTn>
                                        <p:tgtEl>
                                          <p:spTgt spid="124934"/>
                                        </p:tgtEl>
                                        <p:attrNameLst>
                                          <p:attrName>style.visibility</p:attrName>
                                        </p:attrNameLst>
                                      </p:cBhvr>
                                      <p:to>
                                        <p:strVal val="visible"/>
                                      </p:to>
                                    </p:set>
                                    <p:animEffect transition="in" filter="plus(in)">
                                      <p:cBhvr>
                                        <p:cTn id="15" dur="2000"/>
                                        <p:tgtEl>
                                          <p:spTgt spid="124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p:bldP spid="124933" grpId="0"/>
      <p:bldP spid="1249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Type Your Own Ideas as You Go</a:t>
            </a:r>
          </a:p>
        </p:txBody>
      </p:sp>
      <p:sp>
        <p:nvSpPr>
          <p:cNvPr id="130051" name="Rectangle 3"/>
          <p:cNvSpPr>
            <a:spLocks noGrp="1" noChangeArrowheads="1"/>
          </p:cNvSpPr>
          <p:nvPr>
            <p:ph type="body" idx="1"/>
          </p:nvPr>
        </p:nvSpPr>
        <p:spPr>
          <a:solidFill>
            <a:schemeClr val="bg1"/>
          </a:solidFill>
        </p:spPr>
        <p:txBody>
          <a:bodyPr/>
          <a:lstStyle/>
          <a:p>
            <a:r>
              <a:rPr lang="en-US"/>
              <a:t>It appears that an organization must build in organized abandonment into an organizational system. It cannot successfully innovate unless it systematically abandons (Dr. Steve).</a:t>
            </a:r>
          </a:p>
        </p:txBody>
      </p:sp>
      <p:sp>
        <p:nvSpPr>
          <p:cNvPr id="130054" name="AutoShape 6"/>
          <p:cNvSpPr>
            <a:spLocks noChangeArrowheads="1"/>
          </p:cNvSpPr>
          <p:nvPr/>
        </p:nvSpPr>
        <p:spPr bwMode="auto">
          <a:xfrm>
            <a:off x="3200400" y="4572000"/>
            <a:ext cx="5638800" cy="2057400"/>
          </a:xfrm>
          <a:prstGeom prst="upArrowCallout">
            <a:avLst>
              <a:gd name="adj1" fmla="val 23905"/>
              <a:gd name="adj2" fmla="val 34259"/>
              <a:gd name="adj3" fmla="val 18370"/>
              <a:gd name="adj4" fmla="val 66667"/>
            </a:avLst>
          </a:prstGeom>
          <a:solidFill>
            <a:srgbClr val="FFFF66"/>
          </a:solidFill>
          <a:ln w="9525">
            <a:solidFill>
              <a:schemeClr val="tx1"/>
            </a:solidFill>
            <a:miter lim="800000"/>
            <a:headEnd/>
            <a:tailEnd/>
          </a:ln>
          <a:effectLst/>
        </p:spPr>
        <p:txBody>
          <a:bodyPr wrap="none" anchor="ctr"/>
          <a:lstStyle/>
          <a:p>
            <a:pPr algn="ctr"/>
            <a:r>
              <a:rPr lang="en-US" dirty="0"/>
              <a:t>Jot down your thoughts, ideas,</a:t>
            </a:r>
            <a:br>
              <a:rPr lang="en-US" dirty="0"/>
            </a:br>
            <a:r>
              <a:rPr lang="en-US" dirty="0"/>
              <a:t>and insights as you work. You can use these</a:t>
            </a:r>
            <a:br>
              <a:rPr lang="en-US" dirty="0"/>
            </a:br>
            <a:r>
              <a:rPr lang="en-US" dirty="0"/>
              <a:t>to better prepare your argument/case.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sz="4000"/>
              <a:t>Type Headings into Paper</a:t>
            </a:r>
            <a:br>
              <a:rPr lang="en-US" sz="4000"/>
            </a:br>
            <a:r>
              <a:rPr lang="en-US" sz="4000"/>
              <a:t>(Points from Outline)</a:t>
            </a:r>
          </a:p>
        </p:txBody>
      </p:sp>
      <p:sp>
        <p:nvSpPr>
          <p:cNvPr id="125955" name="Rectangle 3"/>
          <p:cNvSpPr>
            <a:spLocks noGrp="1" noChangeArrowheads="1"/>
          </p:cNvSpPr>
          <p:nvPr>
            <p:ph type="body" idx="1"/>
          </p:nvPr>
        </p:nvSpPr>
        <p:spPr/>
        <p:txBody>
          <a:bodyPr/>
          <a:lstStyle/>
          <a:p>
            <a:r>
              <a:rPr lang="en-US"/>
              <a:t>Using Dr. Steve’s </a:t>
            </a:r>
            <a:r>
              <a:rPr lang="en-US" i="1"/>
              <a:t>Word APA Template</a:t>
            </a:r>
            <a:r>
              <a:rPr lang="en-US"/>
              <a:t>, type the headings from your outline into the paper.</a:t>
            </a:r>
          </a:p>
        </p:txBody>
      </p:sp>
      <p:sp>
        <p:nvSpPr>
          <p:cNvPr id="125956" name="Text Box 4"/>
          <p:cNvSpPr txBox="1">
            <a:spLocks noChangeArrowheads="1"/>
          </p:cNvSpPr>
          <p:nvPr/>
        </p:nvSpPr>
        <p:spPr bwMode="auto">
          <a:xfrm>
            <a:off x="914400" y="3733800"/>
            <a:ext cx="7239000" cy="2677656"/>
          </a:xfrm>
          <a:prstGeom prst="rect">
            <a:avLst/>
          </a:prstGeom>
          <a:solidFill>
            <a:schemeClr val="bg1"/>
          </a:solidFill>
          <a:ln w="9525">
            <a:noFill/>
            <a:miter lim="800000"/>
            <a:headEnd/>
            <a:tailEnd/>
          </a:ln>
          <a:effectLst/>
        </p:spPr>
        <p:txBody>
          <a:bodyPr>
            <a:spAutoFit/>
          </a:bodyPr>
          <a:lstStyle/>
          <a:p>
            <a:pPr>
              <a:spcBef>
                <a:spcPct val="50000"/>
              </a:spcBef>
            </a:pPr>
            <a:r>
              <a:rPr lang="en-US" u="sng" dirty="0"/>
              <a:t>Introduction</a:t>
            </a:r>
          </a:p>
          <a:p>
            <a:pPr>
              <a:spcBef>
                <a:spcPct val="50000"/>
              </a:spcBef>
            </a:pPr>
            <a:r>
              <a:rPr lang="en-US" u="sng" dirty="0"/>
              <a:t>What is Distance Learning?</a:t>
            </a:r>
          </a:p>
          <a:p>
            <a:pPr>
              <a:spcBef>
                <a:spcPct val="50000"/>
              </a:spcBef>
            </a:pPr>
            <a:r>
              <a:rPr lang="en-US" u="sng" dirty="0"/>
              <a:t>Advantages of Distance Learning in the Classroom</a:t>
            </a:r>
          </a:p>
          <a:p>
            <a:pPr>
              <a:spcBef>
                <a:spcPct val="50000"/>
              </a:spcBef>
            </a:pPr>
            <a:r>
              <a:rPr lang="en-US" u="sng" dirty="0"/>
              <a:t>Disadvantages of Distance Learning in the Classroom</a:t>
            </a:r>
          </a:p>
          <a:p>
            <a:pPr>
              <a:spcBef>
                <a:spcPct val="50000"/>
              </a:spcBef>
            </a:pPr>
            <a:r>
              <a:rPr lang="en-US" u="sng" dirty="0"/>
              <a:t>Conclusion</a:t>
            </a:r>
          </a:p>
        </p:txBody>
      </p:sp>
      <p:sp>
        <p:nvSpPr>
          <p:cNvPr id="5" name="Rounded Rectangular Callout 4"/>
          <p:cNvSpPr/>
          <p:nvPr/>
        </p:nvSpPr>
        <p:spPr>
          <a:xfrm>
            <a:off x="3962400" y="3048000"/>
            <a:ext cx="3657600" cy="990600"/>
          </a:xfrm>
          <a:prstGeom prst="wedgeRoundRectCallout">
            <a:avLst>
              <a:gd name="adj1" fmla="val -86580"/>
              <a:gd name="adj2" fmla="val 47345"/>
              <a:gd name="adj3" fmla="val 16667"/>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Don’t place “introduction” as a heading. It will be understood (APA 7</a:t>
            </a:r>
            <a:r>
              <a:rPr lang="en-US" sz="2000" baseline="30000" dirty="0">
                <a:solidFill>
                  <a:schemeClr val="tx1"/>
                </a:solidFill>
              </a:rPr>
              <a:t>th</a:t>
            </a:r>
            <a:r>
              <a:rPr lang="en-US" sz="2000" dirty="0">
                <a:solidFill>
                  <a:schemeClr val="tx1"/>
                </a:solidFill>
              </a:rPr>
              <a:t> Edition).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sz="4000"/>
              <a:t>Copy and Paste Notes Under Appropriate Headings</a:t>
            </a:r>
          </a:p>
        </p:txBody>
      </p:sp>
      <p:sp>
        <p:nvSpPr>
          <p:cNvPr id="126980" name="Text Box 4"/>
          <p:cNvSpPr txBox="1">
            <a:spLocks noChangeArrowheads="1"/>
          </p:cNvSpPr>
          <p:nvPr/>
        </p:nvSpPr>
        <p:spPr bwMode="auto">
          <a:xfrm>
            <a:off x="914400" y="2286000"/>
            <a:ext cx="7239000" cy="3231654"/>
          </a:xfrm>
          <a:prstGeom prst="rect">
            <a:avLst/>
          </a:prstGeom>
          <a:solidFill>
            <a:schemeClr val="bg1"/>
          </a:solidFill>
          <a:ln w="9525">
            <a:noFill/>
            <a:miter lim="800000"/>
            <a:headEnd/>
            <a:tailEnd/>
          </a:ln>
          <a:effectLst/>
        </p:spPr>
        <p:txBody>
          <a:bodyPr>
            <a:spAutoFit/>
          </a:bodyPr>
          <a:lstStyle/>
          <a:p>
            <a:pPr>
              <a:spcBef>
                <a:spcPct val="50000"/>
              </a:spcBef>
            </a:pPr>
            <a:r>
              <a:rPr lang="en-US" u="sng" dirty="0"/>
              <a:t>What is Distance Learning?</a:t>
            </a:r>
          </a:p>
          <a:p>
            <a:pPr>
              <a:spcBef>
                <a:spcPct val="50000"/>
              </a:spcBef>
            </a:pPr>
            <a:r>
              <a:rPr lang="en-US" u="sng" dirty="0"/>
              <a:t>Advantages of Distance Learning</a:t>
            </a:r>
          </a:p>
          <a:p>
            <a:pPr>
              <a:spcBef>
                <a:spcPct val="50000"/>
              </a:spcBef>
            </a:pPr>
            <a:endParaRPr lang="en-US" u="sng" dirty="0"/>
          </a:p>
          <a:p>
            <a:pPr>
              <a:spcBef>
                <a:spcPct val="50000"/>
              </a:spcBef>
            </a:pPr>
            <a:endParaRPr lang="en-US" u="sng" dirty="0"/>
          </a:p>
          <a:p>
            <a:pPr>
              <a:spcBef>
                <a:spcPct val="50000"/>
              </a:spcBef>
            </a:pPr>
            <a:r>
              <a:rPr lang="en-US" u="sng" dirty="0"/>
              <a:t>Disadvantages of Distance Learning</a:t>
            </a:r>
          </a:p>
          <a:p>
            <a:pPr>
              <a:spcBef>
                <a:spcPct val="50000"/>
              </a:spcBef>
            </a:pPr>
            <a:r>
              <a:rPr lang="en-US" u="sng" dirty="0"/>
              <a:t>Conclusion</a:t>
            </a:r>
          </a:p>
        </p:txBody>
      </p:sp>
      <p:sp>
        <p:nvSpPr>
          <p:cNvPr id="126981" name="Text Box 5"/>
          <p:cNvSpPr txBox="1">
            <a:spLocks noChangeArrowheads="1"/>
          </p:cNvSpPr>
          <p:nvPr/>
        </p:nvSpPr>
        <p:spPr bwMode="auto">
          <a:xfrm>
            <a:off x="914400" y="3155950"/>
            <a:ext cx="6629400" cy="1200329"/>
          </a:xfrm>
          <a:prstGeom prst="rect">
            <a:avLst/>
          </a:prstGeom>
          <a:noFill/>
          <a:ln w="9525">
            <a:noFill/>
            <a:miter lim="800000"/>
            <a:headEnd/>
            <a:tailEnd/>
          </a:ln>
          <a:effectLst/>
        </p:spPr>
        <p:txBody>
          <a:bodyPr>
            <a:spAutoFit/>
          </a:bodyPr>
          <a:lstStyle/>
          <a:p>
            <a:pPr>
              <a:spcBef>
                <a:spcPct val="50000"/>
              </a:spcBef>
            </a:pPr>
            <a:r>
              <a:rPr lang="en-US" dirty="0">
                <a:solidFill>
                  <a:srgbClr val="A50021"/>
                </a:solidFill>
              </a:rPr>
              <a:t>Distance learning technologies allow a teacher to bring a guest speaker into class for little or no cost (Broskoske, 2014).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6981"/>
                                        </p:tgtEl>
                                        <p:attrNameLst>
                                          <p:attrName>style.visibility</p:attrName>
                                        </p:attrNameLst>
                                      </p:cBhvr>
                                      <p:to>
                                        <p:strVal val="visible"/>
                                      </p:to>
                                    </p:set>
                                    <p:animEffect transition="in" filter="wipe(up)">
                                      <p:cBhvr>
                                        <p:cTn id="7" dur="500"/>
                                        <p:tgtEl>
                                          <p:spTgt spid="126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sz="4000"/>
              <a:t>Craft the Wording into</a:t>
            </a:r>
            <a:br>
              <a:rPr lang="en-US" sz="4000"/>
            </a:br>
            <a:r>
              <a:rPr lang="en-US" sz="4000"/>
              <a:t>Understandable Paragraphs</a:t>
            </a:r>
          </a:p>
        </p:txBody>
      </p:sp>
      <p:sp>
        <p:nvSpPr>
          <p:cNvPr id="129027" name="Text Box 3"/>
          <p:cNvSpPr txBox="1">
            <a:spLocks noChangeArrowheads="1"/>
          </p:cNvSpPr>
          <p:nvPr/>
        </p:nvSpPr>
        <p:spPr bwMode="auto">
          <a:xfrm>
            <a:off x="914400" y="2286000"/>
            <a:ext cx="7239000" cy="3785652"/>
          </a:xfrm>
          <a:prstGeom prst="rect">
            <a:avLst/>
          </a:prstGeom>
          <a:solidFill>
            <a:schemeClr val="bg1"/>
          </a:solidFill>
          <a:ln w="9525">
            <a:noFill/>
            <a:miter lim="800000"/>
            <a:headEnd/>
            <a:tailEnd/>
          </a:ln>
          <a:effectLst/>
        </p:spPr>
        <p:txBody>
          <a:bodyPr>
            <a:spAutoFit/>
          </a:bodyPr>
          <a:lstStyle/>
          <a:p>
            <a:pPr>
              <a:spcBef>
                <a:spcPct val="50000"/>
              </a:spcBef>
            </a:pPr>
            <a:r>
              <a:rPr lang="en-US" u="sng" dirty="0"/>
              <a:t>Advantages of Distance Learning</a:t>
            </a:r>
          </a:p>
          <a:p>
            <a:pPr>
              <a:spcBef>
                <a:spcPct val="50000"/>
              </a:spcBef>
            </a:pPr>
            <a:endParaRPr lang="en-US" u="sng" dirty="0"/>
          </a:p>
          <a:p>
            <a:pPr>
              <a:spcBef>
                <a:spcPct val="50000"/>
              </a:spcBef>
            </a:pPr>
            <a:endParaRPr lang="en-US" u="sng" dirty="0"/>
          </a:p>
          <a:p>
            <a:pPr>
              <a:spcBef>
                <a:spcPct val="50000"/>
              </a:spcBef>
            </a:pPr>
            <a:endParaRPr lang="en-US" u="sng" dirty="0"/>
          </a:p>
          <a:p>
            <a:pPr>
              <a:spcBef>
                <a:spcPct val="50000"/>
              </a:spcBef>
            </a:pPr>
            <a:endParaRPr lang="en-US" u="sng" dirty="0"/>
          </a:p>
          <a:p>
            <a:pPr>
              <a:spcBef>
                <a:spcPct val="50000"/>
              </a:spcBef>
            </a:pPr>
            <a:endParaRPr lang="en-US" u="sng" dirty="0"/>
          </a:p>
          <a:p>
            <a:pPr>
              <a:spcBef>
                <a:spcPct val="50000"/>
              </a:spcBef>
            </a:pPr>
            <a:endParaRPr lang="en-US" u="sng" dirty="0"/>
          </a:p>
        </p:txBody>
      </p:sp>
      <p:sp>
        <p:nvSpPr>
          <p:cNvPr id="129028" name="Text Box 4"/>
          <p:cNvSpPr txBox="1">
            <a:spLocks noChangeArrowheads="1"/>
          </p:cNvSpPr>
          <p:nvPr/>
        </p:nvSpPr>
        <p:spPr bwMode="auto">
          <a:xfrm>
            <a:off x="1016000" y="2851150"/>
            <a:ext cx="6629400" cy="1187450"/>
          </a:xfrm>
          <a:prstGeom prst="rect">
            <a:avLst/>
          </a:prstGeom>
          <a:noFill/>
          <a:ln w="9525">
            <a:noFill/>
            <a:miter lim="800000"/>
            <a:headEnd/>
            <a:tailEnd/>
          </a:ln>
          <a:effectLst/>
        </p:spPr>
        <p:txBody>
          <a:bodyPr>
            <a:spAutoFit/>
          </a:bodyPr>
          <a:lstStyle/>
          <a:p>
            <a:pPr>
              <a:spcBef>
                <a:spcPct val="50000"/>
              </a:spcBef>
            </a:pPr>
            <a:r>
              <a:rPr lang="en-US"/>
              <a:t>Distance learning technologies allow a teacher to bring a guest speaker into class for little or no cost (Broskoske, 2004).</a:t>
            </a:r>
          </a:p>
        </p:txBody>
      </p:sp>
      <p:sp>
        <p:nvSpPr>
          <p:cNvPr id="129029" name="Text Box 5"/>
          <p:cNvSpPr txBox="1">
            <a:spLocks noChangeArrowheads="1"/>
          </p:cNvSpPr>
          <p:nvPr/>
        </p:nvSpPr>
        <p:spPr bwMode="auto">
          <a:xfrm>
            <a:off x="990600" y="4267200"/>
            <a:ext cx="6629400" cy="1187450"/>
          </a:xfrm>
          <a:prstGeom prst="rect">
            <a:avLst/>
          </a:prstGeom>
          <a:noFill/>
          <a:ln w="9525">
            <a:noFill/>
            <a:miter lim="800000"/>
            <a:headEnd/>
            <a:tailEnd/>
          </a:ln>
          <a:effectLst/>
        </p:spPr>
        <p:txBody>
          <a:bodyPr>
            <a:spAutoFit/>
          </a:bodyPr>
          <a:lstStyle/>
          <a:p>
            <a:pPr>
              <a:spcBef>
                <a:spcPct val="50000"/>
              </a:spcBef>
            </a:pPr>
            <a:r>
              <a:rPr lang="en-US"/>
              <a:t>Distance learning technologies do not have to cost much. It depends which tools you choose to use (Smith, 2002).</a:t>
            </a:r>
          </a:p>
        </p:txBody>
      </p:sp>
      <p:sp>
        <p:nvSpPr>
          <p:cNvPr id="129030" name="Text Box 6"/>
          <p:cNvSpPr txBox="1">
            <a:spLocks noChangeArrowheads="1"/>
          </p:cNvSpPr>
          <p:nvPr/>
        </p:nvSpPr>
        <p:spPr bwMode="auto">
          <a:xfrm>
            <a:off x="988438" y="2819400"/>
            <a:ext cx="6629400" cy="2862322"/>
          </a:xfrm>
          <a:prstGeom prst="rect">
            <a:avLst/>
          </a:prstGeom>
          <a:noFill/>
          <a:ln w="9525">
            <a:noFill/>
            <a:miter lim="800000"/>
            <a:headEnd/>
            <a:tailEnd/>
          </a:ln>
          <a:effectLst/>
        </p:spPr>
        <p:txBody>
          <a:bodyPr>
            <a:spAutoFit/>
          </a:bodyPr>
          <a:lstStyle/>
          <a:p>
            <a:pPr>
              <a:spcBef>
                <a:spcPct val="50000"/>
              </a:spcBef>
            </a:pPr>
            <a:r>
              <a:rPr lang="en-US" dirty="0">
                <a:solidFill>
                  <a:srgbClr val="A50021"/>
                </a:solidFill>
              </a:rPr>
              <a:t>There are many advantages to using distance learning. One advantage is that these technologies allow a teacher to bring a guest speaker into class for little or no cost. This means…</a:t>
            </a:r>
          </a:p>
          <a:p>
            <a:pPr>
              <a:spcBef>
                <a:spcPct val="50000"/>
              </a:spcBef>
            </a:pPr>
            <a:r>
              <a:rPr lang="en-US" dirty="0">
                <a:solidFill>
                  <a:srgbClr val="A50021"/>
                </a:solidFill>
              </a:rPr>
              <a:t>A second advantage is that these technologies do not have to cost much. It depends on which tools you choose to use (Smith, 2002).</a:t>
            </a:r>
          </a:p>
        </p:txBody>
      </p:sp>
      <p:sp>
        <p:nvSpPr>
          <p:cNvPr id="2" name="TextBox 1">
            <a:extLst>
              <a:ext uri="{FF2B5EF4-FFF2-40B4-BE49-F238E27FC236}">
                <a16:creationId xmlns:a16="http://schemas.microsoft.com/office/drawing/2014/main" id="{00BE2F0C-E9AE-4A8E-B0F8-55887259C12B}"/>
              </a:ext>
            </a:extLst>
          </p:cNvPr>
          <p:cNvSpPr txBox="1"/>
          <p:nvPr/>
        </p:nvSpPr>
        <p:spPr>
          <a:xfrm>
            <a:off x="381000" y="5867400"/>
            <a:ext cx="8610600" cy="830997"/>
          </a:xfrm>
          <a:prstGeom prst="rect">
            <a:avLst/>
          </a:prstGeom>
          <a:solidFill>
            <a:srgbClr val="FFFF00"/>
          </a:solidFill>
        </p:spPr>
        <p:txBody>
          <a:bodyPr wrap="square" rtlCol="0">
            <a:spAutoFit/>
          </a:bodyPr>
          <a:lstStyle/>
          <a:p>
            <a:pPr algn="ctr"/>
            <a:r>
              <a:rPr lang="en-US" dirty="0"/>
              <a:t>Notice the use of a good introductory sentence. Notice</a:t>
            </a:r>
          </a:p>
          <a:p>
            <a:pPr algn="ctr"/>
            <a:r>
              <a:rPr lang="en-US" dirty="0"/>
              <a:t>how the choppy notes are crafted to form good, flowing paragraphs.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1000"/>
                                        <p:tgtEl>
                                          <p:spTgt spid="129028"/>
                                        </p:tgtEl>
                                      </p:cBhvr>
                                    </p:animEffect>
                                    <p:set>
                                      <p:cBhvr>
                                        <p:cTn id="7" dur="1" fill="hold">
                                          <p:stCondLst>
                                            <p:cond delay="999"/>
                                          </p:stCondLst>
                                        </p:cTn>
                                        <p:tgtEl>
                                          <p:spTgt spid="129028"/>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1000"/>
                                        <p:tgtEl>
                                          <p:spTgt spid="129029"/>
                                        </p:tgtEl>
                                      </p:cBhvr>
                                    </p:animEffect>
                                    <p:set>
                                      <p:cBhvr>
                                        <p:cTn id="10" dur="1" fill="hold">
                                          <p:stCondLst>
                                            <p:cond delay="999"/>
                                          </p:stCondLst>
                                        </p:cTn>
                                        <p:tgtEl>
                                          <p:spTgt spid="129029"/>
                                        </p:tgtEl>
                                        <p:attrNameLst>
                                          <p:attrName>style.visibility</p:attrName>
                                        </p:attrNameLst>
                                      </p:cBhvr>
                                      <p:to>
                                        <p:strVal val="hidden"/>
                                      </p:to>
                                    </p:se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29030"/>
                                        </p:tgtEl>
                                        <p:attrNameLst>
                                          <p:attrName>style.visibility</p:attrName>
                                        </p:attrNameLst>
                                      </p:cBhvr>
                                      <p:to>
                                        <p:strVal val="visible"/>
                                      </p:to>
                                    </p:set>
                                    <p:animEffect transition="in" filter="fade">
                                      <p:cBhvr>
                                        <p:cTn id="14" dur="2000"/>
                                        <p:tgtEl>
                                          <p:spTgt spid="129030"/>
                                        </p:tgtEl>
                                      </p:cBhvr>
                                    </p:animEffect>
                                  </p:childTnLst>
                                </p:cTn>
                              </p:par>
                            </p:childTnLst>
                          </p:cTn>
                        </p:par>
                        <p:par>
                          <p:cTn id="15" fill="hold">
                            <p:stCondLst>
                              <p:cond delay="3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8" grpId="0"/>
      <p:bldP spid="129029" grpId="0"/>
      <p:bldP spid="129030" grpId="0"/>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Remember to “Prove” Your Case</a:t>
            </a:r>
          </a:p>
        </p:txBody>
      </p:sp>
      <p:sp>
        <p:nvSpPr>
          <p:cNvPr id="3" name="Content Placeholder 2"/>
          <p:cNvSpPr>
            <a:spLocks noGrp="1"/>
          </p:cNvSpPr>
          <p:nvPr>
            <p:ph idx="1"/>
          </p:nvPr>
        </p:nvSpPr>
        <p:spPr>
          <a:xfrm>
            <a:off x="685800" y="1828800"/>
            <a:ext cx="7772400" cy="4114800"/>
          </a:xfrm>
        </p:spPr>
        <p:txBody>
          <a:bodyPr/>
          <a:lstStyle/>
          <a:p>
            <a:r>
              <a:rPr lang="en-US" dirty="0"/>
              <a:t>As I write, I must remember that…</a:t>
            </a:r>
          </a:p>
          <a:p>
            <a:pPr lvl="1"/>
            <a:r>
              <a:rPr lang="en-US" dirty="0"/>
              <a:t>I am trying to </a:t>
            </a:r>
            <a:r>
              <a:rPr lang="en-US" b="1" dirty="0"/>
              <a:t>prove</a:t>
            </a:r>
            <a:r>
              <a:rPr lang="en-US" dirty="0"/>
              <a:t> that DL benefits students in the classroom.</a:t>
            </a:r>
          </a:p>
          <a:p>
            <a:pPr lvl="1"/>
            <a:r>
              <a:rPr lang="en-US" dirty="0"/>
              <a:t>I must </a:t>
            </a:r>
            <a:r>
              <a:rPr lang="en-US" b="1" dirty="0"/>
              <a:t>build a case/argument </a:t>
            </a:r>
            <a:r>
              <a:rPr lang="en-US" dirty="0"/>
              <a:t>that will prove my point and win the court case.</a:t>
            </a:r>
          </a:p>
        </p:txBody>
      </p:sp>
      <p:sp>
        <p:nvSpPr>
          <p:cNvPr id="4" name="TextBox 3"/>
          <p:cNvSpPr txBox="1"/>
          <p:nvPr/>
        </p:nvSpPr>
        <p:spPr>
          <a:xfrm>
            <a:off x="457200" y="4724400"/>
            <a:ext cx="4800600" cy="1569660"/>
          </a:xfrm>
          <a:prstGeom prst="rect">
            <a:avLst/>
          </a:prstGeom>
          <a:solidFill>
            <a:srgbClr val="FFC000"/>
          </a:solidFill>
          <a:effectLst>
            <a:softEdge rad="63500"/>
          </a:effectLst>
        </p:spPr>
        <p:txBody>
          <a:bodyPr wrap="square" rtlCol="0">
            <a:spAutoFit/>
          </a:bodyPr>
          <a:lstStyle/>
          <a:p>
            <a:r>
              <a:rPr lang="en-US" dirty="0"/>
              <a:t>In my paper about DL, the “advantages to education” section is the most important part of proving my case.</a:t>
            </a:r>
          </a:p>
        </p:txBody>
      </p:sp>
      <p:pic>
        <p:nvPicPr>
          <p:cNvPr id="145410" name="Picture 2" descr="C:\Program Files\Microsoft Office\Media\CntCD1\ClipArt6\j0287624.wmf"/>
          <p:cNvPicPr>
            <a:picLocks noChangeAspect="1" noChangeArrowheads="1"/>
          </p:cNvPicPr>
          <p:nvPr/>
        </p:nvPicPr>
        <p:blipFill>
          <a:blip r:embed="rId3"/>
          <a:srcRect/>
          <a:stretch>
            <a:fillRect/>
          </a:stretch>
        </p:blipFill>
        <p:spPr bwMode="auto">
          <a:xfrm>
            <a:off x="5638800" y="4191000"/>
            <a:ext cx="3280372" cy="243990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Formulate an Argument (Case)</a:t>
            </a:r>
          </a:p>
        </p:txBody>
      </p:sp>
      <p:sp>
        <p:nvSpPr>
          <p:cNvPr id="3" name="Content Placeholder 2"/>
          <p:cNvSpPr>
            <a:spLocks noGrp="1"/>
          </p:cNvSpPr>
          <p:nvPr>
            <p:ph idx="1"/>
          </p:nvPr>
        </p:nvSpPr>
        <p:spPr/>
        <p:txBody>
          <a:bodyPr/>
          <a:lstStyle/>
          <a:p>
            <a:r>
              <a:rPr lang="en-US" b="1" u="sng" dirty="0"/>
              <a:t>Ask:</a:t>
            </a:r>
            <a:r>
              <a:rPr lang="en-US" dirty="0"/>
              <a:t> How can I prove my case? What evidence exists to help me prove the case?</a:t>
            </a:r>
          </a:p>
          <a:p>
            <a:r>
              <a:rPr lang="en-US" b="1" u="sng" dirty="0"/>
              <a:t>Locate:</a:t>
            </a:r>
            <a:r>
              <a:rPr lang="en-US" dirty="0"/>
              <a:t> Search for evidence from articles.</a:t>
            </a:r>
          </a:p>
          <a:p>
            <a:r>
              <a:rPr lang="en-US" b="1" u="sng" dirty="0"/>
              <a:t>Process:</a:t>
            </a:r>
            <a:r>
              <a:rPr lang="en-US" dirty="0"/>
              <a:t> Don’t just copy information from articles. Read several articles and draw individual points out of these articles to formulate your own personal argument.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Formulate an Argument (Case)</a:t>
            </a:r>
          </a:p>
        </p:txBody>
      </p:sp>
      <p:sp>
        <p:nvSpPr>
          <p:cNvPr id="3" name="Content Placeholder 2"/>
          <p:cNvSpPr>
            <a:spLocks noGrp="1"/>
          </p:cNvSpPr>
          <p:nvPr>
            <p:ph idx="1"/>
          </p:nvPr>
        </p:nvSpPr>
        <p:spPr>
          <a:xfrm>
            <a:off x="685800" y="1828800"/>
            <a:ext cx="7772400" cy="4114800"/>
          </a:xfrm>
        </p:spPr>
        <p:txBody>
          <a:bodyPr/>
          <a:lstStyle/>
          <a:p>
            <a:r>
              <a:rPr lang="en-US" dirty="0"/>
              <a:t>For example, after reading several articles, </a:t>
            </a:r>
            <a:r>
              <a:rPr lang="en-US" b="1" dirty="0"/>
              <a:t>I determined</a:t>
            </a:r>
            <a:r>
              <a:rPr lang="en-US" dirty="0"/>
              <a:t> that there are </a:t>
            </a:r>
            <a:r>
              <a:rPr lang="en-US" u="sng" dirty="0"/>
              <a:t>5 advantages</a:t>
            </a:r>
            <a:r>
              <a:rPr lang="en-US" dirty="0"/>
              <a:t> (reasons) DL benefits education.</a:t>
            </a:r>
          </a:p>
          <a:p>
            <a:r>
              <a:rPr lang="en-US" dirty="0">
                <a:solidFill>
                  <a:srgbClr val="FF0000"/>
                </a:solidFill>
              </a:rPr>
              <a:t>I determined these 5 reasons by </a:t>
            </a:r>
            <a:r>
              <a:rPr lang="en-US" b="1" dirty="0">
                <a:solidFill>
                  <a:srgbClr val="FF0000"/>
                </a:solidFill>
              </a:rPr>
              <a:t>taking specific points/statements out of various articles</a:t>
            </a:r>
            <a:r>
              <a:rPr lang="en-US" dirty="0">
                <a:solidFill>
                  <a:srgbClr val="FF0000"/>
                </a:solidFill>
              </a:rPr>
              <a:t> that I believe prove my case.</a:t>
            </a:r>
          </a:p>
          <a:p>
            <a:r>
              <a:rPr lang="en-US" dirty="0"/>
              <a:t>Notice that I did not report on an article, nor take all of one author’s points and list them as my argument. </a:t>
            </a:r>
            <a:r>
              <a:rPr lang="en-US" b="1" dirty="0"/>
              <a:t>I built my own argument.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Organize Your Thoughts</a:t>
            </a:r>
            <a:br>
              <a:rPr lang="en-US" dirty="0"/>
            </a:br>
            <a:r>
              <a:rPr lang="en-US" dirty="0"/>
              <a:t>Into Paragraphs</a:t>
            </a:r>
          </a:p>
        </p:txBody>
      </p:sp>
      <p:sp>
        <p:nvSpPr>
          <p:cNvPr id="3" name="Content Placeholder 2"/>
          <p:cNvSpPr>
            <a:spLocks noGrp="1"/>
          </p:cNvSpPr>
          <p:nvPr>
            <p:ph idx="1"/>
          </p:nvPr>
        </p:nvSpPr>
        <p:spPr>
          <a:xfrm>
            <a:off x="685800" y="1981200"/>
            <a:ext cx="7772400" cy="4495800"/>
          </a:xfrm>
          <a:solidFill>
            <a:schemeClr val="bg1"/>
          </a:solidFill>
        </p:spPr>
        <p:txBody>
          <a:bodyPr/>
          <a:lstStyle/>
          <a:p>
            <a:pPr marL="0" indent="0">
              <a:buNone/>
            </a:pPr>
            <a:r>
              <a:rPr lang="en-US" sz="3000" u="sng" dirty="0"/>
              <a:t>Advantages of Distance Learning</a:t>
            </a:r>
          </a:p>
          <a:p>
            <a:pPr marL="0" indent="365760">
              <a:buNone/>
            </a:pPr>
            <a:r>
              <a:rPr lang="en-US" sz="3000" dirty="0"/>
              <a:t>There are many advantages to using distance learning in the classroom. One advantage is </a:t>
            </a:r>
            <a:r>
              <a:rPr lang="en-US" sz="3000" dirty="0" err="1"/>
              <a:t>xxxxx</a:t>
            </a:r>
            <a:r>
              <a:rPr lang="en-US" sz="3000" dirty="0"/>
              <a:t> (Broskoske &amp; McCann, 2007). This means…</a:t>
            </a:r>
          </a:p>
          <a:p>
            <a:pPr marL="0" indent="365760">
              <a:buNone/>
            </a:pPr>
            <a:r>
              <a:rPr lang="en-US" sz="3000" dirty="0"/>
              <a:t>A second advantage is </a:t>
            </a:r>
            <a:r>
              <a:rPr lang="en-US" sz="3000" dirty="0" err="1"/>
              <a:t>xxxxx</a:t>
            </a:r>
            <a:r>
              <a:rPr lang="en-US" sz="3000" dirty="0"/>
              <a:t> (Rogan, 2008). When teachers employ distance learning…</a:t>
            </a:r>
          </a:p>
          <a:p>
            <a:pPr marL="0" indent="365760">
              <a:buNone/>
            </a:pPr>
            <a:r>
              <a:rPr lang="en-US" sz="3000" dirty="0" err="1"/>
              <a:t>Banya</a:t>
            </a:r>
            <a:r>
              <a:rPr lang="en-US" sz="3000" dirty="0"/>
              <a:t> (2009) indicates that another advantage of distance learning is </a:t>
            </a:r>
            <a:r>
              <a:rPr lang="en-US" sz="3000" dirty="0" err="1"/>
              <a:t>xxxxx</a:t>
            </a:r>
            <a:r>
              <a:rPr lang="en-US" sz="3000"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Cite Evidence</a:t>
            </a:r>
          </a:p>
        </p:txBody>
      </p:sp>
      <p:sp>
        <p:nvSpPr>
          <p:cNvPr id="117763" name="Rectangle 3"/>
          <p:cNvSpPr>
            <a:spLocks noGrp="1" noChangeArrowheads="1"/>
          </p:cNvSpPr>
          <p:nvPr>
            <p:ph type="body" idx="1"/>
          </p:nvPr>
        </p:nvSpPr>
        <p:spPr/>
        <p:txBody>
          <a:bodyPr/>
          <a:lstStyle/>
          <a:p>
            <a:r>
              <a:rPr lang="en-US" dirty="0"/>
              <a:t>As you type the paper, </a:t>
            </a:r>
            <a:r>
              <a:rPr lang="en-US" b="1" u="sng" dirty="0"/>
              <a:t>cite evidence from articles</a:t>
            </a:r>
            <a:r>
              <a:rPr lang="en-US" dirty="0"/>
              <a:t> you have read (Broskoske, 2022).</a:t>
            </a:r>
          </a:p>
          <a:p>
            <a:r>
              <a:rPr lang="en-US" dirty="0"/>
              <a:t>As a general rule of thumb, </a:t>
            </a:r>
            <a:r>
              <a:rPr lang="en-US" u="sng" dirty="0"/>
              <a:t>every paragraph should have at least one article cited</a:t>
            </a:r>
            <a:r>
              <a:rPr lang="en-US" dirty="0"/>
              <a:t> (except for the introduction and conclusion sections).</a:t>
            </a:r>
          </a:p>
        </p:txBody>
      </p:sp>
      <p:pic>
        <p:nvPicPr>
          <p:cNvPr id="117764" name="Picture 4" descr="j0287626"/>
          <p:cNvPicPr>
            <a:picLocks noChangeAspect="1" noChangeArrowheads="1"/>
          </p:cNvPicPr>
          <p:nvPr/>
        </p:nvPicPr>
        <p:blipFill>
          <a:blip r:embed="rId3"/>
          <a:srcRect/>
          <a:stretch>
            <a:fillRect/>
          </a:stretch>
        </p:blipFill>
        <p:spPr bwMode="auto">
          <a:xfrm>
            <a:off x="5943600" y="4572000"/>
            <a:ext cx="2743200" cy="216535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Cite Evidence</a:t>
            </a:r>
          </a:p>
        </p:txBody>
      </p:sp>
      <p:sp>
        <p:nvSpPr>
          <p:cNvPr id="3" name="Content Placeholder 2"/>
          <p:cNvSpPr>
            <a:spLocks noGrp="1"/>
          </p:cNvSpPr>
          <p:nvPr>
            <p:ph idx="1"/>
          </p:nvPr>
        </p:nvSpPr>
        <p:spPr>
          <a:xfrm>
            <a:off x="685800" y="1752600"/>
            <a:ext cx="7772400" cy="4114800"/>
          </a:xfrm>
        </p:spPr>
        <p:txBody>
          <a:bodyPr/>
          <a:lstStyle/>
          <a:p>
            <a:r>
              <a:rPr lang="en-US" sz="3000" dirty="0"/>
              <a:t>You must </a:t>
            </a:r>
            <a:r>
              <a:rPr lang="en-US" sz="3000" b="1" dirty="0"/>
              <a:t>back up </a:t>
            </a:r>
            <a:r>
              <a:rPr lang="en-US" sz="3000" dirty="0"/>
              <a:t>any points or claims that you make by citing research evidence (Broskoske, 2021).</a:t>
            </a:r>
          </a:p>
          <a:p>
            <a:r>
              <a:rPr lang="en-US" sz="3000" dirty="0"/>
              <a:t>Do not indicate your own opinions or feelings if you cannot find evidence in an article to back up those statements!</a:t>
            </a:r>
          </a:p>
          <a:p>
            <a:endParaRPr lang="en-US" dirty="0"/>
          </a:p>
        </p:txBody>
      </p:sp>
      <p:pic>
        <p:nvPicPr>
          <p:cNvPr id="147458" name="Picture 2" descr="C:\Program Files\Microsoft Office\Media\CntCD1\ClipArt5\j0287173.wmf"/>
          <p:cNvPicPr>
            <a:picLocks noChangeAspect="1" noChangeArrowheads="1"/>
          </p:cNvPicPr>
          <p:nvPr/>
        </p:nvPicPr>
        <p:blipFill>
          <a:blip r:embed="rId3"/>
          <a:srcRect/>
          <a:stretch>
            <a:fillRect/>
          </a:stretch>
        </p:blipFill>
        <p:spPr bwMode="auto">
          <a:xfrm>
            <a:off x="5867400" y="4419600"/>
            <a:ext cx="2777905" cy="224224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Cite Evidence</a:t>
            </a:r>
          </a:p>
        </p:txBody>
      </p:sp>
      <p:sp>
        <p:nvSpPr>
          <p:cNvPr id="140292" name="Rectangle 4"/>
          <p:cNvSpPr>
            <a:spLocks noGrp="1" noChangeArrowheads="1"/>
          </p:cNvSpPr>
          <p:nvPr>
            <p:ph type="body" sz="half" idx="1"/>
          </p:nvPr>
        </p:nvSpPr>
        <p:spPr/>
        <p:txBody>
          <a:bodyPr/>
          <a:lstStyle/>
          <a:p>
            <a:pPr>
              <a:buFontTx/>
              <a:buNone/>
            </a:pPr>
            <a:r>
              <a:rPr lang="en-US" b="1" u="sng" dirty="0"/>
              <a:t>GOOD</a:t>
            </a:r>
          </a:p>
          <a:p>
            <a:r>
              <a:rPr lang="en-US" dirty="0"/>
              <a:t>Broskoske and Rogan (2007) argue that…</a:t>
            </a:r>
          </a:p>
          <a:p>
            <a:r>
              <a:rPr lang="en-US" dirty="0"/>
              <a:t>Research (McCann, 2009) suggests that…</a:t>
            </a:r>
          </a:p>
          <a:p>
            <a:r>
              <a:rPr lang="en-US" dirty="0" err="1"/>
              <a:t>Tomascik</a:t>
            </a:r>
            <a:r>
              <a:rPr lang="en-US" dirty="0"/>
              <a:t> (2006) states that…</a:t>
            </a:r>
          </a:p>
        </p:txBody>
      </p:sp>
      <p:sp>
        <p:nvSpPr>
          <p:cNvPr id="140293" name="Rectangle 5"/>
          <p:cNvSpPr>
            <a:spLocks noGrp="1" noChangeArrowheads="1"/>
          </p:cNvSpPr>
          <p:nvPr>
            <p:ph type="body" sz="half" idx="2"/>
          </p:nvPr>
        </p:nvSpPr>
        <p:spPr/>
        <p:txBody>
          <a:bodyPr/>
          <a:lstStyle/>
          <a:p>
            <a:pPr>
              <a:buFontTx/>
              <a:buNone/>
            </a:pPr>
            <a:r>
              <a:rPr lang="en-US" b="1" u="sng"/>
              <a:t>NOT GOOD</a:t>
            </a:r>
          </a:p>
          <a:p>
            <a:r>
              <a:rPr lang="en-US"/>
              <a:t>In my experience, PowerPoint…</a:t>
            </a:r>
          </a:p>
          <a:p>
            <a:r>
              <a:rPr lang="en-US"/>
              <a:t>I have found that…</a:t>
            </a:r>
          </a:p>
          <a:p>
            <a:r>
              <a:rPr lang="en-US"/>
              <a:t>It is my belief that…</a:t>
            </a:r>
          </a:p>
          <a:p>
            <a:r>
              <a:rPr lang="en-US"/>
              <a:t>I have heard that…</a:t>
            </a:r>
          </a:p>
        </p:txBody>
      </p:sp>
      <p:sp>
        <p:nvSpPr>
          <p:cNvPr id="140294" name="Text Box 6"/>
          <p:cNvSpPr txBox="1">
            <a:spLocks noChangeArrowheads="1"/>
          </p:cNvSpPr>
          <p:nvPr/>
        </p:nvSpPr>
        <p:spPr bwMode="auto">
          <a:xfrm>
            <a:off x="4572000" y="5181600"/>
            <a:ext cx="4038600" cy="1373188"/>
          </a:xfrm>
          <a:prstGeom prst="rect">
            <a:avLst/>
          </a:prstGeom>
          <a:solidFill>
            <a:srgbClr val="FFFFCC"/>
          </a:solidFill>
          <a:ln w="9525">
            <a:noFill/>
            <a:miter lim="800000"/>
            <a:headEnd/>
            <a:tailEnd/>
          </a:ln>
          <a:effectLst>
            <a:outerShdw dist="107763" dir="13500000" algn="ctr" rotWithShape="0">
              <a:schemeClr val="bg2">
                <a:alpha val="50000"/>
              </a:schemeClr>
            </a:outerShdw>
          </a:effectLst>
        </p:spPr>
        <p:txBody>
          <a:bodyPr>
            <a:spAutoFit/>
          </a:bodyPr>
          <a:lstStyle/>
          <a:p>
            <a:pPr>
              <a:spcBef>
                <a:spcPct val="50000"/>
              </a:spcBef>
            </a:pPr>
            <a:r>
              <a:rPr lang="en-US" sz="2800"/>
              <a:t>These claims are not valid unless you can back them up with evidence!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0293">
                                            <p:txEl>
                                              <p:pRg st="0" end="0"/>
                                            </p:txEl>
                                          </p:spTgt>
                                        </p:tgtEl>
                                        <p:attrNameLst>
                                          <p:attrName>style.visibility</p:attrName>
                                        </p:attrNameLst>
                                      </p:cBhvr>
                                      <p:to>
                                        <p:strVal val="visible"/>
                                      </p:to>
                                    </p:set>
                                    <p:animEffect transition="in" filter="dissolve">
                                      <p:cBhvr>
                                        <p:cTn id="7" dur="500"/>
                                        <p:tgtEl>
                                          <p:spTgt spid="14029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0293">
                                            <p:txEl>
                                              <p:pRg st="1" end="1"/>
                                            </p:txEl>
                                          </p:spTgt>
                                        </p:tgtEl>
                                        <p:attrNameLst>
                                          <p:attrName>style.visibility</p:attrName>
                                        </p:attrNameLst>
                                      </p:cBhvr>
                                      <p:to>
                                        <p:strVal val="visible"/>
                                      </p:to>
                                    </p:set>
                                    <p:animEffect transition="in" filter="dissolve">
                                      <p:cBhvr>
                                        <p:cTn id="10" dur="500"/>
                                        <p:tgtEl>
                                          <p:spTgt spid="14029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0293">
                                            <p:txEl>
                                              <p:pRg st="2" end="2"/>
                                            </p:txEl>
                                          </p:spTgt>
                                        </p:tgtEl>
                                        <p:attrNameLst>
                                          <p:attrName>style.visibility</p:attrName>
                                        </p:attrNameLst>
                                      </p:cBhvr>
                                      <p:to>
                                        <p:strVal val="visible"/>
                                      </p:to>
                                    </p:set>
                                    <p:animEffect transition="in" filter="dissolve">
                                      <p:cBhvr>
                                        <p:cTn id="13" dur="500"/>
                                        <p:tgtEl>
                                          <p:spTgt spid="14029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40293">
                                            <p:txEl>
                                              <p:pRg st="3" end="3"/>
                                            </p:txEl>
                                          </p:spTgt>
                                        </p:tgtEl>
                                        <p:attrNameLst>
                                          <p:attrName>style.visibility</p:attrName>
                                        </p:attrNameLst>
                                      </p:cBhvr>
                                      <p:to>
                                        <p:strVal val="visible"/>
                                      </p:to>
                                    </p:set>
                                    <p:animEffect transition="in" filter="dissolve">
                                      <p:cBhvr>
                                        <p:cTn id="16" dur="500"/>
                                        <p:tgtEl>
                                          <p:spTgt spid="14029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0293">
                                            <p:txEl>
                                              <p:pRg st="4" end="4"/>
                                            </p:txEl>
                                          </p:spTgt>
                                        </p:tgtEl>
                                        <p:attrNameLst>
                                          <p:attrName>style.visibility</p:attrName>
                                        </p:attrNameLst>
                                      </p:cBhvr>
                                      <p:to>
                                        <p:strVal val="visible"/>
                                      </p:to>
                                    </p:set>
                                    <p:animEffect transition="in" filter="dissolve">
                                      <p:cBhvr>
                                        <p:cTn id="19" dur="500"/>
                                        <p:tgtEl>
                                          <p:spTgt spid="140293">
                                            <p:txEl>
                                              <p:pRg st="4" end="4"/>
                                            </p:txEl>
                                          </p:spTgt>
                                        </p:tgtEl>
                                      </p:cBhvr>
                                    </p:animEffect>
                                  </p:childTnLst>
                                </p:cTn>
                              </p:par>
                            </p:childTnLst>
                          </p:cTn>
                        </p:par>
                        <p:par>
                          <p:cTn id="20" fill="hold">
                            <p:stCondLst>
                              <p:cond delay="500"/>
                            </p:stCondLst>
                            <p:childTnLst>
                              <p:par>
                                <p:cTn id="21" presetID="6" presetClass="entr" presetSubtype="16" fill="hold" grpId="0" nodeType="afterEffect">
                                  <p:stCondLst>
                                    <p:cond delay="0"/>
                                  </p:stCondLst>
                                  <p:childTnLst>
                                    <p:set>
                                      <p:cBhvr>
                                        <p:cTn id="22" dur="1" fill="hold">
                                          <p:stCondLst>
                                            <p:cond delay="0"/>
                                          </p:stCondLst>
                                        </p:cTn>
                                        <p:tgtEl>
                                          <p:spTgt spid="140294"/>
                                        </p:tgtEl>
                                        <p:attrNameLst>
                                          <p:attrName>style.visibility</p:attrName>
                                        </p:attrNameLst>
                                      </p:cBhvr>
                                      <p:to>
                                        <p:strVal val="visible"/>
                                      </p:to>
                                    </p:set>
                                    <p:animEffect transition="in" filter="circle(in)">
                                      <p:cBhvr>
                                        <p:cTn id="23" dur="2000"/>
                                        <p:tgtEl>
                                          <p:spTgt spid="140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3" grpId="0" build="p"/>
      <p:bldP spid="14029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Adding Your Own Ideas</a:t>
            </a:r>
          </a:p>
        </p:txBody>
      </p:sp>
      <p:sp>
        <p:nvSpPr>
          <p:cNvPr id="6" name="Content Placeholder 5"/>
          <p:cNvSpPr>
            <a:spLocks noGrp="1"/>
          </p:cNvSpPr>
          <p:nvPr>
            <p:ph idx="1"/>
          </p:nvPr>
        </p:nvSpPr>
        <p:spPr/>
        <p:txBody>
          <a:bodyPr/>
          <a:lstStyle/>
          <a:p>
            <a:r>
              <a:rPr lang="en-US" dirty="0"/>
              <a:t>If you want to include your own ideas, add a </a:t>
            </a:r>
            <a:r>
              <a:rPr lang="en-US" i="1" dirty="0"/>
              <a:t>discussion section</a:t>
            </a:r>
            <a:r>
              <a:rPr lang="en-US" dirty="0"/>
              <a:t> to your paper.</a:t>
            </a:r>
          </a:p>
          <a:p>
            <a:r>
              <a:rPr lang="en-US" dirty="0"/>
              <a:t>In a discussion section you can discuss the evidence already presented and add your own personal input without citations.</a:t>
            </a:r>
          </a:p>
        </p:txBody>
      </p:sp>
      <p:pic>
        <p:nvPicPr>
          <p:cNvPr id="146434" name="Picture 2" descr="C:\Program Files\Microsoft Office\Media\CntCD1\ClipArt5\j0287183.wmf"/>
          <p:cNvPicPr>
            <a:picLocks noChangeAspect="1" noChangeArrowheads="1"/>
          </p:cNvPicPr>
          <p:nvPr/>
        </p:nvPicPr>
        <p:blipFill>
          <a:blip r:embed="rId3"/>
          <a:srcRect/>
          <a:stretch>
            <a:fillRect/>
          </a:stretch>
        </p:blipFill>
        <p:spPr bwMode="auto">
          <a:xfrm>
            <a:off x="2971800" y="4648200"/>
            <a:ext cx="3048000" cy="205618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sz="4000"/>
              <a:t>Research More If Needed</a:t>
            </a:r>
          </a:p>
        </p:txBody>
      </p:sp>
      <p:sp>
        <p:nvSpPr>
          <p:cNvPr id="133123" name="Rectangle 3"/>
          <p:cNvSpPr>
            <a:spLocks noGrp="1" noChangeArrowheads="1"/>
          </p:cNvSpPr>
          <p:nvPr>
            <p:ph type="body" idx="1"/>
          </p:nvPr>
        </p:nvSpPr>
        <p:spPr/>
        <p:txBody>
          <a:bodyPr/>
          <a:lstStyle/>
          <a:p>
            <a:r>
              <a:rPr lang="en-US"/>
              <a:t>Are there any "holes" in your case? Is any topic “skimpy” with evidence?</a:t>
            </a:r>
          </a:p>
          <a:p>
            <a:r>
              <a:rPr lang="en-US"/>
              <a:t>If yes, then gather additional resources.</a:t>
            </a:r>
          </a:p>
        </p:txBody>
      </p:sp>
      <p:sp>
        <p:nvSpPr>
          <p:cNvPr id="133124" name="Text Box 4"/>
          <p:cNvSpPr txBox="1">
            <a:spLocks noChangeArrowheads="1"/>
          </p:cNvSpPr>
          <p:nvPr/>
        </p:nvSpPr>
        <p:spPr bwMode="auto">
          <a:xfrm>
            <a:off x="4343400" y="4148138"/>
            <a:ext cx="4267200" cy="1917700"/>
          </a:xfrm>
          <a:prstGeom prst="rect">
            <a:avLst/>
          </a:prstGeom>
          <a:solidFill>
            <a:schemeClr val="bg1"/>
          </a:solidFill>
          <a:ln w="9525">
            <a:noFill/>
            <a:miter lim="800000"/>
            <a:headEnd/>
            <a:tailEnd/>
          </a:ln>
          <a:effectLst/>
        </p:spPr>
        <p:txBody>
          <a:bodyPr>
            <a:spAutoFit/>
          </a:bodyPr>
          <a:lstStyle/>
          <a:p>
            <a:pPr>
              <a:spcBef>
                <a:spcPct val="50000"/>
              </a:spcBef>
            </a:pPr>
            <a:r>
              <a:rPr lang="en-US" u="sng"/>
              <a:t>What Is Distance Learning?</a:t>
            </a:r>
          </a:p>
          <a:p>
            <a:pPr>
              <a:spcBef>
                <a:spcPct val="50000"/>
              </a:spcBef>
            </a:pPr>
            <a:r>
              <a:rPr lang="en-US" u="sng"/>
              <a:t>Technologies Used in Distance Learning</a:t>
            </a:r>
          </a:p>
          <a:p>
            <a:pPr>
              <a:spcBef>
                <a:spcPct val="50000"/>
              </a:spcBef>
            </a:pPr>
            <a:r>
              <a:rPr lang="en-US" u="sng"/>
              <a:t>Advantages and Disadvantages</a:t>
            </a:r>
          </a:p>
        </p:txBody>
      </p:sp>
      <p:sp>
        <p:nvSpPr>
          <p:cNvPr id="133125" name="AutoShape 5"/>
          <p:cNvSpPr>
            <a:spLocks noChangeArrowheads="1"/>
          </p:cNvSpPr>
          <p:nvPr/>
        </p:nvSpPr>
        <p:spPr bwMode="auto">
          <a:xfrm>
            <a:off x="1447800" y="4038600"/>
            <a:ext cx="2743200" cy="609600"/>
          </a:xfrm>
          <a:prstGeom prst="rightArrow">
            <a:avLst>
              <a:gd name="adj1" fmla="val 46296"/>
              <a:gd name="adj2" fmla="val 58333"/>
            </a:avLst>
          </a:prstGeom>
          <a:solidFill>
            <a:srgbClr val="FFFF66"/>
          </a:solidFill>
          <a:ln w="9525">
            <a:solidFill>
              <a:schemeClr val="tx1"/>
            </a:solidFill>
            <a:miter lim="800000"/>
            <a:headEnd/>
            <a:tailEnd/>
          </a:ln>
          <a:effectLst/>
        </p:spPr>
        <p:txBody>
          <a:bodyPr wrap="none" anchor="ctr"/>
          <a:lstStyle/>
          <a:p>
            <a:pPr algn="ctr"/>
            <a:r>
              <a:rPr lang="en-US" sz="1800"/>
              <a:t>Looks sufficient.</a:t>
            </a:r>
          </a:p>
        </p:txBody>
      </p:sp>
      <p:sp>
        <p:nvSpPr>
          <p:cNvPr id="133129" name="AutoShape 9"/>
          <p:cNvSpPr>
            <a:spLocks noChangeArrowheads="1"/>
          </p:cNvSpPr>
          <p:nvPr/>
        </p:nvSpPr>
        <p:spPr bwMode="auto">
          <a:xfrm>
            <a:off x="1447800" y="4876800"/>
            <a:ext cx="2743200" cy="609600"/>
          </a:xfrm>
          <a:prstGeom prst="rightArrow">
            <a:avLst>
              <a:gd name="adj1" fmla="val 46296"/>
              <a:gd name="adj2" fmla="val 58333"/>
            </a:avLst>
          </a:prstGeom>
          <a:solidFill>
            <a:srgbClr val="FFFF66"/>
          </a:solidFill>
          <a:ln w="9525">
            <a:solidFill>
              <a:schemeClr val="tx1"/>
            </a:solidFill>
            <a:miter lim="800000"/>
            <a:headEnd/>
            <a:tailEnd/>
          </a:ln>
          <a:effectLst/>
        </p:spPr>
        <p:txBody>
          <a:bodyPr wrap="none" anchor="ctr"/>
          <a:lstStyle/>
          <a:p>
            <a:pPr algn="ctr"/>
            <a:r>
              <a:rPr lang="en-US" sz="1800"/>
              <a:t>Looks sufficient.</a:t>
            </a:r>
          </a:p>
        </p:txBody>
      </p:sp>
      <p:sp>
        <p:nvSpPr>
          <p:cNvPr id="133130" name="AutoShape 10"/>
          <p:cNvSpPr>
            <a:spLocks noChangeArrowheads="1"/>
          </p:cNvSpPr>
          <p:nvPr/>
        </p:nvSpPr>
        <p:spPr bwMode="auto">
          <a:xfrm>
            <a:off x="1447800" y="5562600"/>
            <a:ext cx="2743200" cy="609600"/>
          </a:xfrm>
          <a:prstGeom prst="rightArrow">
            <a:avLst>
              <a:gd name="adj1" fmla="val 46296"/>
              <a:gd name="adj2" fmla="val 58333"/>
            </a:avLst>
          </a:prstGeom>
          <a:solidFill>
            <a:srgbClr val="FF0000"/>
          </a:solidFill>
          <a:ln w="9525">
            <a:solidFill>
              <a:schemeClr val="tx1"/>
            </a:solidFill>
            <a:miter lim="800000"/>
            <a:headEnd/>
            <a:tailEnd/>
          </a:ln>
          <a:effectLst/>
        </p:spPr>
        <p:txBody>
          <a:bodyPr wrap="none" anchor="ctr"/>
          <a:lstStyle/>
          <a:p>
            <a:pPr algn="ctr"/>
            <a:r>
              <a:rPr lang="en-US" sz="1800"/>
              <a:t>Needs more!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25"/>
                                        </p:tgtEl>
                                        <p:attrNameLst>
                                          <p:attrName>style.visibility</p:attrName>
                                        </p:attrNameLst>
                                      </p:cBhvr>
                                      <p:to>
                                        <p:strVal val="visible"/>
                                      </p:to>
                                    </p:set>
                                    <p:anim calcmode="lin" valueType="num">
                                      <p:cBhvr additive="base">
                                        <p:cTn id="7" dur="2000" fill="hold"/>
                                        <p:tgtEl>
                                          <p:spTgt spid="133125"/>
                                        </p:tgtEl>
                                        <p:attrNameLst>
                                          <p:attrName>ppt_x</p:attrName>
                                        </p:attrNameLst>
                                      </p:cBhvr>
                                      <p:tavLst>
                                        <p:tav tm="0">
                                          <p:val>
                                            <p:strVal val="0-#ppt_w/2"/>
                                          </p:val>
                                        </p:tav>
                                        <p:tav tm="100000">
                                          <p:val>
                                            <p:strVal val="#ppt_x"/>
                                          </p:val>
                                        </p:tav>
                                      </p:tavLst>
                                    </p:anim>
                                    <p:anim calcmode="lin" valueType="num">
                                      <p:cBhvr additive="base">
                                        <p:cTn id="8" dur="2000" fill="hold"/>
                                        <p:tgtEl>
                                          <p:spTgt spid="13312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stCondLst>
                                    <p:cond delay="0"/>
                                  </p:stCondLst>
                                  <p:childTnLst>
                                    <p:set>
                                      <p:cBhvr>
                                        <p:cTn id="11" dur="1" fill="hold">
                                          <p:stCondLst>
                                            <p:cond delay="0"/>
                                          </p:stCondLst>
                                        </p:cTn>
                                        <p:tgtEl>
                                          <p:spTgt spid="133129"/>
                                        </p:tgtEl>
                                        <p:attrNameLst>
                                          <p:attrName>style.visibility</p:attrName>
                                        </p:attrNameLst>
                                      </p:cBhvr>
                                      <p:to>
                                        <p:strVal val="visible"/>
                                      </p:to>
                                    </p:set>
                                    <p:anim calcmode="lin" valueType="num">
                                      <p:cBhvr additive="base">
                                        <p:cTn id="12" dur="2000" fill="hold"/>
                                        <p:tgtEl>
                                          <p:spTgt spid="133129"/>
                                        </p:tgtEl>
                                        <p:attrNameLst>
                                          <p:attrName>ppt_x</p:attrName>
                                        </p:attrNameLst>
                                      </p:cBhvr>
                                      <p:tavLst>
                                        <p:tav tm="0">
                                          <p:val>
                                            <p:strVal val="0-#ppt_w/2"/>
                                          </p:val>
                                        </p:tav>
                                        <p:tav tm="100000">
                                          <p:val>
                                            <p:strVal val="#ppt_x"/>
                                          </p:val>
                                        </p:tav>
                                      </p:tavLst>
                                    </p:anim>
                                    <p:anim calcmode="lin" valueType="num">
                                      <p:cBhvr additive="base">
                                        <p:cTn id="13" dur="2000" fill="hold"/>
                                        <p:tgtEl>
                                          <p:spTgt spid="133129"/>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8" fill="hold" grpId="0" nodeType="afterEffect">
                                  <p:stCondLst>
                                    <p:cond delay="0"/>
                                  </p:stCondLst>
                                  <p:childTnLst>
                                    <p:set>
                                      <p:cBhvr>
                                        <p:cTn id="16" dur="1" fill="hold">
                                          <p:stCondLst>
                                            <p:cond delay="0"/>
                                          </p:stCondLst>
                                        </p:cTn>
                                        <p:tgtEl>
                                          <p:spTgt spid="133130"/>
                                        </p:tgtEl>
                                        <p:attrNameLst>
                                          <p:attrName>style.visibility</p:attrName>
                                        </p:attrNameLst>
                                      </p:cBhvr>
                                      <p:to>
                                        <p:strVal val="visible"/>
                                      </p:to>
                                    </p:set>
                                    <p:anim calcmode="lin" valueType="num">
                                      <p:cBhvr additive="base">
                                        <p:cTn id="17" dur="2000" fill="hold"/>
                                        <p:tgtEl>
                                          <p:spTgt spid="133130"/>
                                        </p:tgtEl>
                                        <p:attrNameLst>
                                          <p:attrName>ppt_x</p:attrName>
                                        </p:attrNameLst>
                                      </p:cBhvr>
                                      <p:tavLst>
                                        <p:tav tm="0">
                                          <p:val>
                                            <p:strVal val="0-#ppt_w/2"/>
                                          </p:val>
                                        </p:tav>
                                        <p:tav tm="100000">
                                          <p:val>
                                            <p:strVal val="#ppt_x"/>
                                          </p:val>
                                        </p:tav>
                                      </p:tavLst>
                                    </p:anim>
                                    <p:anim calcmode="lin" valueType="num">
                                      <p:cBhvr additive="base">
                                        <p:cTn id="18" dur="2000" fill="hold"/>
                                        <p:tgtEl>
                                          <p:spTgt spid="133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5" grpId="0" animBg="1"/>
      <p:bldP spid="133129" grpId="0" animBg="1"/>
      <p:bldP spid="13313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Using Dr. Steve’s APA Template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47343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Dr. Steve’s APA Template</a:t>
            </a:r>
          </a:p>
        </p:txBody>
      </p:sp>
      <p:sp>
        <p:nvSpPr>
          <p:cNvPr id="3" name="Content Placeholder 2"/>
          <p:cNvSpPr>
            <a:spLocks noGrp="1"/>
          </p:cNvSpPr>
          <p:nvPr>
            <p:ph idx="1"/>
          </p:nvPr>
        </p:nvSpPr>
        <p:spPr/>
        <p:txBody>
          <a:bodyPr/>
          <a:lstStyle/>
          <a:p>
            <a:r>
              <a:rPr lang="en-US" dirty="0"/>
              <a:t>If you download Dr. Steve’s Word APA Template, the majority of formatting will be handled for you,</a:t>
            </a:r>
          </a:p>
          <a:p>
            <a:r>
              <a:rPr lang="en-US" dirty="0"/>
              <a:t>If you don’t use this resource, you must ensure that you have followed all of the APA formatting conventions </a:t>
            </a:r>
          </a:p>
        </p:txBody>
      </p:sp>
    </p:spTree>
    <p:extLst>
      <p:ext uri="{BB962C8B-B14F-4D97-AF65-F5344CB8AC3E}">
        <p14:creationId xmlns:p14="http://schemas.microsoft.com/office/powerpoint/2010/main" val="2574425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856B360-CD5B-4E84-B681-F26B6B26F6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7949"/>
          <a:stretch/>
        </p:blipFill>
        <p:spPr>
          <a:xfrm>
            <a:off x="1905000" y="2069184"/>
            <a:ext cx="5943600" cy="4191000"/>
          </a:xfrm>
          <a:prstGeom prst="rect">
            <a:avLst/>
          </a:prstGeom>
        </p:spPr>
      </p:pic>
      <p:sp>
        <p:nvSpPr>
          <p:cNvPr id="5" name="Title 4"/>
          <p:cNvSpPr>
            <a:spLocks noGrp="1"/>
          </p:cNvSpPr>
          <p:nvPr>
            <p:ph type="title"/>
          </p:nvPr>
        </p:nvSpPr>
        <p:spPr/>
        <p:txBody>
          <a:bodyPr/>
          <a:lstStyle/>
          <a:p>
            <a:r>
              <a:rPr lang="en-US" dirty="0"/>
              <a:t>APA: Title Page</a:t>
            </a:r>
          </a:p>
        </p:txBody>
      </p:sp>
      <p:sp>
        <p:nvSpPr>
          <p:cNvPr id="8" name="Rounded Rectangular Callout 7"/>
          <p:cNvSpPr/>
          <p:nvPr/>
        </p:nvSpPr>
        <p:spPr>
          <a:xfrm>
            <a:off x="5943599" y="2895600"/>
            <a:ext cx="2970203" cy="1066800"/>
          </a:xfrm>
          <a:prstGeom prst="wedgeRoundRectCallout">
            <a:avLst>
              <a:gd name="adj1" fmla="val 1641"/>
              <a:gd name="adj2" fmla="val -73386"/>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Title page is page number 1. Put in</a:t>
            </a:r>
            <a:br>
              <a:rPr lang="en-US" sz="2200" dirty="0">
                <a:solidFill>
                  <a:schemeClr val="tx1"/>
                </a:solidFill>
              </a:rPr>
            </a:br>
            <a:r>
              <a:rPr lang="en-US" sz="2200" dirty="0">
                <a:solidFill>
                  <a:schemeClr val="tx1"/>
                </a:solidFill>
              </a:rPr>
              <a:t>header of document.</a:t>
            </a:r>
          </a:p>
        </p:txBody>
      </p:sp>
      <p:sp>
        <p:nvSpPr>
          <p:cNvPr id="9" name="Rounded Rectangular Callout 8"/>
          <p:cNvSpPr/>
          <p:nvPr/>
        </p:nvSpPr>
        <p:spPr>
          <a:xfrm>
            <a:off x="432062" y="4267200"/>
            <a:ext cx="2590800" cy="2202227"/>
          </a:xfrm>
          <a:prstGeom prst="wedgeRoundRectCallout">
            <a:avLst>
              <a:gd name="adj1" fmla="val 84613"/>
              <a:gd name="adj2" fmla="val 442"/>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Your Name</a:t>
            </a:r>
          </a:p>
          <a:p>
            <a:pPr algn="ctr"/>
            <a:r>
              <a:rPr lang="en-US" sz="2200" dirty="0">
                <a:solidFill>
                  <a:schemeClr val="tx1"/>
                </a:solidFill>
              </a:rPr>
              <a:t>Dept. &amp; University</a:t>
            </a:r>
          </a:p>
          <a:p>
            <a:pPr algn="ctr"/>
            <a:r>
              <a:rPr lang="en-US" sz="2200" dirty="0">
                <a:solidFill>
                  <a:schemeClr val="tx1"/>
                </a:solidFill>
              </a:rPr>
              <a:t>Class</a:t>
            </a:r>
          </a:p>
          <a:p>
            <a:pPr algn="ctr"/>
            <a:r>
              <a:rPr lang="en-US" sz="2200" dirty="0">
                <a:solidFill>
                  <a:schemeClr val="tx1"/>
                </a:solidFill>
              </a:rPr>
              <a:t>Teacher</a:t>
            </a:r>
          </a:p>
          <a:p>
            <a:pPr algn="ctr"/>
            <a:r>
              <a:rPr lang="en-US" sz="2200" dirty="0">
                <a:solidFill>
                  <a:schemeClr val="tx1"/>
                </a:solidFill>
              </a:rPr>
              <a:t>Date</a:t>
            </a:r>
          </a:p>
        </p:txBody>
      </p:sp>
      <p:sp>
        <p:nvSpPr>
          <p:cNvPr id="10" name="Rounded Rectangular Callout 8">
            <a:extLst>
              <a:ext uri="{FF2B5EF4-FFF2-40B4-BE49-F238E27FC236}">
                <a16:creationId xmlns:a16="http://schemas.microsoft.com/office/drawing/2014/main" id="{07E4C5C1-8677-4A48-9BC8-9A6F563C7888}"/>
              </a:ext>
            </a:extLst>
          </p:cNvPr>
          <p:cNvSpPr/>
          <p:nvPr/>
        </p:nvSpPr>
        <p:spPr>
          <a:xfrm>
            <a:off x="442274" y="3238500"/>
            <a:ext cx="2590800" cy="533400"/>
          </a:xfrm>
          <a:prstGeom prst="wedgeRoundRectCallout">
            <a:avLst>
              <a:gd name="adj1" fmla="val 71150"/>
              <a:gd name="adj2" fmla="val 95821"/>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Title of Paper</a:t>
            </a:r>
          </a:p>
        </p:txBody>
      </p:sp>
      <p:sp>
        <p:nvSpPr>
          <p:cNvPr id="13" name="Rectangle 12">
            <a:extLst>
              <a:ext uri="{FF2B5EF4-FFF2-40B4-BE49-F238E27FC236}">
                <a16:creationId xmlns:a16="http://schemas.microsoft.com/office/drawing/2014/main" id="{61A4085D-164E-4837-829F-9E8ACD16DA90}"/>
              </a:ext>
            </a:extLst>
          </p:cNvPr>
          <p:cNvSpPr/>
          <p:nvPr/>
        </p:nvSpPr>
        <p:spPr>
          <a:xfrm>
            <a:off x="3810000" y="5715000"/>
            <a:ext cx="457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142130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31B1C1-29E4-49B2-96AE-D2A9F3A104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66812" y="2362200"/>
            <a:ext cx="6810375" cy="4191000"/>
          </a:xfrm>
          <a:prstGeom prst="rect">
            <a:avLst/>
          </a:prstGeom>
        </p:spPr>
      </p:pic>
      <p:sp>
        <p:nvSpPr>
          <p:cNvPr id="2" name="Title 1"/>
          <p:cNvSpPr>
            <a:spLocks noGrp="1"/>
          </p:cNvSpPr>
          <p:nvPr>
            <p:ph type="title"/>
          </p:nvPr>
        </p:nvSpPr>
        <p:spPr/>
        <p:txBody>
          <a:bodyPr/>
          <a:lstStyle/>
          <a:p>
            <a:r>
              <a:rPr lang="en-US" dirty="0"/>
              <a:t>APA: Abstract</a:t>
            </a:r>
          </a:p>
        </p:txBody>
      </p:sp>
      <p:sp>
        <p:nvSpPr>
          <p:cNvPr id="5" name="Rounded Rectangular Callout 4"/>
          <p:cNvSpPr/>
          <p:nvPr/>
        </p:nvSpPr>
        <p:spPr>
          <a:xfrm>
            <a:off x="2667000" y="5715000"/>
            <a:ext cx="2590800" cy="914400"/>
          </a:xfrm>
          <a:prstGeom prst="wedgeRoundRectCallout">
            <a:avLst>
              <a:gd name="adj1" fmla="val 5766"/>
              <a:gd name="adj2" fmla="val -120220"/>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List keywords for search purposes.</a:t>
            </a:r>
          </a:p>
        </p:txBody>
      </p:sp>
      <p:sp>
        <p:nvSpPr>
          <p:cNvPr id="6" name="Rounded Rectangular Callout 5"/>
          <p:cNvSpPr/>
          <p:nvPr/>
        </p:nvSpPr>
        <p:spPr>
          <a:xfrm>
            <a:off x="914400" y="1600200"/>
            <a:ext cx="4114800" cy="1143000"/>
          </a:xfrm>
          <a:prstGeom prst="wedgeRoundRectCallout">
            <a:avLst>
              <a:gd name="adj1" fmla="val 2170"/>
              <a:gd name="adj2" fmla="val 115977"/>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Paragraph that briefly describes paper. Write this after you have written the paper.</a:t>
            </a:r>
          </a:p>
        </p:txBody>
      </p:sp>
    </p:spTree>
    <p:extLst>
      <p:ext uri="{BB962C8B-B14F-4D97-AF65-F5344CB8AC3E}">
        <p14:creationId xmlns:p14="http://schemas.microsoft.com/office/powerpoint/2010/main" val="1774903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B8C574-2E48-4EC8-8AC8-941BB5A3E0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66800" y="1371600"/>
            <a:ext cx="7535636" cy="5410200"/>
          </a:xfrm>
          <a:prstGeom prst="rect">
            <a:avLst/>
          </a:prstGeom>
        </p:spPr>
      </p:pic>
      <p:sp>
        <p:nvSpPr>
          <p:cNvPr id="2" name="Title 1"/>
          <p:cNvSpPr>
            <a:spLocks noGrp="1"/>
          </p:cNvSpPr>
          <p:nvPr>
            <p:ph type="title"/>
          </p:nvPr>
        </p:nvSpPr>
        <p:spPr>
          <a:xfrm>
            <a:off x="685800" y="381000"/>
            <a:ext cx="7772400" cy="1143000"/>
          </a:xfrm>
        </p:spPr>
        <p:txBody>
          <a:bodyPr/>
          <a:lstStyle/>
          <a:p>
            <a:r>
              <a:rPr lang="en-US" dirty="0"/>
              <a:t>APA: Body of Paper</a:t>
            </a:r>
          </a:p>
        </p:txBody>
      </p:sp>
      <p:sp>
        <p:nvSpPr>
          <p:cNvPr id="4" name="Rounded Rectangular Callout 3"/>
          <p:cNvSpPr/>
          <p:nvPr/>
        </p:nvSpPr>
        <p:spPr>
          <a:xfrm>
            <a:off x="381000" y="4953000"/>
            <a:ext cx="2590800" cy="914400"/>
          </a:xfrm>
          <a:prstGeom prst="wedgeRoundRectCallout">
            <a:avLst>
              <a:gd name="adj1" fmla="val 84864"/>
              <a:gd name="adj2" fmla="val 39373"/>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Section heading</a:t>
            </a:r>
            <a:br>
              <a:rPr lang="en-US" sz="2200" dirty="0">
                <a:solidFill>
                  <a:schemeClr val="tx1"/>
                </a:solidFill>
              </a:rPr>
            </a:br>
            <a:r>
              <a:rPr lang="en-US" sz="2200" dirty="0">
                <a:solidFill>
                  <a:schemeClr val="tx1"/>
                </a:solidFill>
              </a:rPr>
              <a:t>(from outline).</a:t>
            </a:r>
          </a:p>
        </p:txBody>
      </p:sp>
      <p:sp>
        <p:nvSpPr>
          <p:cNvPr id="5" name="Rounded Rectangular Callout 4"/>
          <p:cNvSpPr/>
          <p:nvPr/>
        </p:nvSpPr>
        <p:spPr>
          <a:xfrm>
            <a:off x="6392636" y="4572000"/>
            <a:ext cx="2590800" cy="914400"/>
          </a:xfrm>
          <a:prstGeom prst="wedgeRoundRectCallout">
            <a:avLst>
              <a:gd name="adj1" fmla="val -89488"/>
              <a:gd name="adj2" fmla="val -163762"/>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Citations.</a:t>
            </a:r>
          </a:p>
        </p:txBody>
      </p:sp>
      <p:sp>
        <p:nvSpPr>
          <p:cNvPr id="8" name="Rounded Rectangular Callout 3">
            <a:extLst>
              <a:ext uri="{FF2B5EF4-FFF2-40B4-BE49-F238E27FC236}">
                <a16:creationId xmlns:a16="http://schemas.microsoft.com/office/drawing/2014/main" id="{7CC09C09-E807-4CCC-B40C-BA61083EF68C}"/>
              </a:ext>
            </a:extLst>
          </p:cNvPr>
          <p:cNvSpPr/>
          <p:nvPr/>
        </p:nvSpPr>
        <p:spPr>
          <a:xfrm>
            <a:off x="304800" y="1600200"/>
            <a:ext cx="2590800" cy="914400"/>
          </a:xfrm>
          <a:prstGeom prst="wedgeRoundRectCallout">
            <a:avLst>
              <a:gd name="adj1" fmla="val 76859"/>
              <a:gd name="adj2" fmla="val 36280"/>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Title replaces “Introduction.”</a:t>
            </a:r>
          </a:p>
        </p:txBody>
      </p:sp>
    </p:spTree>
    <p:extLst>
      <p:ext uri="{BB962C8B-B14F-4D97-AF65-F5344CB8AC3E}">
        <p14:creationId xmlns:p14="http://schemas.microsoft.com/office/powerpoint/2010/main" val="1565543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FC69B6-B26A-4583-A0FA-B887970BAD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3416" y="1759803"/>
            <a:ext cx="7609710" cy="4259997"/>
          </a:xfrm>
          <a:prstGeom prst="rect">
            <a:avLst/>
          </a:prstGeom>
        </p:spPr>
      </p:pic>
      <p:sp>
        <p:nvSpPr>
          <p:cNvPr id="2" name="Title 1"/>
          <p:cNvSpPr>
            <a:spLocks noGrp="1"/>
          </p:cNvSpPr>
          <p:nvPr>
            <p:ph type="title"/>
          </p:nvPr>
        </p:nvSpPr>
        <p:spPr/>
        <p:txBody>
          <a:bodyPr/>
          <a:lstStyle/>
          <a:p>
            <a:r>
              <a:rPr lang="en-US" dirty="0"/>
              <a:t>APA: References (Bibliography)</a:t>
            </a:r>
          </a:p>
        </p:txBody>
      </p:sp>
      <p:sp>
        <p:nvSpPr>
          <p:cNvPr id="3" name="TextBox 2"/>
          <p:cNvSpPr txBox="1"/>
          <p:nvPr/>
        </p:nvSpPr>
        <p:spPr>
          <a:xfrm>
            <a:off x="4495800" y="5881806"/>
            <a:ext cx="4419600" cy="830997"/>
          </a:xfrm>
          <a:prstGeom prst="rect">
            <a:avLst/>
          </a:prstGeom>
          <a:solidFill>
            <a:srgbClr val="FFC000"/>
          </a:solidFill>
          <a:ln>
            <a:solidFill>
              <a:srgbClr val="C00000"/>
            </a:solidFill>
          </a:ln>
        </p:spPr>
        <p:txBody>
          <a:bodyPr wrap="square" rtlCol="0">
            <a:spAutoFit/>
          </a:bodyPr>
          <a:lstStyle/>
          <a:p>
            <a:r>
              <a:rPr lang="en-US" dirty="0"/>
              <a:t>References alphabetized and written in APA format.</a:t>
            </a:r>
          </a:p>
        </p:txBody>
      </p:sp>
    </p:spTree>
    <p:extLst>
      <p:ext uri="{BB962C8B-B14F-4D97-AF65-F5344CB8AC3E}">
        <p14:creationId xmlns:p14="http://schemas.microsoft.com/office/powerpoint/2010/main" val="2016139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Let’s Try It</a:t>
            </a:r>
          </a:p>
        </p:txBody>
      </p:sp>
      <p:sp>
        <p:nvSpPr>
          <p:cNvPr id="131076" name="WordArt 4"/>
          <p:cNvSpPr>
            <a:spLocks noChangeArrowheads="1" noChangeShapeType="1" noTextEdit="1"/>
          </p:cNvSpPr>
          <p:nvPr/>
        </p:nvSpPr>
        <p:spPr bwMode="auto">
          <a:xfrm>
            <a:off x="2971800" y="2819400"/>
            <a:ext cx="3886200" cy="1601788"/>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r>
              <a:rPr lang="en-US" sz="3600" kern="10">
                <a:ln w="9525">
                  <a:round/>
                  <a:headEnd/>
                  <a:tailEnd/>
                </a:ln>
                <a:gradFill rotWithShape="0">
                  <a:gsLst>
                    <a:gs pos="0">
                      <a:srgbClr val="707070"/>
                    </a:gs>
                    <a:gs pos="50000">
                      <a:srgbClr val="FFFFFF"/>
                    </a:gs>
                    <a:gs pos="100000">
                      <a:srgbClr val="707070"/>
                    </a:gs>
                  </a:gsLst>
                  <a:lin ang="2700000" scaled="1"/>
                </a:gradFill>
                <a:latin typeface="Impact"/>
              </a:rPr>
              <a:t>Help with APA</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865</TotalTime>
  <Words>1867</Words>
  <Application>Microsoft Office PowerPoint</Application>
  <PresentationFormat>On-screen Show (4:3)</PresentationFormat>
  <Paragraphs>176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Impact</vt:lpstr>
      <vt:lpstr>Times New Roman</vt:lpstr>
      <vt:lpstr>Default Design</vt:lpstr>
      <vt:lpstr>How to Write the Paper OR How the Paper Will Write Itself</vt:lpstr>
      <vt:lpstr>Paper Requirement</vt:lpstr>
      <vt:lpstr>Creating Citations in Text</vt:lpstr>
      <vt:lpstr>Citing Works</vt:lpstr>
      <vt:lpstr>Citing Works (cont’d)</vt:lpstr>
      <vt:lpstr>Text Citations</vt:lpstr>
      <vt:lpstr>Text Citations</vt:lpstr>
      <vt:lpstr>Text Citations</vt:lpstr>
      <vt:lpstr>Text Citations</vt:lpstr>
      <vt:lpstr>Text Citations</vt:lpstr>
      <vt:lpstr>Which of the following are correct?</vt:lpstr>
      <vt:lpstr>Which of the following are correct?</vt:lpstr>
      <vt:lpstr>How to Write the Paper</vt:lpstr>
      <vt:lpstr>Read Articles and Take Notes</vt:lpstr>
      <vt:lpstr>Take Notes in Your Own Words</vt:lpstr>
      <vt:lpstr>Type Your Notes into Word</vt:lpstr>
      <vt:lpstr>Type Your Own Ideas as You Go</vt:lpstr>
      <vt:lpstr>Type Headings into Paper (Points from Outline)</vt:lpstr>
      <vt:lpstr>Copy and Paste Notes Under Appropriate Headings</vt:lpstr>
      <vt:lpstr>Craft the Wording into Understandable Paragraphs</vt:lpstr>
      <vt:lpstr>Remember to “Prove” Your Case</vt:lpstr>
      <vt:lpstr>Formulate an Argument (Case)</vt:lpstr>
      <vt:lpstr>Formulate an Argument (Case)</vt:lpstr>
      <vt:lpstr>Organize Your Thoughts Into Paragraphs</vt:lpstr>
      <vt:lpstr>Cite Evidence</vt:lpstr>
      <vt:lpstr>Cite Evidence</vt:lpstr>
      <vt:lpstr>Cite Evidence</vt:lpstr>
      <vt:lpstr>Adding Your Own Ideas</vt:lpstr>
      <vt:lpstr>Research More If Needed</vt:lpstr>
      <vt:lpstr>Using Dr. Steve’s APA Template</vt:lpstr>
      <vt:lpstr>Using Dr. Steve’s APA Template</vt:lpstr>
      <vt:lpstr>APA: Title Page</vt:lpstr>
      <vt:lpstr>APA: Abstract</vt:lpstr>
      <vt:lpstr>APA: Body of Paper</vt:lpstr>
      <vt:lpstr>APA: References (Bibliography)</vt:lpstr>
      <vt:lpstr>Let’s Try It</vt:lpstr>
    </vt:vector>
  </TitlesOfParts>
  <Company>Misericordia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Paper in APA Style (Part II)</dc:title>
  <dc:creator>Dr. Steve Broskoske</dc:creator>
  <cp:lastModifiedBy>Stephen Broskoske</cp:lastModifiedBy>
  <cp:revision>58</cp:revision>
  <dcterms:created xsi:type="dcterms:W3CDTF">2004-01-16T01:41:33Z</dcterms:created>
  <dcterms:modified xsi:type="dcterms:W3CDTF">2023-02-28T20:17:17Z</dcterms:modified>
</cp:coreProperties>
</file>