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364" r:id="rId3"/>
    <p:sldId id="350" r:id="rId4"/>
    <p:sldId id="347" r:id="rId5"/>
    <p:sldId id="341" r:id="rId6"/>
    <p:sldId id="343" r:id="rId7"/>
    <p:sldId id="358" r:id="rId8"/>
    <p:sldId id="344" r:id="rId9"/>
    <p:sldId id="342" r:id="rId10"/>
    <p:sldId id="348" r:id="rId11"/>
    <p:sldId id="380" r:id="rId12"/>
    <p:sldId id="374" r:id="rId13"/>
    <p:sldId id="384" r:id="rId14"/>
    <p:sldId id="412" r:id="rId15"/>
    <p:sldId id="413" r:id="rId16"/>
    <p:sldId id="415" r:id="rId17"/>
    <p:sldId id="414" r:id="rId18"/>
    <p:sldId id="381" r:id="rId19"/>
    <p:sldId id="382" r:id="rId20"/>
    <p:sldId id="383" r:id="rId21"/>
    <p:sldId id="360" r:id="rId22"/>
    <p:sldId id="361" r:id="rId23"/>
    <p:sldId id="410" r:id="rId24"/>
    <p:sldId id="385" r:id="rId25"/>
    <p:sldId id="386" r:id="rId26"/>
    <p:sldId id="387" r:id="rId27"/>
    <p:sldId id="388" r:id="rId28"/>
    <p:sldId id="389" r:id="rId29"/>
    <p:sldId id="390" r:id="rId30"/>
    <p:sldId id="391" r:id="rId31"/>
    <p:sldId id="392" r:id="rId32"/>
    <p:sldId id="393" r:id="rId33"/>
    <p:sldId id="394" r:id="rId34"/>
    <p:sldId id="395" r:id="rId35"/>
    <p:sldId id="396" r:id="rId36"/>
    <p:sldId id="397" r:id="rId37"/>
    <p:sldId id="398" r:id="rId38"/>
    <p:sldId id="399" r:id="rId39"/>
    <p:sldId id="401" r:id="rId40"/>
    <p:sldId id="402" r:id="rId41"/>
    <p:sldId id="403" r:id="rId42"/>
    <p:sldId id="411" r:id="rId43"/>
    <p:sldId id="404" r:id="rId44"/>
    <p:sldId id="406" r:id="rId45"/>
    <p:sldId id="405" r:id="rId46"/>
    <p:sldId id="409" r:id="rId47"/>
    <p:sldId id="372" r:id="rId48"/>
  </p:sldIdLst>
  <p:sldSz cx="9144000" cy="6858000" type="screen4x3"/>
  <p:notesSz cx="6858000" cy="9144000"/>
  <p:defaultTextStyle>
    <a:defPPr>
      <a:defRPr lang="en-US"/>
    </a:defPPr>
    <a:lvl1pPr algn="ctr" rtl="0" fontAlgn="base">
      <a:spcBef>
        <a:spcPct val="0"/>
      </a:spcBef>
      <a:spcAft>
        <a:spcPct val="0"/>
      </a:spcAft>
      <a:defRPr sz="4000" kern="1200">
        <a:solidFill>
          <a:schemeClr val="tx2"/>
        </a:solidFill>
        <a:latin typeface="Times New Roman" pitchFamily="18" charset="0"/>
        <a:ea typeface="+mn-ea"/>
        <a:cs typeface="+mn-cs"/>
      </a:defRPr>
    </a:lvl1pPr>
    <a:lvl2pPr marL="457200" algn="ctr" rtl="0" fontAlgn="base">
      <a:spcBef>
        <a:spcPct val="0"/>
      </a:spcBef>
      <a:spcAft>
        <a:spcPct val="0"/>
      </a:spcAft>
      <a:defRPr sz="4000" kern="1200">
        <a:solidFill>
          <a:schemeClr val="tx2"/>
        </a:solidFill>
        <a:latin typeface="Times New Roman" pitchFamily="18" charset="0"/>
        <a:ea typeface="+mn-ea"/>
        <a:cs typeface="+mn-cs"/>
      </a:defRPr>
    </a:lvl2pPr>
    <a:lvl3pPr marL="914400" algn="ctr" rtl="0" fontAlgn="base">
      <a:spcBef>
        <a:spcPct val="0"/>
      </a:spcBef>
      <a:spcAft>
        <a:spcPct val="0"/>
      </a:spcAft>
      <a:defRPr sz="4000" kern="1200">
        <a:solidFill>
          <a:schemeClr val="tx2"/>
        </a:solidFill>
        <a:latin typeface="Times New Roman" pitchFamily="18" charset="0"/>
        <a:ea typeface="+mn-ea"/>
        <a:cs typeface="+mn-cs"/>
      </a:defRPr>
    </a:lvl3pPr>
    <a:lvl4pPr marL="1371600" algn="ctr" rtl="0" fontAlgn="base">
      <a:spcBef>
        <a:spcPct val="0"/>
      </a:spcBef>
      <a:spcAft>
        <a:spcPct val="0"/>
      </a:spcAft>
      <a:defRPr sz="4000" kern="1200">
        <a:solidFill>
          <a:schemeClr val="tx2"/>
        </a:solidFill>
        <a:latin typeface="Times New Roman" pitchFamily="18" charset="0"/>
        <a:ea typeface="+mn-ea"/>
        <a:cs typeface="+mn-cs"/>
      </a:defRPr>
    </a:lvl4pPr>
    <a:lvl5pPr marL="1828800" algn="ctr" rtl="0" fontAlgn="base">
      <a:spcBef>
        <a:spcPct val="0"/>
      </a:spcBef>
      <a:spcAft>
        <a:spcPct val="0"/>
      </a:spcAft>
      <a:defRPr sz="4000" kern="1200">
        <a:solidFill>
          <a:schemeClr val="tx2"/>
        </a:solidFill>
        <a:latin typeface="Times New Roman" pitchFamily="18" charset="0"/>
        <a:ea typeface="+mn-ea"/>
        <a:cs typeface="+mn-cs"/>
      </a:defRPr>
    </a:lvl5pPr>
    <a:lvl6pPr marL="2286000" algn="l" defTabSz="914400" rtl="0" eaLnBrk="1" latinLnBrk="0" hangingPunct="1">
      <a:defRPr sz="4000" kern="1200">
        <a:solidFill>
          <a:schemeClr val="tx2"/>
        </a:solidFill>
        <a:latin typeface="Times New Roman" pitchFamily="18" charset="0"/>
        <a:ea typeface="+mn-ea"/>
        <a:cs typeface="+mn-cs"/>
      </a:defRPr>
    </a:lvl6pPr>
    <a:lvl7pPr marL="2743200" algn="l" defTabSz="914400" rtl="0" eaLnBrk="1" latinLnBrk="0" hangingPunct="1">
      <a:defRPr sz="4000" kern="1200">
        <a:solidFill>
          <a:schemeClr val="tx2"/>
        </a:solidFill>
        <a:latin typeface="Times New Roman" pitchFamily="18" charset="0"/>
        <a:ea typeface="+mn-ea"/>
        <a:cs typeface="+mn-cs"/>
      </a:defRPr>
    </a:lvl7pPr>
    <a:lvl8pPr marL="3200400" algn="l" defTabSz="914400" rtl="0" eaLnBrk="1" latinLnBrk="0" hangingPunct="1">
      <a:defRPr sz="4000" kern="1200">
        <a:solidFill>
          <a:schemeClr val="tx2"/>
        </a:solidFill>
        <a:latin typeface="Times New Roman" pitchFamily="18" charset="0"/>
        <a:ea typeface="+mn-ea"/>
        <a:cs typeface="+mn-cs"/>
      </a:defRPr>
    </a:lvl8pPr>
    <a:lvl9pPr marL="3657600" algn="l" defTabSz="914400" rtl="0" eaLnBrk="1" latinLnBrk="0" hangingPunct="1">
      <a:defRPr sz="4000" kern="1200">
        <a:solidFill>
          <a:schemeClr val="tx2"/>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85"/>
    <a:srgbClr val="339966"/>
    <a:srgbClr val="DDDDDD"/>
    <a:srgbClr val="B2B2B2"/>
    <a:srgbClr val="00FF00"/>
    <a:srgbClr val="FFFF66"/>
    <a:srgbClr val="FF0000"/>
    <a:srgbClr val="AC5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99" autoAdjust="0"/>
  </p:normalViewPr>
  <p:slideViewPr>
    <p:cSldViewPr>
      <p:cViewPr varScale="1">
        <p:scale>
          <a:sx n="78" d="100"/>
          <a:sy n="78" d="100"/>
        </p:scale>
        <p:origin x="159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44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D26D20-532C-401E-A891-EEEF2370CD58}" type="datetimeFigureOut">
              <a:rPr lang="en-US" smtClean="0"/>
              <a:t>9/18/2024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C00EF2-5FC2-4B81-B760-A04E9E640B40}" type="slidenum">
              <a:rPr lang="en-US" smtClean="0"/>
              <a:t>‹#›</a:t>
            </a:fld>
            <a:endParaRPr lang="en-US"/>
          </a:p>
        </p:txBody>
      </p:sp>
    </p:spTree>
    <p:extLst>
      <p:ext uri="{BB962C8B-B14F-4D97-AF65-F5344CB8AC3E}">
        <p14:creationId xmlns:p14="http://schemas.microsoft.com/office/powerpoint/2010/main" val="3036220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https://www.mybib.com/tools/apa-citation-generator</a:t>
            </a:r>
          </a:p>
        </p:txBody>
      </p:sp>
      <p:sp>
        <p:nvSpPr>
          <p:cNvPr id="4" name="Slide Number Placeholder 3"/>
          <p:cNvSpPr>
            <a:spLocks noGrp="1"/>
          </p:cNvSpPr>
          <p:nvPr>
            <p:ph type="sldNum" sz="quarter" idx="5"/>
          </p:nvPr>
        </p:nvSpPr>
        <p:spPr/>
        <p:txBody>
          <a:bodyPr/>
          <a:lstStyle/>
          <a:p>
            <a:fld id="{F4C00EF2-5FC2-4B81-B760-A04E9E640B40}" type="slidenum">
              <a:rPr lang="en-US" smtClean="0"/>
              <a:t>16</a:t>
            </a:fld>
            <a:endParaRPr lang="en-US"/>
          </a:p>
        </p:txBody>
      </p:sp>
    </p:spTree>
    <p:extLst>
      <p:ext uri="{BB962C8B-B14F-4D97-AF65-F5344CB8AC3E}">
        <p14:creationId xmlns:p14="http://schemas.microsoft.com/office/powerpoint/2010/main" val="380716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DE6E17-B1C7-4D11-97C7-6DF3F22EE62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892F216-DF3B-4E40-B03B-6672D47E49F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AA44D96-EF48-4EA1-AE87-2CB97C85F8B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D390565-B7F7-4850-BF6F-6A03841F6F1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C85E57A-DF55-4DB2-ADE7-4C600D936A9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EC3DF3C-48BF-4540-86A4-483973600E5C}"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17AEDA1-E45C-485A-8B04-CD9741F8E21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55F0056-5D6F-43FA-BD2B-9DBA61EF9EC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045CC4-7710-4007-96CA-8620773B4D4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EAFC25B-1DBA-4221-89C3-0E4AF47A730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927E53-0D9E-43E3-B503-936D34063E16}"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05B40853-ABE1-4562-A6CB-24D340AEBA3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fld id="{6014C25B-9DEE-472D-B9A0-738644E04AA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vectors/paper-pencil-writing-stationery-312111/"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w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misericordia.edu/users/ted121/visitor.html" TargetMode="External"/><Relationship Id="rId2" Type="http://schemas.openxmlformats.org/officeDocument/2006/relationships/hyperlink" Target="http://www.apastyle.or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apastyle.apa.org/" TargetMode="External"/><Relationship Id="rId2" Type="http://schemas.openxmlformats.org/officeDocument/2006/relationships/hyperlink" Target="https://drsteveb.droppages.net/TED121/APAindex.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w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sz="4000" dirty="0"/>
              <a:t>Developing an Outline for the Course Research Paper</a:t>
            </a:r>
          </a:p>
        </p:txBody>
      </p:sp>
      <p:sp>
        <p:nvSpPr>
          <p:cNvPr id="2051" name="Rectangle 3"/>
          <p:cNvSpPr>
            <a:spLocks noGrp="1" noChangeArrowheads="1"/>
          </p:cNvSpPr>
          <p:nvPr>
            <p:ph type="subTitle" idx="1"/>
          </p:nvPr>
        </p:nvSpPr>
        <p:spPr/>
        <p:txBody>
          <a:bodyPr/>
          <a:lstStyle/>
          <a:p>
            <a:r>
              <a:rPr lang="en-US"/>
              <a:t>TED 121 Educational Technology</a:t>
            </a:r>
          </a:p>
          <a:p>
            <a:r>
              <a:rPr lang="en-US"/>
              <a:t>Dr. Steve Broskoske</a:t>
            </a:r>
            <a:br>
              <a:rPr lang="en-US"/>
            </a:br>
            <a:r>
              <a:rPr lang="en-US"/>
              <a:t>Misericordia University</a:t>
            </a:r>
          </a:p>
        </p:txBody>
      </p:sp>
      <p:pic>
        <p:nvPicPr>
          <p:cNvPr id="3" name="Picture 2" descr="Graphical user interface, application, Word&#10;&#10;Description automatically generated">
            <a:extLst>
              <a:ext uri="{FF2B5EF4-FFF2-40B4-BE49-F238E27FC236}">
                <a16:creationId xmlns:a16="http://schemas.microsoft.com/office/drawing/2014/main" id="{D099958B-7DE3-B327-E3FD-F873093144F1}"/>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381000" y="304800"/>
            <a:ext cx="1791795" cy="1752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t>Our Research Paper</a:t>
            </a:r>
          </a:p>
        </p:txBody>
      </p:sp>
      <p:sp>
        <p:nvSpPr>
          <p:cNvPr id="147459" name="Rectangle 3"/>
          <p:cNvSpPr>
            <a:spLocks noGrp="1" noChangeArrowheads="1"/>
          </p:cNvSpPr>
          <p:nvPr>
            <p:ph type="body" idx="1"/>
          </p:nvPr>
        </p:nvSpPr>
        <p:spPr/>
        <p:txBody>
          <a:bodyPr/>
          <a:lstStyle/>
          <a:p>
            <a:pPr>
              <a:buFont typeface="Wingdings" pitchFamily="2" charset="2"/>
              <a:buChar char="ü"/>
            </a:pPr>
            <a:r>
              <a:rPr lang="en-US" dirty="0"/>
              <a:t>5 pages, plus title, abstract, and reference pages</a:t>
            </a:r>
          </a:p>
          <a:p>
            <a:pPr>
              <a:buFont typeface="Wingdings" pitchFamily="2" charset="2"/>
              <a:buChar char="ü"/>
            </a:pPr>
            <a:r>
              <a:rPr lang="en-US" dirty="0"/>
              <a:t>Divided into sections (according to outline).</a:t>
            </a:r>
          </a:p>
          <a:p>
            <a:pPr>
              <a:buFont typeface="Wingdings" pitchFamily="2" charset="2"/>
              <a:buChar char="ü"/>
            </a:pPr>
            <a:r>
              <a:rPr lang="en-US" dirty="0"/>
              <a:t>Use at least 5 professionally-respected sources.</a:t>
            </a:r>
          </a:p>
          <a:p>
            <a:pPr lvl="1">
              <a:buFont typeface="Wingdings" pitchFamily="2" charset="2"/>
              <a:buChar char="ü"/>
            </a:pPr>
            <a:r>
              <a:rPr lang="en-US" dirty="0"/>
              <a:t>At least </a:t>
            </a:r>
            <a:r>
              <a:rPr lang="en-US" u="sng" dirty="0"/>
              <a:t>3</a:t>
            </a:r>
            <a:r>
              <a:rPr lang="en-US" dirty="0"/>
              <a:t> sources </a:t>
            </a:r>
            <a:r>
              <a:rPr lang="en-US" u="sng" dirty="0"/>
              <a:t>must</a:t>
            </a:r>
            <a:r>
              <a:rPr lang="en-US" dirty="0"/>
              <a:t> be from </a:t>
            </a:r>
            <a:r>
              <a:rPr lang="en-US" dirty="0" err="1"/>
              <a:t>Ebsco</a:t>
            </a:r>
            <a:r>
              <a:rPr lang="en-US" dirty="0"/>
              <a:t> Host.</a:t>
            </a:r>
          </a:p>
          <a:p>
            <a:pPr>
              <a:buFont typeface="Wingdings" pitchFamily="2" charset="2"/>
              <a:buChar char="ü"/>
            </a:pPr>
            <a:r>
              <a:rPr lang="en-US" dirty="0"/>
              <a:t>Follow APA publication guidelines.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Grp="1" noChangeArrowheads="1"/>
          </p:cNvSpPr>
          <p:nvPr>
            <p:ph type="ctrTitle"/>
          </p:nvPr>
        </p:nvSpPr>
        <p:spPr>
          <a:xfrm>
            <a:off x="685800" y="1676400"/>
            <a:ext cx="7924800" cy="1924051"/>
          </a:xfrm>
        </p:spPr>
        <p:txBody>
          <a:bodyPr/>
          <a:lstStyle/>
          <a:p>
            <a:r>
              <a:rPr lang="en-US" dirty="0"/>
              <a:t>Writing a Research Paper</a:t>
            </a:r>
            <a:br>
              <a:rPr lang="en-US" dirty="0"/>
            </a:br>
            <a:r>
              <a:rPr lang="en-US" dirty="0"/>
              <a:t>Being a Lawyer Defending a Case</a:t>
            </a:r>
          </a:p>
        </p:txBody>
      </p:sp>
      <p:sp>
        <p:nvSpPr>
          <p:cNvPr id="130053" name="Rectangle 5"/>
          <p:cNvSpPr>
            <a:spLocks noGrp="1" noChangeArrowheads="1"/>
          </p:cNvSpPr>
          <p:nvPr>
            <p:ph type="subTitle" idx="1"/>
          </p:nvPr>
        </p:nvSpPr>
        <p:spPr/>
        <p:txBody>
          <a:bodyPr/>
          <a:lstStyle/>
          <a:p>
            <a:endParaRPr lang="en-US"/>
          </a:p>
        </p:txBody>
      </p:sp>
      <p:sp>
        <p:nvSpPr>
          <p:cNvPr id="2" name="TextBox 1"/>
          <p:cNvSpPr txBox="1"/>
          <p:nvPr/>
        </p:nvSpPr>
        <p:spPr>
          <a:xfrm rot="19677329">
            <a:off x="-66192" y="308427"/>
            <a:ext cx="1905000" cy="584775"/>
          </a:xfrm>
          <a:prstGeom prst="rect">
            <a:avLst/>
          </a:prstGeom>
          <a:noFill/>
        </p:spPr>
        <p:txBody>
          <a:bodyPr wrap="square" rtlCol="0">
            <a:spAutoFit/>
          </a:bodyPr>
          <a:lstStyle/>
          <a:p>
            <a:r>
              <a:rPr lang="en-US" sz="3200" dirty="0">
                <a:solidFill>
                  <a:srgbClr val="FF0000"/>
                </a:solidFill>
              </a:rPr>
              <a:t>Review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sz="4000"/>
              <a:t>Writing a Research Paper Is Like Being a Lawyer in a Court Case</a:t>
            </a:r>
          </a:p>
        </p:txBody>
      </p:sp>
      <p:sp>
        <p:nvSpPr>
          <p:cNvPr id="124931" name="Rectangle 3"/>
          <p:cNvSpPr>
            <a:spLocks noGrp="1" noChangeArrowheads="1"/>
          </p:cNvSpPr>
          <p:nvPr>
            <p:ph type="body" sz="half" idx="1"/>
          </p:nvPr>
        </p:nvSpPr>
        <p:spPr>
          <a:xfrm>
            <a:off x="533400" y="1981200"/>
            <a:ext cx="3810000" cy="4114800"/>
          </a:xfrm>
        </p:spPr>
        <p:txBody>
          <a:bodyPr/>
          <a:lstStyle/>
          <a:p>
            <a:pPr marL="533400" indent="-533400">
              <a:buFontTx/>
              <a:buAutoNum type="arabicPeriod"/>
            </a:pPr>
            <a:r>
              <a:rPr lang="en-US"/>
              <a:t>Frame the case.</a:t>
            </a:r>
          </a:p>
          <a:p>
            <a:pPr marL="533400" indent="-533400">
              <a:buFontTx/>
              <a:buAutoNum type="arabicPeriod"/>
            </a:pPr>
            <a:r>
              <a:rPr lang="en-US"/>
              <a:t>Search out evidence.</a:t>
            </a:r>
          </a:p>
          <a:p>
            <a:pPr marL="533400" indent="-533400">
              <a:buFontTx/>
              <a:buAutoNum type="arabicPeriod"/>
            </a:pPr>
            <a:r>
              <a:rPr lang="en-US"/>
              <a:t>Present the evidence.</a:t>
            </a:r>
          </a:p>
          <a:p>
            <a:pPr marL="533400" indent="-533400">
              <a:buFontTx/>
              <a:buAutoNum type="arabicPeriod"/>
            </a:pPr>
            <a:r>
              <a:rPr lang="en-US"/>
              <a:t>Make a closing argument.</a:t>
            </a:r>
          </a:p>
        </p:txBody>
      </p:sp>
      <p:sp>
        <p:nvSpPr>
          <p:cNvPr id="124932" name="Rectangle 4"/>
          <p:cNvSpPr>
            <a:spLocks noGrp="1" noChangeArrowheads="1"/>
          </p:cNvSpPr>
          <p:nvPr>
            <p:ph type="body" sz="half" idx="2"/>
          </p:nvPr>
        </p:nvSpPr>
        <p:spPr>
          <a:xfrm>
            <a:off x="5105400" y="1981200"/>
            <a:ext cx="3810000" cy="4114800"/>
          </a:xfrm>
        </p:spPr>
        <p:txBody>
          <a:bodyPr/>
          <a:lstStyle/>
          <a:p>
            <a:pPr marL="533400" indent="-533400">
              <a:buFontTx/>
              <a:buAutoNum type="arabicPeriod"/>
            </a:pPr>
            <a:r>
              <a:rPr lang="en-US"/>
              <a:t>Define your topic.</a:t>
            </a:r>
          </a:p>
          <a:p>
            <a:pPr marL="533400" indent="-533400">
              <a:buFontTx/>
              <a:buAutoNum type="arabicPeriod"/>
            </a:pPr>
            <a:r>
              <a:rPr lang="en-US"/>
              <a:t>Perform research.</a:t>
            </a:r>
          </a:p>
          <a:p>
            <a:pPr marL="533400" indent="-533400">
              <a:buFontTx/>
              <a:buAutoNum type="arabicPeriod"/>
            </a:pPr>
            <a:r>
              <a:rPr lang="en-US"/>
              <a:t>Write the paper.</a:t>
            </a:r>
          </a:p>
          <a:p>
            <a:pPr marL="533400" indent="-533400">
              <a:buFontTx/>
              <a:buAutoNum type="arabicPeriod"/>
            </a:pPr>
            <a:r>
              <a:rPr lang="en-US"/>
              <a:t>Draw a conclusion.</a:t>
            </a:r>
          </a:p>
        </p:txBody>
      </p:sp>
      <p:pic>
        <p:nvPicPr>
          <p:cNvPr id="124933" name="Picture 5" descr="j028743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4191000"/>
            <a:ext cx="2911475" cy="2298700"/>
          </a:xfrm>
          <a:prstGeom prst="rect">
            <a:avLst/>
          </a:prstGeom>
          <a:noFill/>
        </p:spPr>
      </p:pic>
      <p:pic>
        <p:nvPicPr>
          <p:cNvPr id="124934" name="Picture 6" descr="j0283600"/>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2286000"/>
            <a:ext cx="835025" cy="8477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4932">
                                            <p:txEl>
                                              <p:pRg st="0" end="0"/>
                                            </p:txEl>
                                          </p:spTgt>
                                        </p:tgtEl>
                                        <p:attrNameLst>
                                          <p:attrName>style.visibility</p:attrName>
                                        </p:attrNameLst>
                                      </p:cBhvr>
                                      <p:to>
                                        <p:strVal val="visible"/>
                                      </p:to>
                                    </p:set>
                                    <p:animEffect transition="in" filter="fade">
                                      <p:cBhvr>
                                        <p:cTn id="7" dur="2000"/>
                                        <p:tgtEl>
                                          <p:spTgt spid="12493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4932">
                                            <p:txEl>
                                              <p:pRg st="1" end="1"/>
                                            </p:txEl>
                                          </p:spTgt>
                                        </p:tgtEl>
                                        <p:attrNameLst>
                                          <p:attrName>style.visibility</p:attrName>
                                        </p:attrNameLst>
                                      </p:cBhvr>
                                      <p:to>
                                        <p:strVal val="visible"/>
                                      </p:to>
                                    </p:set>
                                    <p:animEffect transition="in" filter="fade">
                                      <p:cBhvr>
                                        <p:cTn id="10" dur="2000"/>
                                        <p:tgtEl>
                                          <p:spTgt spid="12493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4932">
                                            <p:txEl>
                                              <p:pRg st="2" end="2"/>
                                            </p:txEl>
                                          </p:spTgt>
                                        </p:tgtEl>
                                        <p:attrNameLst>
                                          <p:attrName>style.visibility</p:attrName>
                                        </p:attrNameLst>
                                      </p:cBhvr>
                                      <p:to>
                                        <p:strVal val="visible"/>
                                      </p:to>
                                    </p:set>
                                    <p:animEffect transition="in" filter="fade">
                                      <p:cBhvr>
                                        <p:cTn id="13" dur="2000"/>
                                        <p:tgtEl>
                                          <p:spTgt spid="12493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4932">
                                            <p:txEl>
                                              <p:pRg st="3" end="3"/>
                                            </p:txEl>
                                          </p:spTgt>
                                        </p:tgtEl>
                                        <p:attrNameLst>
                                          <p:attrName>style.visibility</p:attrName>
                                        </p:attrNameLst>
                                      </p:cBhvr>
                                      <p:to>
                                        <p:strVal val="visible"/>
                                      </p:to>
                                    </p:set>
                                    <p:animEffect transition="in" filter="fade">
                                      <p:cBhvr>
                                        <p:cTn id="16" dur="2000"/>
                                        <p:tgtEl>
                                          <p:spTgt spid="1249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sz="4000"/>
              <a:t>Frame Your Court Case</a:t>
            </a:r>
            <a:br>
              <a:rPr lang="en-US" sz="4000"/>
            </a:br>
            <a:r>
              <a:rPr lang="en-US" sz="4000"/>
              <a:t>(Define Your Topic)</a:t>
            </a:r>
          </a:p>
        </p:txBody>
      </p:sp>
      <p:sp>
        <p:nvSpPr>
          <p:cNvPr id="116739" name="Rectangle 3"/>
          <p:cNvSpPr>
            <a:spLocks noGrp="1" noChangeArrowheads="1"/>
          </p:cNvSpPr>
          <p:nvPr>
            <p:ph type="body" idx="1"/>
          </p:nvPr>
        </p:nvSpPr>
        <p:spPr>
          <a:xfrm>
            <a:off x="685800" y="1828800"/>
            <a:ext cx="7772400" cy="4114800"/>
          </a:xfrm>
        </p:spPr>
        <p:txBody>
          <a:bodyPr/>
          <a:lstStyle/>
          <a:p>
            <a:r>
              <a:rPr lang="en-US" sz="2800" dirty="0"/>
              <a:t>Too general:</a:t>
            </a:r>
          </a:p>
          <a:p>
            <a:pPr lvl="1"/>
            <a:r>
              <a:rPr lang="en-US" sz="2400" dirty="0"/>
              <a:t>Distance Learning</a:t>
            </a:r>
          </a:p>
          <a:p>
            <a:pPr lvl="1"/>
            <a:r>
              <a:rPr lang="en-US" sz="2400" dirty="0"/>
              <a:t>Assistive Technology</a:t>
            </a:r>
          </a:p>
          <a:p>
            <a:pPr lvl="1"/>
            <a:r>
              <a:rPr lang="en-US" sz="2400" dirty="0"/>
              <a:t>PowerPoint</a:t>
            </a:r>
          </a:p>
          <a:p>
            <a:r>
              <a:rPr lang="en-US" sz="2800" dirty="0"/>
              <a:t>Can be defended:</a:t>
            </a:r>
          </a:p>
          <a:p>
            <a:pPr lvl="1"/>
            <a:r>
              <a:rPr lang="en-US" sz="2400" dirty="0"/>
              <a:t>Is Distance Learning Effective in Teaching/Learning?</a:t>
            </a:r>
          </a:p>
          <a:p>
            <a:pPr lvl="1"/>
            <a:r>
              <a:rPr lang="en-US" sz="2400" dirty="0"/>
              <a:t>Is it Beneficial to Use AT in the Classroom?</a:t>
            </a:r>
          </a:p>
          <a:p>
            <a:pPr lvl="1"/>
            <a:r>
              <a:rPr lang="en-US" sz="2400" dirty="0"/>
              <a:t>Can Teachers Improve Learning with PowerPoint?</a:t>
            </a:r>
          </a:p>
        </p:txBody>
      </p:sp>
      <p:pic>
        <p:nvPicPr>
          <p:cNvPr id="116740" name="Picture 4" descr="j02876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401" y="1866752"/>
            <a:ext cx="3124200" cy="2324248"/>
          </a:xfrm>
          <a:prstGeom prst="rect">
            <a:avLst/>
          </a:prstGeom>
          <a:noFill/>
        </p:spPr>
      </p:pic>
      <p:sp>
        <p:nvSpPr>
          <p:cNvPr id="116744" name="Text Box 8"/>
          <p:cNvSpPr txBox="1">
            <a:spLocks noChangeArrowheads="1"/>
          </p:cNvSpPr>
          <p:nvPr/>
        </p:nvSpPr>
        <p:spPr bwMode="auto">
          <a:xfrm rot="-1818395">
            <a:off x="228600" y="304800"/>
            <a:ext cx="1295400" cy="519113"/>
          </a:xfrm>
          <a:prstGeom prst="rect">
            <a:avLst/>
          </a:prstGeom>
          <a:noFill/>
          <a:ln w="9525" algn="ctr">
            <a:noFill/>
            <a:miter lim="800000"/>
            <a:headEnd/>
            <a:tailEnd/>
          </a:ln>
          <a:effectLst/>
        </p:spPr>
        <p:txBody>
          <a:bodyPr>
            <a:spAutoFit/>
          </a:bodyPr>
          <a:lstStyle/>
          <a:p>
            <a:pPr>
              <a:spcBef>
                <a:spcPct val="50000"/>
              </a:spcBef>
            </a:pPr>
            <a:r>
              <a:rPr lang="en-US" sz="2800" b="1">
                <a:solidFill>
                  <a:srgbClr val="AC5600"/>
                </a:solidFill>
              </a:rPr>
              <a:t>Step 1</a:t>
            </a:r>
          </a:p>
        </p:txBody>
      </p:sp>
      <p:sp>
        <p:nvSpPr>
          <p:cNvPr id="2" name="TextBox 1"/>
          <p:cNvSpPr txBox="1"/>
          <p:nvPr/>
        </p:nvSpPr>
        <p:spPr>
          <a:xfrm>
            <a:off x="1600200" y="5715000"/>
            <a:ext cx="5943600" cy="954107"/>
          </a:xfrm>
          <a:prstGeom prst="rect">
            <a:avLst/>
          </a:prstGeom>
          <a:solidFill>
            <a:srgbClr val="FFFF85"/>
          </a:solidFill>
        </p:spPr>
        <p:txBody>
          <a:bodyPr wrap="square" rtlCol="0">
            <a:spAutoFit/>
          </a:bodyPr>
          <a:lstStyle/>
          <a:p>
            <a:r>
              <a:rPr lang="en-US" sz="2800" dirty="0"/>
              <a:t>Frame your topic as a question</a:t>
            </a:r>
            <a:br>
              <a:rPr lang="en-US" sz="2800" dirty="0"/>
            </a:br>
            <a:r>
              <a:rPr lang="en-US" sz="2800" dirty="0"/>
              <a:t>to be defended in a court case.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Effect transition="in" filter="fade">
                                      <p:cBhvr>
                                        <p:cTn id="7" dur="2000"/>
                                        <p:tgtEl>
                                          <p:spTgt spid="11673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6739">
                                            <p:txEl>
                                              <p:pRg st="1" end="1"/>
                                            </p:txEl>
                                          </p:spTgt>
                                        </p:tgtEl>
                                        <p:attrNameLst>
                                          <p:attrName>style.visibility</p:attrName>
                                        </p:attrNameLst>
                                      </p:cBhvr>
                                      <p:to>
                                        <p:strVal val="visible"/>
                                      </p:to>
                                    </p:set>
                                    <p:animEffect transition="in" filter="fade">
                                      <p:cBhvr>
                                        <p:cTn id="10" dur="2000"/>
                                        <p:tgtEl>
                                          <p:spTgt spid="11673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6739">
                                            <p:txEl>
                                              <p:pRg st="2" end="2"/>
                                            </p:txEl>
                                          </p:spTgt>
                                        </p:tgtEl>
                                        <p:attrNameLst>
                                          <p:attrName>style.visibility</p:attrName>
                                        </p:attrNameLst>
                                      </p:cBhvr>
                                      <p:to>
                                        <p:strVal val="visible"/>
                                      </p:to>
                                    </p:set>
                                    <p:animEffect transition="in" filter="fade">
                                      <p:cBhvr>
                                        <p:cTn id="13" dur="2000"/>
                                        <p:tgtEl>
                                          <p:spTgt spid="11673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6739">
                                            <p:txEl>
                                              <p:pRg st="3" end="3"/>
                                            </p:txEl>
                                          </p:spTgt>
                                        </p:tgtEl>
                                        <p:attrNameLst>
                                          <p:attrName>style.visibility</p:attrName>
                                        </p:attrNameLst>
                                      </p:cBhvr>
                                      <p:to>
                                        <p:strVal val="visible"/>
                                      </p:to>
                                    </p:set>
                                    <p:animEffect transition="in" filter="fade">
                                      <p:cBhvr>
                                        <p:cTn id="16" dur="2000"/>
                                        <p:tgtEl>
                                          <p:spTgt spid="11673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6739">
                                            <p:txEl>
                                              <p:pRg st="4" end="4"/>
                                            </p:txEl>
                                          </p:spTgt>
                                        </p:tgtEl>
                                        <p:attrNameLst>
                                          <p:attrName>style.visibility</p:attrName>
                                        </p:attrNameLst>
                                      </p:cBhvr>
                                      <p:to>
                                        <p:strVal val="visible"/>
                                      </p:to>
                                    </p:set>
                                    <p:animEffect transition="in" filter="fade">
                                      <p:cBhvr>
                                        <p:cTn id="21" dur="2000"/>
                                        <p:tgtEl>
                                          <p:spTgt spid="116739">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6739">
                                            <p:txEl>
                                              <p:pRg st="5" end="5"/>
                                            </p:txEl>
                                          </p:spTgt>
                                        </p:tgtEl>
                                        <p:attrNameLst>
                                          <p:attrName>style.visibility</p:attrName>
                                        </p:attrNameLst>
                                      </p:cBhvr>
                                      <p:to>
                                        <p:strVal val="visible"/>
                                      </p:to>
                                    </p:set>
                                    <p:animEffect transition="in" filter="fade">
                                      <p:cBhvr>
                                        <p:cTn id="24" dur="2000"/>
                                        <p:tgtEl>
                                          <p:spTgt spid="116739">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6739">
                                            <p:txEl>
                                              <p:pRg st="6" end="6"/>
                                            </p:txEl>
                                          </p:spTgt>
                                        </p:tgtEl>
                                        <p:attrNameLst>
                                          <p:attrName>style.visibility</p:attrName>
                                        </p:attrNameLst>
                                      </p:cBhvr>
                                      <p:to>
                                        <p:strVal val="visible"/>
                                      </p:to>
                                    </p:set>
                                    <p:animEffect transition="in" filter="fade">
                                      <p:cBhvr>
                                        <p:cTn id="27" dur="2000"/>
                                        <p:tgtEl>
                                          <p:spTgt spid="116739">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6739">
                                            <p:txEl>
                                              <p:pRg st="7" end="7"/>
                                            </p:txEl>
                                          </p:spTgt>
                                        </p:tgtEl>
                                        <p:attrNameLst>
                                          <p:attrName>style.visibility</p:attrName>
                                        </p:attrNameLst>
                                      </p:cBhvr>
                                      <p:to>
                                        <p:strVal val="visible"/>
                                      </p:to>
                                    </p:set>
                                    <p:animEffect transition="in" filter="fade">
                                      <p:cBhvr>
                                        <p:cTn id="30" dur="2000"/>
                                        <p:tgtEl>
                                          <p:spTgt spid="1167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sz="4000"/>
              <a:t>Search Out Evidence</a:t>
            </a:r>
            <a:br>
              <a:rPr lang="en-US" sz="4000"/>
            </a:br>
            <a:r>
              <a:rPr lang="en-US" sz="4000"/>
              <a:t>(Research Sources)</a:t>
            </a:r>
          </a:p>
        </p:txBody>
      </p:sp>
      <p:sp>
        <p:nvSpPr>
          <p:cNvPr id="118787" name="Rectangle 3"/>
          <p:cNvSpPr>
            <a:spLocks noGrp="1" noChangeArrowheads="1"/>
          </p:cNvSpPr>
          <p:nvPr>
            <p:ph type="body" idx="1"/>
          </p:nvPr>
        </p:nvSpPr>
        <p:spPr>
          <a:xfrm>
            <a:off x="685800" y="1981200"/>
            <a:ext cx="5410200" cy="4114800"/>
          </a:xfrm>
        </p:spPr>
        <p:txBody>
          <a:bodyPr/>
          <a:lstStyle/>
          <a:p>
            <a:pPr>
              <a:lnSpc>
                <a:spcPct val="90000"/>
              </a:lnSpc>
            </a:pPr>
            <a:r>
              <a:rPr lang="en-US" sz="2800" dirty="0">
                <a:solidFill>
                  <a:srgbClr val="FF0000"/>
                </a:solidFill>
              </a:rPr>
              <a:t>Search for articles that will “prove” your case.</a:t>
            </a:r>
          </a:p>
          <a:p>
            <a:pPr lvl="1">
              <a:lnSpc>
                <a:spcPct val="90000"/>
              </a:lnSpc>
            </a:pPr>
            <a:r>
              <a:rPr lang="en-US" sz="2400" dirty="0"/>
              <a:t>Perform searches on your topic:</a:t>
            </a:r>
          </a:p>
          <a:p>
            <a:pPr lvl="2">
              <a:lnSpc>
                <a:spcPct val="90000"/>
              </a:lnSpc>
            </a:pPr>
            <a:r>
              <a:rPr lang="en-US" sz="2000" dirty="0" err="1"/>
              <a:t>Ebsco</a:t>
            </a:r>
            <a:r>
              <a:rPr lang="en-US" sz="2000" dirty="0"/>
              <a:t> Host</a:t>
            </a:r>
          </a:p>
          <a:p>
            <a:pPr lvl="2">
              <a:lnSpc>
                <a:spcPct val="90000"/>
              </a:lnSpc>
            </a:pPr>
            <a:r>
              <a:rPr lang="en-US" sz="2000" dirty="0"/>
              <a:t>MU library</a:t>
            </a:r>
          </a:p>
          <a:p>
            <a:pPr lvl="2">
              <a:lnSpc>
                <a:spcPct val="90000"/>
              </a:lnSpc>
            </a:pPr>
            <a:r>
              <a:rPr lang="en-US" sz="2000" dirty="0"/>
              <a:t>Online journals</a:t>
            </a:r>
          </a:p>
          <a:p>
            <a:pPr>
              <a:lnSpc>
                <a:spcPct val="90000"/>
              </a:lnSpc>
            </a:pPr>
            <a:r>
              <a:rPr lang="en-US" sz="2800" dirty="0"/>
              <a:t>If you find articles to the contrary, be responsible and report on those too.</a:t>
            </a:r>
          </a:p>
        </p:txBody>
      </p:sp>
      <p:pic>
        <p:nvPicPr>
          <p:cNvPr id="118788" name="Picture 4" descr="j028718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2819400"/>
            <a:ext cx="2889250" cy="2486025"/>
          </a:xfrm>
          <a:prstGeom prst="rect">
            <a:avLst/>
          </a:prstGeom>
          <a:noFill/>
        </p:spPr>
      </p:pic>
      <p:sp>
        <p:nvSpPr>
          <p:cNvPr id="118789" name="Text Box 5"/>
          <p:cNvSpPr txBox="1">
            <a:spLocks noChangeArrowheads="1"/>
          </p:cNvSpPr>
          <p:nvPr/>
        </p:nvSpPr>
        <p:spPr bwMode="auto">
          <a:xfrm rot="-1818395">
            <a:off x="228600" y="304800"/>
            <a:ext cx="1295400" cy="519113"/>
          </a:xfrm>
          <a:prstGeom prst="rect">
            <a:avLst/>
          </a:prstGeom>
          <a:noFill/>
          <a:ln w="9525" algn="ctr">
            <a:noFill/>
            <a:miter lim="800000"/>
            <a:headEnd/>
            <a:tailEnd/>
          </a:ln>
          <a:effectLst/>
        </p:spPr>
        <p:txBody>
          <a:bodyPr>
            <a:spAutoFit/>
          </a:bodyPr>
          <a:lstStyle/>
          <a:p>
            <a:pPr>
              <a:spcBef>
                <a:spcPct val="50000"/>
              </a:spcBef>
            </a:pPr>
            <a:r>
              <a:rPr lang="en-US" sz="2800" b="1">
                <a:solidFill>
                  <a:srgbClr val="AC5600"/>
                </a:solidFill>
              </a:rPr>
              <a:t>Step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sz="4000"/>
              <a:t>Suggestion:</a:t>
            </a:r>
            <a:br>
              <a:rPr lang="en-US" sz="4000"/>
            </a:br>
            <a:r>
              <a:rPr lang="en-US" sz="4000"/>
              <a:t>Research More than 5 Sources</a:t>
            </a:r>
          </a:p>
        </p:txBody>
      </p:sp>
      <p:sp>
        <p:nvSpPr>
          <p:cNvPr id="141315" name="Rectangle 3"/>
          <p:cNvSpPr>
            <a:spLocks noGrp="1" noChangeArrowheads="1"/>
          </p:cNvSpPr>
          <p:nvPr>
            <p:ph type="body" idx="1"/>
          </p:nvPr>
        </p:nvSpPr>
        <p:spPr/>
        <p:txBody>
          <a:bodyPr/>
          <a:lstStyle/>
          <a:p>
            <a:r>
              <a:rPr lang="en-US"/>
              <a:t>Selecting </a:t>
            </a:r>
            <a:r>
              <a:rPr lang="en-US" u="sng"/>
              <a:t>more</a:t>
            </a:r>
            <a:r>
              <a:rPr lang="en-US"/>
              <a:t> than 5 resources is a good idea. Then you have more to write about.</a:t>
            </a:r>
          </a:p>
          <a:p>
            <a:r>
              <a:rPr lang="en-US"/>
              <a:t>Don’t go too far, though. 20 sources is way too much!</a:t>
            </a:r>
          </a:p>
        </p:txBody>
      </p:sp>
      <p:pic>
        <p:nvPicPr>
          <p:cNvPr id="141316" name="Picture 4" descr="j0282747"/>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4419600"/>
            <a:ext cx="1219200" cy="1219200"/>
          </a:xfrm>
          <a:prstGeom prst="rect">
            <a:avLst/>
          </a:prstGeom>
          <a:noFill/>
        </p:spPr>
      </p:pic>
      <p:sp>
        <p:nvSpPr>
          <p:cNvPr id="141317" name="AutoShape 5"/>
          <p:cNvSpPr>
            <a:spLocks noChangeArrowheads="1"/>
          </p:cNvSpPr>
          <p:nvPr/>
        </p:nvSpPr>
        <p:spPr bwMode="auto">
          <a:xfrm>
            <a:off x="4038600" y="3733800"/>
            <a:ext cx="4191000" cy="2743200"/>
          </a:xfrm>
          <a:prstGeom prst="cloudCallout">
            <a:avLst>
              <a:gd name="adj1" fmla="val -71176"/>
              <a:gd name="adj2" fmla="val -12384"/>
            </a:avLst>
          </a:prstGeom>
          <a:solidFill>
            <a:schemeClr val="bg1"/>
          </a:solidFill>
          <a:ln w="9525">
            <a:solidFill>
              <a:schemeClr val="tx1"/>
            </a:solidFill>
            <a:round/>
            <a:headEnd/>
            <a:tailEnd/>
          </a:ln>
          <a:effectLst/>
        </p:spPr>
        <p:txBody>
          <a:bodyPr anchor="ctr"/>
          <a:lstStyle/>
          <a:p>
            <a:r>
              <a:rPr lang="en-US" sz="2400"/>
              <a:t>I wish I had researched more sources. I don’t have much to write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sz="4000"/>
              <a:t>CAUTION: Use Only</a:t>
            </a:r>
            <a:br>
              <a:rPr lang="en-US" sz="4000"/>
            </a:br>
            <a:r>
              <a:rPr lang="en-US" sz="4000"/>
              <a:t>Professionally Respected Material</a:t>
            </a:r>
          </a:p>
        </p:txBody>
      </p:sp>
      <p:sp>
        <p:nvSpPr>
          <p:cNvPr id="121859" name="Rectangle 3"/>
          <p:cNvSpPr>
            <a:spLocks noGrp="1" noChangeArrowheads="1"/>
          </p:cNvSpPr>
          <p:nvPr>
            <p:ph type="body" idx="1"/>
          </p:nvPr>
        </p:nvSpPr>
        <p:spPr>
          <a:xfrm>
            <a:off x="685800" y="1981200"/>
            <a:ext cx="5029200" cy="4114800"/>
          </a:xfrm>
        </p:spPr>
        <p:txBody>
          <a:bodyPr/>
          <a:lstStyle/>
          <a:p>
            <a:r>
              <a:rPr lang="en-US" dirty="0"/>
              <a:t>Make sure that the material you plan to use is </a:t>
            </a:r>
            <a:r>
              <a:rPr lang="en-US" i="1" dirty="0"/>
              <a:t>valid, respected</a:t>
            </a:r>
            <a:r>
              <a:rPr lang="en-US" dirty="0"/>
              <a:t>, and </a:t>
            </a:r>
            <a:r>
              <a:rPr lang="en-US" i="1" dirty="0"/>
              <a:t>scholarly</a:t>
            </a:r>
            <a:r>
              <a:rPr lang="en-US" dirty="0"/>
              <a:t>. </a:t>
            </a:r>
          </a:p>
          <a:p>
            <a:r>
              <a:rPr lang="en-US" b="1" dirty="0"/>
              <a:t>Use </a:t>
            </a:r>
            <a:r>
              <a:rPr lang="en-US" b="1" dirty="0" err="1"/>
              <a:t>Ebsco</a:t>
            </a:r>
            <a:r>
              <a:rPr lang="en-US" b="1" dirty="0"/>
              <a:t> Host</a:t>
            </a:r>
            <a:r>
              <a:rPr lang="en-US" dirty="0"/>
              <a:t>!</a:t>
            </a:r>
          </a:p>
          <a:p>
            <a:r>
              <a:rPr lang="en-US" u="sng" dirty="0"/>
              <a:t>If you use Websites</a:t>
            </a:r>
            <a:r>
              <a:rPr lang="en-US" dirty="0"/>
              <a:t>, be sure to verify that they will be professionally respected (evaluate the authors and publishers).</a:t>
            </a:r>
          </a:p>
        </p:txBody>
      </p:sp>
      <p:pic>
        <p:nvPicPr>
          <p:cNvPr id="121860" name="Picture 4" descr="j028718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2819400"/>
            <a:ext cx="3163888" cy="244316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Present the Evidence</a:t>
            </a:r>
          </a:p>
        </p:txBody>
      </p:sp>
      <p:sp>
        <p:nvSpPr>
          <p:cNvPr id="117763" name="Rectangle 3"/>
          <p:cNvSpPr>
            <a:spLocks noGrp="1" noChangeArrowheads="1"/>
          </p:cNvSpPr>
          <p:nvPr>
            <p:ph type="body" idx="1"/>
          </p:nvPr>
        </p:nvSpPr>
        <p:spPr/>
        <p:txBody>
          <a:bodyPr/>
          <a:lstStyle/>
          <a:p>
            <a:r>
              <a:rPr lang="en-US" dirty="0"/>
              <a:t>You present evidence by talking about and citing resources in the text of the paper.</a:t>
            </a:r>
          </a:p>
          <a:p>
            <a:pPr lvl="1"/>
            <a:r>
              <a:rPr lang="en-US" dirty="0" err="1"/>
              <a:t>Broskoske</a:t>
            </a:r>
            <a:r>
              <a:rPr lang="en-US" dirty="0"/>
              <a:t> and </a:t>
            </a:r>
            <a:r>
              <a:rPr lang="en-US" dirty="0" err="1"/>
              <a:t>Banya</a:t>
            </a:r>
            <a:r>
              <a:rPr lang="en-US" dirty="0"/>
              <a:t> (2004) argue that…</a:t>
            </a:r>
          </a:p>
          <a:p>
            <a:pPr lvl="1"/>
            <a:r>
              <a:rPr lang="en-US" dirty="0"/>
              <a:t>Research (McCann, 2003) suggests that…</a:t>
            </a:r>
          </a:p>
          <a:p>
            <a:pPr lvl="1"/>
            <a:r>
              <a:rPr lang="en-US" dirty="0" err="1"/>
              <a:t>Tomascik</a:t>
            </a:r>
            <a:r>
              <a:rPr lang="en-US" dirty="0"/>
              <a:t> (2002) states that…</a:t>
            </a:r>
          </a:p>
        </p:txBody>
      </p:sp>
      <p:pic>
        <p:nvPicPr>
          <p:cNvPr id="117764" name="Picture 4" descr="j028762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4114800"/>
            <a:ext cx="3078163" cy="2430463"/>
          </a:xfrm>
          <a:prstGeom prst="rect">
            <a:avLst/>
          </a:prstGeom>
          <a:noFill/>
        </p:spPr>
      </p:pic>
      <p:sp>
        <p:nvSpPr>
          <p:cNvPr id="117765" name="Text Box 5"/>
          <p:cNvSpPr txBox="1">
            <a:spLocks noChangeArrowheads="1"/>
          </p:cNvSpPr>
          <p:nvPr/>
        </p:nvSpPr>
        <p:spPr bwMode="auto">
          <a:xfrm rot="-1818395">
            <a:off x="228600" y="304800"/>
            <a:ext cx="1295400" cy="519113"/>
          </a:xfrm>
          <a:prstGeom prst="rect">
            <a:avLst/>
          </a:prstGeom>
          <a:noFill/>
          <a:ln w="9525" algn="ctr">
            <a:noFill/>
            <a:miter lim="800000"/>
            <a:headEnd/>
            <a:tailEnd/>
          </a:ln>
          <a:effectLst/>
        </p:spPr>
        <p:txBody>
          <a:bodyPr>
            <a:spAutoFit/>
          </a:bodyPr>
          <a:lstStyle/>
          <a:p>
            <a:pPr>
              <a:spcBef>
                <a:spcPct val="50000"/>
              </a:spcBef>
            </a:pPr>
            <a:r>
              <a:rPr lang="en-US" sz="2800" b="1">
                <a:solidFill>
                  <a:srgbClr val="AC5600"/>
                </a:solidFill>
              </a:rPr>
              <a:t>Step 3</a:t>
            </a:r>
          </a:p>
        </p:txBody>
      </p:sp>
      <p:sp>
        <p:nvSpPr>
          <p:cNvPr id="6" name="TextBox 5"/>
          <p:cNvSpPr txBox="1"/>
          <p:nvPr/>
        </p:nvSpPr>
        <p:spPr>
          <a:xfrm>
            <a:off x="262337" y="5141893"/>
            <a:ext cx="5300263" cy="954107"/>
          </a:xfrm>
          <a:prstGeom prst="rect">
            <a:avLst/>
          </a:prstGeom>
          <a:solidFill>
            <a:srgbClr val="FFFF85"/>
          </a:solidFill>
        </p:spPr>
        <p:txBody>
          <a:bodyPr wrap="square" rtlCol="0">
            <a:spAutoFit/>
          </a:bodyPr>
          <a:lstStyle/>
          <a:p>
            <a:r>
              <a:rPr lang="en-US" sz="2800" dirty="0"/>
              <a:t>Use articles as a lawyer would use evidence to prove a case in court.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Draw a Closing Argument</a:t>
            </a:r>
          </a:p>
        </p:txBody>
      </p:sp>
      <p:sp>
        <p:nvSpPr>
          <p:cNvPr id="126979" name="Rectangle 3"/>
          <p:cNvSpPr>
            <a:spLocks noGrp="1" noChangeArrowheads="1"/>
          </p:cNvSpPr>
          <p:nvPr>
            <p:ph type="body" sz="half" idx="1"/>
          </p:nvPr>
        </p:nvSpPr>
        <p:spPr>
          <a:xfrm>
            <a:off x="685800" y="1981200"/>
            <a:ext cx="7696200" cy="1676400"/>
          </a:xfrm>
        </p:spPr>
        <p:txBody>
          <a:bodyPr/>
          <a:lstStyle/>
          <a:p>
            <a:r>
              <a:rPr lang="en-US"/>
              <a:t>Begin by briefly reviewing the entire case.</a:t>
            </a:r>
          </a:p>
          <a:p>
            <a:r>
              <a:rPr lang="en-US"/>
              <a:t>Based on all of the evidence you presented, draw a conclusion.</a:t>
            </a:r>
          </a:p>
        </p:txBody>
      </p:sp>
      <p:sp>
        <p:nvSpPr>
          <p:cNvPr id="126985" name="Rectangle 9"/>
          <p:cNvSpPr>
            <a:spLocks noGrp="1" noChangeArrowheads="1"/>
          </p:cNvSpPr>
          <p:nvPr>
            <p:ph type="body" sz="half" idx="2"/>
          </p:nvPr>
        </p:nvSpPr>
        <p:spPr>
          <a:xfrm>
            <a:off x="609600" y="3581400"/>
            <a:ext cx="3810000" cy="2209800"/>
          </a:xfrm>
        </p:spPr>
        <p:txBody>
          <a:bodyPr/>
          <a:lstStyle/>
          <a:p>
            <a:pPr lvl="1"/>
            <a:r>
              <a:rPr lang="en-US"/>
              <a:t>Did you prove your court case?</a:t>
            </a:r>
          </a:p>
          <a:p>
            <a:pPr lvl="1"/>
            <a:r>
              <a:rPr lang="en-US"/>
              <a:t>What are the implications for the future?</a:t>
            </a:r>
          </a:p>
        </p:txBody>
      </p:sp>
      <p:sp>
        <p:nvSpPr>
          <p:cNvPr id="126981" name="Text Box 5"/>
          <p:cNvSpPr txBox="1">
            <a:spLocks noChangeArrowheads="1"/>
          </p:cNvSpPr>
          <p:nvPr/>
        </p:nvSpPr>
        <p:spPr bwMode="auto">
          <a:xfrm rot="-1818395">
            <a:off x="228600" y="304800"/>
            <a:ext cx="1295400" cy="519113"/>
          </a:xfrm>
          <a:prstGeom prst="rect">
            <a:avLst/>
          </a:prstGeom>
          <a:noFill/>
          <a:ln w="9525" algn="ctr">
            <a:noFill/>
            <a:miter lim="800000"/>
            <a:headEnd/>
            <a:tailEnd/>
          </a:ln>
          <a:effectLst/>
        </p:spPr>
        <p:txBody>
          <a:bodyPr>
            <a:spAutoFit/>
          </a:bodyPr>
          <a:lstStyle/>
          <a:p>
            <a:pPr>
              <a:spcBef>
                <a:spcPct val="50000"/>
              </a:spcBef>
            </a:pPr>
            <a:r>
              <a:rPr lang="en-US" sz="2800" b="1">
                <a:solidFill>
                  <a:srgbClr val="AC5600"/>
                </a:solidFill>
              </a:rPr>
              <a:t>Step 4</a:t>
            </a:r>
          </a:p>
        </p:txBody>
      </p:sp>
      <p:pic>
        <p:nvPicPr>
          <p:cNvPr id="126983" name="Picture 7" descr="j028717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3581400"/>
            <a:ext cx="4059238" cy="287972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to Develop an Outline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Logging into </a:t>
            </a:r>
            <a:r>
              <a:rPr lang="en-US" dirty="0" err="1"/>
              <a:t>Ebsco</a:t>
            </a:r>
            <a:r>
              <a:rPr lang="en-US" dirty="0"/>
              <a:t> Host</a:t>
            </a:r>
          </a:p>
        </p:txBody>
      </p:sp>
      <p:sp>
        <p:nvSpPr>
          <p:cNvPr id="3" name="Content Placeholder 2"/>
          <p:cNvSpPr>
            <a:spLocks noGrp="1"/>
          </p:cNvSpPr>
          <p:nvPr>
            <p:ph idx="1"/>
          </p:nvPr>
        </p:nvSpPr>
        <p:spPr/>
        <p:txBody>
          <a:bodyPr/>
          <a:lstStyle/>
          <a:p>
            <a:pPr>
              <a:buFont typeface="Wingdings" pitchFamily="2" charset="2"/>
              <a:buChar char="ü"/>
            </a:pPr>
            <a:r>
              <a:rPr lang="en-US" dirty="0"/>
              <a:t>Select a database to search, such as </a:t>
            </a:r>
            <a:r>
              <a:rPr lang="en-US" i="1" dirty="0"/>
              <a:t>Academic Search Complete</a:t>
            </a:r>
            <a:r>
              <a:rPr lang="en-US" dirty="0"/>
              <a:t>. </a:t>
            </a:r>
          </a:p>
          <a:p>
            <a:pPr>
              <a:buFont typeface="Wingdings" pitchFamily="2" charset="2"/>
              <a:buChar char="ü"/>
            </a:pPr>
            <a:r>
              <a:rPr lang="en-US" dirty="0"/>
              <a:t>As you enter </a:t>
            </a:r>
            <a:r>
              <a:rPr lang="en-US" dirty="0" err="1"/>
              <a:t>Ebsco</a:t>
            </a:r>
            <a:r>
              <a:rPr lang="en-US" dirty="0"/>
              <a:t> Host, log into your account to access your personal folder.</a:t>
            </a:r>
          </a:p>
          <a:p>
            <a:pPr>
              <a:buFont typeface="Wingdings" pitchFamily="2" charset="2"/>
              <a:buChar char="ü"/>
            </a:pPr>
            <a:r>
              <a:rPr lang="en-US" dirty="0"/>
              <a:t>Be sure to select the following checkboxes: </a:t>
            </a:r>
          </a:p>
          <a:p>
            <a:pPr lvl="1"/>
            <a:r>
              <a:rPr lang="en-US" dirty="0"/>
              <a:t>Misericordia-owned </a:t>
            </a:r>
          </a:p>
          <a:p>
            <a:pPr lvl="1"/>
            <a:r>
              <a:rPr lang="en-US" dirty="0"/>
              <a:t>full text </a:t>
            </a:r>
          </a:p>
          <a:p>
            <a:pPr lvl="1"/>
            <a:r>
              <a:rPr lang="en-US" dirty="0"/>
              <a:t>OPTIONAL: peer reviewed</a:t>
            </a:r>
          </a:p>
        </p:txBody>
      </p:sp>
      <p:sp>
        <p:nvSpPr>
          <p:cNvPr id="4" name="TextBox 3"/>
          <p:cNvSpPr txBox="1"/>
          <p:nvPr/>
        </p:nvSpPr>
        <p:spPr>
          <a:xfrm rot="19677329">
            <a:off x="-66192" y="308427"/>
            <a:ext cx="1905000" cy="584775"/>
          </a:xfrm>
          <a:prstGeom prst="rect">
            <a:avLst/>
          </a:prstGeom>
          <a:noFill/>
        </p:spPr>
        <p:txBody>
          <a:bodyPr wrap="square" rtlCol="0">
            <a:spAutoFit/>
          </a:bodyPr>
          <a:lstStyle/>
          <a:p>
            <a:r>
              <a:rPr lang="en-US" sz="3200" dirty="0">
                <a:solidFill>
                  <a:srgbClr val="FF0000"/>
                </a:solidFill>
              </a:rPr>
              <a:t>Review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Keywords as Part of a Search Strategy</a:t>
            </a:r>
          </a:p>
        </p:txBody>
      </p:sp>
      <p:sp>
        <p:nvSpPr>
          <p:cNvPr id="3" name="Content Placeholder 2"/>
          <p:cNvSpPr>
            <a:spLocks noGrp="1"/>
          </p:cNvSpPr>
          <p:nvPr>
            <p:ph idx="1"/>
          </p:nvPr>
        </p:nvSpPr>
        <p:spPr/>
        <p:txBody>
          <a:bodyPr/>
          <a:lstStyle/>
          <a:p>
            <a:pPr marL="342900" lvl="1" indent="-342900">
              <a:buFontTx/>
              <a:buChar char="•"/>
            </a:pPr>
            <a:r>
              <a:rPr lang="en-US" dirty="0"/>
              <a:t>When performing research, formulate a search strategy by analyzing a topic to identify alternative keywords/concepts.</a:t>
            </a:r>
          </a:p>
          <a:p>
            <a:pPr marL="342900" lvl="1" indent="-342900">
              <a:buFontTx/>
              <a:buChar char="•"/>
            </a:pPr>
            <a:r>
              <a:rPr lang="en-US" dirty="0"/>
              <a:t>For example, when searching for </a:t>
            </a:r>
            <a:r>
              <a:rPr lang="en-US" dirty="0" err="1"/>
              <a:t>iPad’s</a:t>
            </a:r>
            <a:r>
              <a:rPr lang="en-US" dirty="0"/>
              <a:t> in the classroom:</a:t>
            </a:r>
          </a:p>
          <a:p>
            <a:pPr marL="742950" lvl="2" indent="-342900"/>
            <a:r>
              <a:rPr lang="en-US" dirty="0" err="1"/>
              <a:t>iPad</a:t>
            </a:r>
            <a:r>
              <a:rPr lang="en-US" dirty="0"/>
              <a:t> / tablet / handheld devices / mobile devices</a:t>
            </a:r>
          </a:p>
          <a:p>
            <a:pPr marL="742950" lvl="2" indent="-342900"/>
            <a:r>
              <a:rPr lang="en-US" dirty="0"/>
              <a:t>AND classroom / teaching/ education</a:t>
            </a:r>
          </a:p>
          <a:p>
            <a:pPr marL="342900" lvl="1" indent="-342900"/>
            <a:r>
              <a:rPr lang="en-US" u="sng" dirty="0"/>
              <a:t>Remember</a:t>
            </a:r>
            <a:r>
              <a:rPr lang="en-US" dirty="0"/>
              <a:t> you can click on an article and view suggested keywords for searching in </a:t>
            </a:r>
            <a:r>
              <a:rPr lang="en-US" dirty="0" err="1"/>
              <a:t>Ebsco</a:t>
            </a:r>
            <a:r>
              <a:rPr lang="en-US" dirty="0"/>
              <a:t> Host.</a:t>
            </a:r>
          </a:p>
        </p:txBody>
      </p:sp>
      <p:sp>
        <p:nvSpPr>
          <p:cNvPr id="4" name="TextBox 3"/>
          <p:cNvSpPr txBox="1"/>
          <p:nvPr/>
        </p:nvSpPr>
        <p:spPr>
          <a:xfrm rot="19677329">
            <a:off x="-66192" y="308427"/>
            <a:ext cx="1905000" cy="584775"/>
          </a:xfrm>
          <a:prstGeom prst="rect">
            <a:avLst/>
          </a:prstGeom>
          <a:noFill/>
        </p:spPr>
        <p:txBody>
          <a:bodyPr wrap="square" rtlCol="0">
            <a:spAutoFit/>
          </a:bodyPr>
          <a:lstStyle/>
          <a:p>
            <a:r>
              <a:rPr lang="en-US" sz="3200" dirty="0">
                <a:solidFill>
                  <a:srgbClr val="FF0000"/>
                </a:solidFill>
              </a:rPr>
              <a:t>Review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0B115-FD60-96D7-7F32-2C9C50127895}"/>
              </a:ext>
            </a:extLst>
          </p:cNvPr>
          <p:cNvSpPr>
            <a:spLocks noGrp="1"/>
          </p:cNvSpPr>
          <p:nvPr>
            <p:ph type="title"/>
          </p:nvPr>
        </p:nvSpPr>
        <p:spPr/>
        <p:txBody>
          <a:bodyPr/>
          <a:lstStyle/>
          <a:p>
            <a:r>
              <a:rPr lang="en-US" dirty="0"/>
              <a:t>Search at Google Scholar</a:t>
            </a:r>
          </a:p>
        </p:txBody>
      </p:sp>
      <p:sp>
        <p:nvSpPr>
          <p:cNvPr id="3" name="Content Placeholder 2">
            <a:extLst>
              <a:ext uri="{FF2B5EF4-FFF2-40B4-BE49-F238E27FC236}">
                <a16:creationId xmlns:a16="http://schemas.microsoft.com/office/drawing/2014/main" id="{7D681958-BD53-2D6F-A15F-898F3FDE0A96}"/>
              </a:ext>
            </a:extLst>
          </p:cNvPr>
          <p:cNvSpPr>
            <a:spLocks noGrp="1"/>
          </p:cNvSpPr>
          <p:nvPr>
            <p:ph idx="1"/>
          </p:nvPr>
        </p:nvSpPr>
        <p:spPr/>
        <p:txBody>
          <a:bodyPr/>
          <a:lstStyle/>
          <a:p>
            <a:r>
              <a:rPr lang="en-US" dirty="0"/>
              <a:t>Navigate to: Scholar.google.com</a:t>
            </a:r>
          </a:p>
          <a:p>
            <a:r>
              <a:rPr lang="en-US" dirty="0"/>
              <a:t>Search for academic articles using Google’s search tools.</a:t>
            </a:r>
          </a:p>
          <a:p>
            <a:r>
              <a:rPr lang="en-US" dirty="0"/>
              <a:t>If you cannot locate the full text of an article, search for the information you have found on </a:t>
            </a:r>
            <a:r>
              <a:rPr lang="en-US" dirty="0" err="1"/>
              <a:t>Ebsco</a:t>
            </a:r>
            <a:r>
              <a:rPr lang="en-US" dirty="0"/>
              <a:t> Host.</a:t>
            </a:r>
          </a:p>
          <a:p>
            <a:r>
              <a:rPr lang="en-US" dirty="0"/>
              <a:t>If you log into your Google account, you can save articles for later reading.</a:t>
            </a:r>
          </a:p>
        </p:txBody>
      </p:sp>
    </p:spTree>
    <p:extLst>
      <p:ext uri="{BB962C8B-B14F-4D97-AF65-F5344CB8AC3E}">
        <p14:creationId xmlns:p14="http://schemas.microsoft.com/office/powerpoint/2010/main" val="3206917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394CA-E46E-B6DC-CBD5-4609E308D23E}"/>
              </a:ext>
            </a:extLst>
          </p:cNvPr>
          <p:cNvSpPr>
            <a:spLocks noGrp="1"/>
          </p:cNvSpPr>
          <p:nvPr>
            <p:ph type="title"/>
          </p:nvPr>
        </p:nvSpPr>
        <p:spPr/>
        <p:txBody>
          <a:bodyPr/>
          <a:lstStyle/>
          <a:p>
            <a:r>
              <a:rPr lang="en-US" dirty="0"/>
              <a:t>Search at Google Scholar</a:t>
            </a:r>
          </a:p>
        </p:txBody>
      </p:sp>
      <p:sp>
        <p:nvSpPr>
          <p:cNvPr id="3" name="Content Placeholder 2">
            <a:extLst>
              <a:ext uri="{FF2B5EF4-FFF2-40B4-BE49-F238E27FC236}">
                <a16:creationId xmlns:a16="http://schemas.microsoft.com/office/drawing/2014/main" id="{5881567A-70EB-896E-2CD9-8C4F5E74F046}"/>
              </a:ext>
            </a:extLst>
          </p:cNvPr>
          <p:cNvSpPr>
            <a:spLocks noGrp="1"/>
          </p:cNvSpPr>
          <p:nvPr>
            <p:ph idx="1"/>
          </p:nvPr>
        </p:nvSpPr>
        <p:spPr>
          <a:xfrm>
            <a:off x="685800" y="4572000"/>
            <a:ext cx="7620000" cy="1524000"/>
          </a:xfrm>
        </p:spPr>
        <p:txBody>
          <a:bodyPr/>
          <a:lstStyle/>
          <a:p>
            <a:r>
              <a:rPr lang="en-US" dirty="0"/>
              <a:t>In some cases you might be able to get more free access to articles based on Misericordia subscriptions.</a:t>
            </a:r>
          </a:p>
        </p:txBody>
      </p:sp>
      <p:pic>
        <p:nvPicPr>
          <p:cNvPr id="5" name="Picture 4">
            <a:extLst>
              <a:ext uri="{FF2B5EF4-FFF2-40B4-BE49-F238E27FC236}">
                <a16:creationId xmlns:a16="http://schemas.microsoft.com/office/drawing/2014/main" id="{5D59E6DD-8FC6-A1E2-F908-5278369FC3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2702" y="2039606"/>
            <a:ext cx="7583449" cy="2016788"/>
          </a:xfrm>
          <a:prstGeom prst="rect">
            <a:avLst/>
          </a:prstGeom>
        </p:spPr>
      </p:pic>
      <p:sp>
        <p:nvSpPr>
          <p:cNvPr id="6" name="Rectangle 5">
            <a:extLst>
              <a:ext uri="{FF2B5EF4-FFF2-40B4-BE49-F238E27FC236}">
                <a16:creationId xmlns:a16="http://schemas.microsoft.com/office/drawing/2014/main" id="{9D978917-2A4B-B579-6AF8-780630435987}"/>
              </a:ext>
            </a:extLst>
          </p:cNvPr>
          <p:cNvSpPr/>
          <p:nvPr/>
        </p:nvSpPr>
        <p:spPr bwMode="auto">
          <a:xfrm>
            <a:off x="7239000" y="1981200"/>
            <a:ext cx="1143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chemeClr val="tx2"/>
              </a:solidFill>
              <a:effectLst/>
              <a:latin typeface="Times New Roman" pitchFamily="18" charset="0"/>
            </a:endParaRPr>
          </a:p>
        </p:txBody>
      </p:sp>
    </p:spTree>
    <p:extLst>
      <p:ext uri="{BB962C8B-B14F-4D97-AF65-F5344CB8AC3E}">
        <p14:creationId xmlns:p14="http://schemas.microsoft.com/office/powerpoint/2010/main" val="1709915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FE0B44-0314-D6C0-E2C7-80C25D0838FA}"/>
              </a:ext>
            </a:extLst>
          </p:cNvPr>
          <p:cNvSpPr>
            <a:spLocks noGrp="1"/>
          </p:cNvSpPr>
          <p:nvPr>
            <p:ph type="title"/>
          </p:nvPr>
        </p:nvSpPr>
        <p:spPr/>
        <p:txBody>
          <a:bodyPr/>
          <a:lstStyle/>
          <a:p>
            <a:r>
              <a:rPr lang="en-US" dirty="0"/>
              <a:t>Search for an</a:t>
            </a:r>
            <a:br>
              <a:rPr lang="en-US" dirty="0"/>
            </a:br>
            <a:r>
              <a:rPr lang="en-US" dirty="0"/>
              <a:t>APA Citation Generator</a:t>
            </a:r>
          </a:p>
        </p:txBody>
      </p:sp>
      <p:sp>
        <p:nvSpPr>
          <p:cNvPr id="4" name="Content Placeholder 3">
            <a:extLst>
              <a:ext uri="{FF2B5EF4-FFF2-40B4-BE49-F238E27FC236}">
                <a16:creationId xmlns:a16="http://schemas.microsoft.com/office/drawing/2014/main" id="{894F12F8-A229-4A7B-2D69-95F417488179}"/>
              </a:ext>
            </a:extLst>
          </p:cNvPr>
          <p:cNvSpPr>
            <a:spLocks noGrp="1"/>
          </p:cNvSpPr>
          <p:nvPr>
            <p:ph idx="1"/>
          </p:nvPr>
        </p:nvSpPr>
        <p:spPr/>
        <p:txBody>
          <a:bodyPr/>
          <a:lstStyle/>
          <a:p>
            <a:r>
              <a:rPr lang="en-US" dirty="0"/>
              <a:t>www.mybib.com/tools/apa-citation-generator</a:t>
            </a:r>
          </a:p>
        </p:txBody>
      </p:sp>
      <p:pic>
        <p:nvPicPr>
          <p:cNvPr id="6" name="Picture 5">
            <a:extLst>
              <a:ext uri="{FF2B5EF4-FFF2-40B4-BE49-F238E27FC236}">
                <a16:creationId xmlns:a16="http://schemas.microsoft.com/office/drawing/2014/main" id="{B7CB5DDC-A44A-2379-C595-9EE7F6795519}"/>
              </a:ext>
            </a:extLst>
          </p:cNvPr>
          <p:cNvPicPr>
            <a:picLocks noChangeAspect="1"/>
          </p:cNvPicPr>
          <p:nvPr/>
        </p:nvPicPr>
        <p:blipFill>
          <a:blip r:embed="rId3"/>
          <a:stretch>
            <a:fillRect/>
          </a:stretch>
        </p:blipFill>
        <p:spPr>
          <a:xfrm>
            <a:off x="876300" y="3124200"/>
            <a:ext cx="7391400" cy="3539632"/>
          </a:xfrm>
          <a:prstGeom prst="rect">
            <a:avLst/>
          </a:prstGeom>
        </p:spPr>
      </p:pic>
    </p:spTree>
    <p:extLst>
      <p:ext uri="{BB962C8B-B14F-4D97-AF65-F5344CB8AC3E}">
        <p14:creationId xmlns:p14="http://schemas.microsoft.com/office/powerpoint/2010/main" val="2364844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AF716A-07F1-CF24-04ED-7134329D4A28}"/>
              </a:ext>
            </a:extLst>
          </p:cNvPr>
          <p:cNvSpPr>
            <a:spLocks noGrp="1"/>
          </p:cNvSpPr>
          <p:nvPr>
            <p:ph type="title"/>
          </p:nvPr>
        </p:nvSpPr>
        <p:spPr/>
        <p:txBody>
          <a:bodyPr/>
          <a:lstStyle/>
          <a:p>
            <a:r>
              <a:rPr lang="en-US" dirty="0"/>
              <a:t>APA Citation Generator</a:t>
            </a:r>
          </a:p>
        </p:txBody>
      </p:sp>
      <p:pic>
        <p:nvPicPr>
          <p:cNvPr id="6" name="Picture 5">
            <a:extLst>
              <a:ext uri="{FF2B5EF4-FFF2-40B4-BE49-F238E27FC236}">
                <a16:creationId xmlns:a16="http://schemas.microsoft.com/office/drawing/2014/main" id="{637A0FD8-0189-82D3-BCEB-9B27DBC68DBA}"/>
              </a:ext>
            </a:extLst>
          </p:cNvPr>
          <p:cNvPicPr>
            <a:picLocks noChangeAspect="1"/>
          </p:cNvPicPr>
          <p:nvPr/>
        </p:nvPicPr>
        <p:blipFill>
          <a:blip r:embed="rId2"/>
          <a:stretch>
            <a:fillRect/>
          </a:stretch>
        </p:blipFill>
        <p:spPr>
          <a:xfrm>
            <a:off x="799573" y="1905000"/>
            <a:ext cx="7544853" cy="4372585"/>
          </a:xfrm>
          <a:prstGeom prst="rect">
            <a:avLst/>
          </a:prstGeom>
        </p:spPr>
      </p:pic>
    </p:spTree>
    <p:extLst>
      <p:ext uri="{BB962C8B-B14F-4D97-AF65-F5344CB8AC3E}">
        <p14:creationId xmlns:p14="http://schemas.microsoft.com/office/powerpoint/2010/main" val="3683367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an Outline</a:t>
            </a:r>
          </a:p>
        </p:txBody>
      </p:sp>
      <p:sp>
        <p:nvSpPr>
          <p:cNvPr id="3" name="Content Placeholder 2"/>
          <p:cNvSpPr>
            <a:spLocks noGrp="1"/>
          </p:cNvSpPr>
          <p:nvPr>
            <p:ph idx="1"/>
          </p:nvPr>
        </p:nvSpPr>
        <p:spPr/>
        <p:txBody>
          <a:bodyPr/>
          <a:lstStyle/>
          <a:p>
            <a:r>
              <a:rPr lang="en-US" dirty="0"/>
              <a:t>Now that you have identified keywords, begin searching.</a:t>
            </a:r>
          </a:p>
          <a:p>
            <a:r>
              <a:rPr lang="en-US" b="1" u="sng" dirty="0"/>
              <a:t>First search</a:t>
            </a:r>
            <a:r>
              <a:rPr lang="en-US" dirty="0"/>
              <a:t>: </a:t>
            </a:r>
            <a:r>
              <a:rPr lang="en-US" dirty="0">
                <a:solidFill>
                  <a:srgbClr val="FF0000"/>
                </a:solidFill>
              </a:rPr>
              <a:t>Search to put potential articles in your </a:t>
            </a:r>
            <a:r>
              <a:rPr lang="en-US" dirty="0" err="1">
                <a:solidFill>
                  <a:srgbClr val="FF0000"/>
                </a:solidFill>
              </a:rPr>
              <a:t>Ebsco</a:t>
            </a:r>
            <a:r>
              <a:rPr lang="en-US" dirty="0">
                <a:solidFill>
                  <a:srgbClr val="FF0000"/>
                </a:solidFill>
              </a:rPr>
              <a:t> folder.</a:t>
            </a:r>
          </a:p>
          <a:p>
            <a:pPr lvl="1"/>
            <a:r>
              <a:rPr lang="en-US" dirty="0"/>
              <a:t>Read the </a:t>
            </a:r>
            <a:r>
              <a:rPr lang="en-US" u="sng" dirty="0"/>
              <a:t>abstract</a:t>
            </a:r>
            <a:r>
              <a:rPr lang="en-US" dirty="0"/>
              <a:t> of an article. (Don’t need to read the entire article at this time.)</a:t>
            </a:r>
          </a:p>
          <a:p>
            <a:pPr lvl="1"/>
            <a:r>
              <a:rPr lang="en-US" dirty="0"/>
              <a:t>If an article appears that you </a:t>
            </a:r>
            <a:r>
              <a:rPr lang="en-US" u="sng" dirty="0"/>
              <a:t>might</a:t>
            </a:r>
            <a:r>
              <a:rPr lang="en-US" dirty="0"/>
              <a:t> be able to use it, stuff it into your </a:t>
            </a:r>
            <a:r>
              <a:rPr lang="en-US" dirty="0" err="1"/>
              <a:t>Ebsco</a:t>
            </a:r>
            <a:r>
              <a:rPr lang="en-US" dirty="0"/>
              <a:t> folder.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an Outline</a:t>
            </a:r>
          </a:p>
        </p:txBody>
      </p:sp>
      <p:sp>
        <p:nvSpPr>
          <p:cNvPr id="3" name="Content Placeholder 2"/>
          <p:cNvSpPr>
            <a:spLocks noGrp="1"/>
          </p:cNvSpPr>
          <p:nvPr>
            <p:ph idx="1"/>
          </p:nvPr>
        </p:nvSpPr>
        <p:spPr/>
        <p:txBody>
          <a:bodyPr/>
          <a:lstStyle/>
          <a:p>
            <a:r>
              <a:rPr lang="en-US" b="1" u="sng" dirty="0"/>
              <a:t>Second search</a:t>
            </a:r>
            <a:r>
              <a:rPr lang="en-US" dirty="0"/>
              <a:t>: </a:t>
            </a:r>
            <a:r>
              <a:rPr lang="en-US" dirty="0">
                <a:solidFill>
                  <a:srgbClr val="FF0000"/>
                </a:solidFill>
              </a:rPr>
              <a:t>Search through your </a:t>
            </a:r>
            <a:r>
              <a:rPr lang="en-US" dirty="0" err="1">
                <a:solidFill>
                  <a:srgbClr val="FF0000"/>
                </a:solidFill>
              </a:rPr>
              <a:t>Ebsco</a:t>
            </a:r>
            <a:r>
              <a:rPr lang="en-US" dirty="0">
                <a:solidFill>
                  <a:srgbClr val="FF0000"/>
                </a:solidFill>
              </a:rPr>
              <a:t> folder.</a:t>
            </a:r>
          </a:p>
          <a:p>
            <a:pPr lvl="1"/>
            <a:r>
              <a:rPr lang="en-US" dirty="0"/>
              <a:t>Re-read the abstracts of articles in your </a:t>
            </a:r>
            <a:r>
              <a:rPr lang="en-US" dirty="0" err="1"/>
              <a:t>Ebsco</a:t>
            </a:r>
            <a:r>
              <a:rPr lang="en-US" dirty="0"/>
              <a:t> folder.</a:t>
            </a:r>
          </a:p>
          <a:p>
            <a:pPr lvl="1"/>
            <a:r>
              <a:rPr lang="en-US" dirty="0"/>
              <a:t>If an article appears that you can use it, keep it in your folder. If unusable, delete it.</a:t>
            </a:r>
          </a:p>
          <a:p>
            <a:pPr lvl="2"/>
            <a:r>
              <a:rPr lang="en-US" dirty="0"/>
              <a:t>Sometimes you need to click into the full text of the article to decide if the article is usable for your research area.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 Your Topic If Needed</a:t>
            </a:r>
          </a:p>
        </p:txBody>
      </p:sp>
      <p:sp>
        <p:nvSpPr>
          <p:cNvPr id="3" name="Content Placeholder 2"/>
          <p:cNvSpPr>
            <a:spLocks noGrp="1"/>
          </p:cNvSpPr>
          <p:nvPr>
            <p:ph idx="1"/>
          </p:nvPr>
        </p:nvSpPr>
        <p:spPr>
          <a:xfrm>
            <a:off x="304800" y="1981200"/>
            <a:ext cx="7772400" cy="4114800"/>
          </a:xfrm>
        </p:spPr>
        <p:txBody>
          <a:bodyPr/>
          <a:lstStyle/>
          <a:p>
            <a:r>
              <a:rPr lang="en-US" dirty="0"/>
              <a:t>What happens if you do not have enough articles to allow you to write a good paper?</a:t>
            </a:r>
          </a:p>
          <a:p>
            <a:pPr lvl="1"/>
            <a:r>
              <a:rPr lang="en-US" dirty="0"/>
              <a:t>Select another topic. OR</a:t>
            </a:r>
          </a:p>
          <a:p>
            <a:pPr lvl="1"/>
            <a:r>
              <a:rPr lang="en-US" dirty="0"/>
              <a:t>Alter your topic.</a:t>
            </a:r>
          </a:p>
          <a:p>
            <a:pPr lvl="2"/>
            <a:r>
              <a:rPr lang="en-US" dirty="0"/>
              <a:t>Instead of “</a:t>
            </a:r>
            <a:r>
              <a:rPr lang="en-US" dirty="0" err="1"/>
              <a:t>iPad’s</a:t>
            </a:r>
            <a:r>
              <a:rPr lang="en-US" dirty="0"/>
              <a:t> to improve math”</a:t>
            </a:r>
            <a:br>
              <a:rPr lang="en-US" dirty="0"/>
            </a:br>
            <a:r>
              <a:rPr lang="en-US" dirty="0" err="1">
                <a:solidFill>
                  <a:srgbClr val="C00000"/>
                </a:solidFill>
              </a:rPr>
              <a:t>iPads’s</a:t>
            </a:r>
            <a:r>
              <a:rPr lang="en-US" dirty="0">
                <a:solidFill>
                  <a:srgbClr val="C00000"/>
                </a:solidFill>
              </a:rPr>
              <a:t> to Improve Math and Science</a:t>
            </a:r>
            <a:endParaRPr lang="en-US" dirty="0"/>
          </a:p>
          <a:p>
            <a:pPr lvl="2"/>
            <a:r>
              <a:rPr lang="en-US" dirty="0"/>
              <a:t>Instead of “cell phones in the classroom”</a:t>
            </a:r>
            <a:br>
              <a:rPr lang="en-US" dirty="0"/>
            </a:br>
            <a:r>
              <a:rPr lang="en-US" dirty="0">
                <a:solidFill>
                  <a:srgbClr val="C00000"/>
                </a:solidFill>
              </a:rPr>
              <a:t>Cell Phones and Promethean Boards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124200"/>
            <a:ext cx="2527511" cy="16510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t>Develop an Outline</a:t>
            </a:r>
          </a:p>
        </p:txBody>
      </p:sp>
      <p:sp>
        <p:nvSpPr>
          <p:cNvPr id="143363" name="Rectangle 3"/>
          <p:cNvSpPr>
            <a:spLocks noGrp="1" noChangeArrowheads="1"/>
          </p:cNvSpPr>
          <p:nvPr>
            <p:ph type="body" idx="1"/>
          </p:nvPr>
        </p:nvSpPr>
        <p:spPr/>
        <p:txBody>
          <a:bodyPr/>
          <a:lstStyle/>
          <a:p>
            <a:pPr marL="609600" indent="-609600">
              <a:buFontTx/>
              <a:buAutoNum type="arabicPeriod"/>
            </a:pPr>
            <a:r>
              <a:rPr lang="en-US"/>
              <a:t>Identify </a:t>
            </a:r>
            <a:r>
              <a:rPr lang="en-US" b="1"/>
              <a:t>themes</a:t>
            </a:r>
            <a:r>
              <a:rPr lang="en-US"/>
              <a:t> you find in the articles you research.</a:t>
            </a:r>
          </a:p>
          <a:p>
            <a:pPr marL="609600" indent="-609600">
              <a:buFontTx/>
              <a:buAutoNum type="arabicPeriod"/>
            </a:pPr>
            <a:r>
              <a:rPr lang="en-US"/>
              <a:t>Place the articles in </a:t>
            </a:r>
            <a:r>
              <a:rPr lang="en-US" b="1"/>
              <a:t>categories</a:t>
            </a:r>
            <a:r>
              <a:rPr lang="en-US"/>
              <a:t>, based on their themes.</a:t>
            </a:r>
          </a:p>
          <a:p>
            <a:pPr marL="609600" indent="-609600">
              <a:buFontTx/>
              <a:buAutoNum type="arabicPeriod"/>
            </a:pPr>
            <a:r>
              <a:rPr lang="en-US"/>
              <a:t>Use these categories to develop your paper </a:t>
            </a:r>
            <a:r>
              <a:rPr lang="en-US" b="1"/>
              <a:t>outline</a:t>
            </a:r>
            <a:r>
              <a:rPr lang="en-US"/>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sz="4000" dirty="0"/>
              <a:t>Identify Themes</a:t>
            </a:r>
          </a:p>
        </p:txBody>
      </p:sp>
      <p:sp>
        <p:nvSpPr>
          <p:cNvPr id="144387" name="Rectangle 3"/>
          <p:cNvSpPr>
            <a:spLocks noGrp="1" noChangeArrowheads="1"/>
          </p:cNvSpPr>
          <p:nvPr>
            <p:ph type="body" idx="1"/>
          </p:nvPr>
        </p:nvSpPr>
        <p:spPr/>
        <p:txBody>
          <a:bodyPr/>
          <a:lstStyle/>
          <a:p>
            <a:r>
              <a:rPr lang="en-US" dirty="0"/>
              <a:t>When researching distance learning, I found articles talking about the following things:</a:t>
            </a:r>
          </a:p>
          <a:p>
            <a:pPr lvl="1"/>
            <a:r>
              <a:rPr lang="en-US" dirty="0"/>
              <a:t>Definitions and descriptions of what DL is.</a:t>
            </a:r>
          </a:p>
          <a:p>
            <a:pPr lvl="1"/>
            <a:r>
              <a:rPr lang="en-US" dirty="0"/>
              <a:t>Advantages of using DL in the classroom</a:t>
            </a:r>
          </a:p>
          <a:p>
            <a:pPr lvl="1"/>
            <a:r>
              <a:rPr lang="en-US" dirty="0"/>
              <a:t>Disadvantages of using DL in the classroom</a:t>
            </a:r>
          </a:p>
          <a:p>
            <a:pPr lvl="1"/>
            <a:r>
              <a:rPr lang="en-US" dirty="0"/>
              <a:t>Examples of good and poor practices of DL in the classroom.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685800" y="1981200"/>
            <a:ext cx="7772400" cy="4495800"/>
          </a:xfrm>
          <a:solidFill>
            <a:schemeClr val="bg1"/>
          </a:solidFill>
          <a:ln>
            <a:solidFill>
              <a:schemeClr val="tx1"/>
            </a:solidFill>
          </a:ln>
        </p:spPr>
        <p:txBody>
          <a:bodyPr/>
          <a:lstStyle/>
          <a:p>
            <a:pPr eaLnBrk="1" hangingPunct="1">
              <a:lnSpc>
                <a:spcPct val="80000"/>
              </a:lnSpc>
            </a:pPr>
            <a:r>
              <a:rPr lang="en-US" sz="2400" dirty="0"/>
              <a:t>Introduction</a:t>
            </a:r>
          </a:p>
          <a:p>
            <a:pPr lvl="1" eaLnBrk="1" hangingPunct="1">
              <a:lnSpc>
                <a:spcPct val="80000"/>
              </a:lnSpc>
            </a:pPr>
            <a:r>
              <a:rPr lang="en-US" sz="2000" dirty="0"/>
              <a:t>Introduce the topic of the paper, the case that you will attempt to make, and introduce the topics (the outline) that will be covered. </a:t>
            </a:r>
          </a:p>
          <a:p>
            <a:pPr eaLnBrk="1" hangingPunct="1">
              <a:lnSpc>
                <a:spcPct val="80000"/>
              </a:lnSpc>
            </a:pPr>
            <a:r>
              <a:rPr lang="en-US" sz="2400" dirty="0"/>
              <a:t>What is Distance Learning?</a:t>
            </a:r>
          </a:p>
          <a:p>
            <a:pPr lvl="1" eaLnBrk="1" hangingPunct="1">
              <a:lnSpc>
                <a:spcPct val="80000"/>
              </a:lnSpc>
            </a:pPr>
            <a:r>
              <a:rPr lang="en-US" sz="2000" dirty="0"/>
              <a:t>Define and introduce the topic. </a:t>
            </a:r>
          </a:p>
          <a:p>
            <a:pPr eaLnBrk="1" hangingPunct="1">
              <a:lnSpc>
                <a:spcPct val="80000"/>
              </a:lnSpc>
            </a:pPr>
            <a:r>
              <a:rPr lang="en-US" sz="2400" dirty="0"/>
              <a:t>Advantages of Distance Learning</a:t>
            </a:r>
          </a:p>
          <a:p>
            <a:pPr eaLnBrk="1" hangingPunct="1">
              <a:lnSpc>
                <a:spcPct val="80000"/>
              </a:lnSpc>
            </a:pPr>
            <a:r>
              <a:rPr lang="en-US" sz="2400" dirty="0"/>
              <a:t>Disadvantages of Distance Learning</a:t>
            </a:r>
          </a:p>
          <a:p>
            <a:pPr eaLnBrk="1" hangingPunct="1">
              <a:lnSpc>
                <a:spcPct val="80000"/>
              </a:lnSpc>
            </a:pPr>
            <a:r>
              <a:rPr lang="en-US" sz="2400" dirty="0"/>
              <a:t>Positive Practices in Distance Learning</a:t>
            </a:r>
          </a:p>
          <a:p>
            <a:pPr eaLnBrk="1" hangingPunct="1">
              <a:lnSpc>
                <a:spcPct val="80000"/>
              </a:lnSpc>
            </a:pPr>
            <a:r>
              <a:rPr lang="en-US" sz="2400" dirty="0"/>
              <a:t>Conclusion</a:t>
            </a:r>
          </a:p>
          <a:p>
            <a:pPr lvl="1" eaLnBrk="1" hangingPunct="1">
              <a:lnSpc>
                <a:spcPct val="80000"/>
              </a:lnSpc>
            </a:pPr>
            <a:r>
              <a:rPr lang="en-US" sz="2000" dirty="0"/>
              <a:t>Briefly summarize the entire paper.</a:t>
            </a:r>
            <a:br>
              <a:rPr lang="en-US" sz="2000" dirty="0"/>
            </a:br>
            <a:r>
              <a:rPr lang="en-US" sz="2000" dirty="0"/>
              <a:t>Review the purpose of the paper,</a:t>
            </a:r>
            <a:br>
              <a:rPr lang="en-US" sz="2000" dirty="0"/>
            </a:br>
            <a:r>
              <a:rPr lang="en-US" sz="2000" dirty="0"/>
              <a:t>and its main points. Draw a conclusion.</a:t>
            </a:r>
          </a:p>
        </p:txBody>
      </p:sp>
      <p:sp>
        <p:nvSpPr>
          <p:cNvPr id="6147" name="Rectangle 4"/>
          <p:cNvSpPr>
            <a:spLocks noGrp="1" noChangeArrowheads="1"/>
          </p:cNvSpPr>
          <p:nvPr>
            <p:ph type="title"/>
          </p:nvPr>
        </p:nvSpPr>
        <p:spPr>
          <a:noFill/>
        </p:spPr>
        <p:txBody>
          <a:bodyPr/>
          <a:lstStyle/>
          <a:p>
            <a:pPr eaLnBrk="1" hangingPunct="1"/>
            <a:r>
              <a:rPr lang="en-US" sz="4000" dirty="0"/>
              <a:t>Draw Up the Outline</a:t>
            </a:r>
          </a:p>
        </p:txBody>
      </p:sp>
      <p:sp>
        <p:nvSpPr>
          <p:cNvPr id="2" name="Rounded Rectangular Callout 1"/>
          <p:cNvSpPr/>
          <p:nvPr/>
        </p:nvSpPr>
        <p:spPr bwMode="auto">
          <a:xfrm>
            <a:off x="838200" y="5791200"/>
            <a:ext cx="4495800" cy="914400"/>
          </a:xfrm>
          <a:prstGeom prst="wedgeRoundRectCallou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kumimoji="0" lang="en-US" sz="2000" b="0" i="0" u="none" strike="noStrike" cap="none" normalizeH="0" baseline="0" dirty="0">
              <a:ln>
                <a:noFill/>
              </a:ln>
              <a:solidFill>
                <a:schemeClr val="tx2"/>
              </a:solidFill>
              <a:effectLst/>
            </a:endParaRPr>
          </a:p>
        </p:txBody>
      </p:sp>
      <p:sp>
        <p:nvSpPr>
          <p:cNvPr id="4" name="Right Brace 3"/>
          <p:cNvSpPr/>
          <p:nvPr/>
        </p:nvSpPr>
        <p:spPr bwMode="auto">
          <a:xfrm>
            <a:off x="5981700" y="3048000"/>
            <a:ext cx="419100" cy="1600200"/>
          </a:xfrm>
          <a:prstGeom prst="rightBrace">
            <a:avLst/>
          </a:prstGeom>
          <a:no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chemeClr val="tx2"/>
              </a:solidFill>
              <a:effectLst/>
              <a:latin typeface="Times New Roman" pitchFamily="18" charset="0"/>
            </a:endParaRPr>
          </a:p>
        </p:txBody>
      </p:sp>
      <p:sp>
        <p:nvSpPr>
          <p:cNvPr id="5" name="TextBox 4"/>
          <p:cNvSpPr txBox="1"/>
          <p:nvPr/>
        </p:nvSpPr>
        <p:spPr>
          <a:xfrm>
            <a:off x="6629400" y="3048000"/>
            <a:ext cx="1981200" cy="1938992"/>
          </a:xfrm>
          <a:prstGeom prst="rect">
            <a:avLst/>
          </a:prstGeom>
          <a:solidFill>
            <a:srgbClr val="FFC000"/>
          </a:solidFill>
        </p:spPr>
        <p:txBody>
          <a:bodyPr wrap="square" rtlCol="0">
            <a:spAutoFit/>
          </a:bodyPr>
          <a:lstStyle/>
          <a:p>
            <a:pPr algn="l"/>
            <a:r>
              <a:rPr lang="en-US" sz="2400" dirty="0"/>
              <a:t>These sections titles were determined after reading articles.</a:t>
            </a:r>
          </a:p>
        </p:txBody>
      </p:sp>
    </p:spTree>
    <p:extLst>
      <p:ext uri="{BB962C8B-B14F-4D97-AF65-F5344CB8AC3E}">
        <p14:creationId xmlns:p14="http://schemas.microsoft.com/office/powerpoint/2010/main" val="2275438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4"/>
          <p:cNvSpPr>
            <a:spLocks noGrp="1" noChangeArrowheads="1"/>
          </p:cNvSpPr>
          <p:nvPr>
            <p:ph type="ctrTitle"/>
          </p:nvPr>
        </p:nvSpPr>
        <p:spPr/>
        <p:txBody>
          <a:bodyPr/>
          <a:lstStyle/>
          <a:p>
            <a:r>
              <a:rPr lang="en-US"/>
              <a:t>What is APA?</a:t>
            </a:r>
          </a:p>
        </p:txBody>
      </p:sp>
      <p:sp>
        <p:nvSpPr>
          <p:cNvPr id="128005" name="Rectangle 5"/>
          <p:cNvSpPr>
            <a:spLocks noGrp="1" noChangeArrowheads="1"/>
          </p:cNvSpPr>
          <p:nvPr>
            <p:ph type="subTitle" idx="1"/>
          </p:nvPr>
        </p:nvSpPr>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What Is APA?</a:t>
            </a:r>
          </a:p>
        </p:txBody>
      </p:sp>
      <p:sp>
        <p:nvSpPr>
          <p:cNvPr id="93187" name="Rectangle 3"/>
          <p:cNvSpPr>
            <a:spLocks noGrp="1" noChangeArrowheads="1"/>
          </p:cNvSpPr>
          <p:nvPr>
            <p:ph type="body" idx="1"/>
          </p:nvPr>
        </p:nvSpPr>
        <p:spPr/>
        <p:txBody>
          <a:bodyPr/>
          <a:lstStyle/>
          <a:p>
            <a:r>
              <a:rPr lang="en-US" dirty="0"/>
              <a:t>At Misericordia University, the faculty require that all papers, posters, and other research activities should be formatted according to APA publication standards. But what does APA mean?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What Is APA?</a:t>
            </a:r>
          </a:p>
        </p:txBody>
      </p:sp>
      <p:sp>
        <p:nvSpPr>
          <p:cNvPr id="95235" name="Rectangle 3"/>
          <p:cNvSpPr>
            <a:spLocks noGrp="1" noChangeArrowheads="1"/>
          </p:cNvSpPr>
          <p:nvPr>
            <p:ph type="body" idx="1"/>
          </p:nvPr>
        </p:nvSpPr>
        <p:spPr/>
        <p:txBody>
          <a:bodyPr/>
          <a:lstStyle/>
          <a:p>
            <a:r>
              <a:rPr lang="en-US"/>
              <a:t>APA refers to the </a:t>
            </a:r>
            <a:r>
              <a:rPr lang="en-US" i="1"/>
              <a:t>American Psychological Association</a:t>
            </a:r>
            <a:r>
              <a:rPr lang="en-US"/>
              <a:t>.</a:t>
            </a:r>
          </a:p>
          <a:p>
            <a:r>
              <a:rPr lang="en-US"/>
              <a:t>What does an association of psychologists have to do with MU and TED?</a:t>
            </a:r>
          </a:p>
        </p:txBody>
      </p:sp>
      <p:pic>
        <p:nvPicPr>
          <p:cNvPr id="95236" name="Picture 4" descr="j02824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4449763"/>
            <a:ext cx="2119313" cy="1905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What Is APA?</a:t>
            </a:r>
          </a:p>
        </p:txBody>
      </p:sp>
      <p:sp>
        <p:nvSpPr>
          <p:cNvPr id="96259" name="Rectangle 3"/>
          <p:cNvSpPr>
            <a:spLocks noGrp="1" noChangeArrowheads="1"/>
          </p:cNvSpPr>
          <p:nvPr>
            <p:ph type="body" idx="1"/>
          </p:nvPr>
        </p:nvSpPr>
        <p:spPr/>
        <p:txBody>
          <a:bodyPr/>
          <a:lstStyle/>
          <a:p>
            <a:r>
              <a:rPr lang="en-US" dirty="0"/>
              <a:t>APA publishes </a:t>
            </a:r>
            <a:r>
              <a:rPr lang="en-US" i="1" dirty="0"/>
              <a:t>The Publication Manual of the American Psychological Association</a:t>
            </a:r>
            <a:r>
              <a:rPr lang="en-US" dirty="0"/>
              <a:t>.</a:t>
            </a:r>
          </a:p>
          <a:p>
            <a:pPr lvl="1"/>
            <a:r>
              <a:rPr lang="en-US" dirty="0"/>
              <a:t>200-page book.</a:t>
            </a:r>
          </a:p>
          <a:p>
            <a:pPr lvl="1"/>
            <a:r>
              <a:rPr lang="en-US" dirty="0"/>
              <a:t>Many educational researchers use APA format for preparing papers for publication.</a:t>
            </a:r>
          </a:p>
          <a:p>
            <a:pPr lvl="1"/>
            <a:r>
              <a:rPr lang="en-US" dirty="0"/>
              <a:t>Many colleges have adopted these publication guidelines for all academic papers prepared within their college.</a:t>
            </a:r>
          </a:p>
        </p:txBody>
      </p:sp>
      <p:sp>
        <p:nvSpPr>
          <p:cNvPr id="5" name="Rounded Rectangular Callout 4"/>
          <p:cNvSpPr/>
          <p:nvPr/>
        </p:nvSpPr>
        <p:spPr bwMode="auto">
          <a:xfrm>
            <a:off x="6629400" y="457200"/>
            <a:ext cx="1905000" cy="1295400"/>
          </a:xfrm>
          <a:prstGeom prst="wedgeRoundRectCallout">
            <a:avLst>
              <a:gd name="adj1" fmla="val -67267"/>
              <a:gd name="adj2" fmla="val 75143"/>
              <a:gd name="adj3" fmla="val 16667"/>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2800" dirty="0">
                <a:solidFill>
                  <a:srgbClr val="FF0000"/>
                </a:solidFill>
              </a:rPr>
              <a:t>Now in the 7</a:t>
            </a:r>
            <a:r>
              <a:rPr lang="en-US" sz="2800" baseline="30000" dirty="0">
                <a:solidFill>
                  <a:srgbClr val="FF0000"/>
                </a:solidFill>
              </a:rPr>
              <a:t>th</a:t>
            </a:r>
            <a:r>
              <a:rPr lang="en-US" sz="2800" dirty="0">
                <a:solidFill>
                  <a:srgbClr val="FF0000"/>
                </a:solidFill>
              </a:rPr>
              <a:t> edition.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Main Points of APA Manual</a:t>
            </a:r>
          </a:p>
        </p:txBody>
      </p:sp>
      <p:sp>
        <p:nvSpPr>
          <p:cNvPr id="97283" name="Rectangle 3"/>
          <p:cNvSpPr>
            <a:spLocks noGrp="1" noChangeArrowheads="1"/>
          </p:cNvSpPr>
          <p:nvPr>
            <p:ph type="body" idx="1"/>
          </p:nvPr>
        </p:nvSpPr>
        <p:spPr/>
        <p:txBody>
          <a:bodyPr/>
          <a:lstStyle/>
          <a:p>
            <a:pPr marL="609600" indent="-609600">
              <a:lnSpc>
                <a:spcPct val="80000"/>
              </a:lnSpc>
              <a:buFontTx/>
              <a:buAutoNum type="arabicPeriod"/>
            </a:pPr>
            <a:r>
              <a:rPr lang="en-US" sz="2800" b="1"/>
              <a:t>How to prepare a printed manuscript.</a:t>
            </a:r>
            <a:endParaRPr lang="en-US" sz="2800"/>
          </a:p>
          <a:p>
            <a:pPr marL="990600" lvl="1" indent="-533400">
              <a:lnSpc>
                <a:spcPct val="80000"/>
              </a:lnSpc>
              <a:buFontTx/>
              <a:buChar char="•"/>
            </a:pPr>
            <a:r>
              <a:rPr lang="en-US" sz="2400"/>
              <a:t>Designing title page, using fonts, listing name and affiliation, numbering pages, setting margins and spacing, and much more.</a:t>
            </a:r>
          </a:p>
          <a:p>
            <a:pPr marL="609600" indent="-609600">
              <a:lnSpc>
                <a:spcPct val="80000"/>
              </a:lnSpc>
              <a:buFontTx/>
              <a:buAutoNum type="arabicPeriod"/>
            </a:pPr>
            <a:r>
              <a:rPr lang="en-US" sz="2800" b="1"/>
              <a:t>How to cite the work of others.</a:t>
            </a:r>
            <a:endParaRPr lang="en-US" sz="2800"/>
          </a:p>
          <a:p>
            <a:pPr marL="990600" lvl="1" indent="-533400">
              <a:lnSpc>
                <a:spcPct val="80000"/>
              </a:lnSpc>
              <a:buFontTx/>
              <a:buChar char="•"/>
            </a:pPr>
            <a:r>
              <a:rPr lang="en-US" sz="2400"/>
              <a:t>How to cite the work or ideas of others, and thus avoid plagiarism.</a:t>
            </a:r>
          </a:p>
          <a:p>
            <a:pPr marL="990600" lvl="1" indent="-533400">
              <a:lnSpc>
                <a:spcPct val="80000"/>
              </a:lnSpc>
              <a:buFontTx/>
              <a:buChar char="•"/>
            </a:pPr>
            <a:r>
              <a:rPr lang="en-US" sz="2400"/>
              <a:t>Plagiarism refers to using someone else's original work or ideas within your own printed (or online) work and claiming (or giving the impression) that those ideas are your own original work.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Where Can I Learn About APA?</a:t>
            </a:r>
          </a:p>
        </p:txBody>
      </p:sp>
      <p:sp>
        <p:nvSpPr>
          <p:cNvPr id="100355" name="Rectangle 3"/>
          <p:cNvSpPr>
            <a:spLocks noGrp="1" noChangeArrowheads="1"/>
          </p:cNvSpPr>
          <p:nvPr>
            <p:ph type="body" idx="1"/>
          </p:nvPr>
        </p:nvSpPr>
        <p:spPr/>
        <p:txBody>
          <a:bodyPr/>
          <a:lstStyle/>
          <a:p>
            <a:pPr marL="609600" indent="-609600"/>
            <a:r>
              <a:rPr lang="en-US"/>
              <a:t>Publication Manual of the APA</a:t>
            </a:r>
          </a:p>
          <a:p>
            <a:pPr marL="990600" lvl="1" indent="-533400"/>
            <a:r>
              <a:rPr lang="en-US"/>
              <a:t>Purchase book in college bookstore.</a:t>
            </a:r>
          </a:p>
          <a:p>
            <a:pPr marL="609600" indent="-609600"/>
            <a:r>
              <a:rPr lang="en-US"/>
              <a:t>APA Style Home Page</a:t>
            </a:r>
          </a:p>
          <a:p>
            <a:pPr marL="990600" lvl="1" indent="-533400"/>
            <a:r>
              <a:rPr lang="en-US"/>
              <a:t>www.apastyle.org</a:t>
            </a:r>
          </a:p>
          <a:p>
            <a:pPr marL="609600" indent="-609600"/>
            <a:r>
              <a:rPr lang="en-US"/>
              <a:t>Dr. Steve’s </a:t>
            </a:r>
            <a:r>
              <a:rPr lang="en-US" i="1"/>
              <a:t>Help with APA</a:t>
            </a:r>
            <a:r>
              <a:rPr lang="en-US"/>
              <a:t> Web Page</a:t>
            </a:r>
          </a:p>
        </p:txBody>
      </p:sp>
      <p:sp>
        <p:nvSpPr>
          <p:cNvPr id="100356" name="AutoShape 4">
            <a:hlinkClick r:id="rId2" highlightClick="1"/>
          </p:cNvPr>
          <p:cNvSpPr>
            <a:spLocks noChangeArrowheads="1"/>
          </p:cNvSpPr>
          <p:nvPr/>
        </p:nvSpPr>
        <p:spPr bwMode="auto">
          <a:xfrm>
            <a:off x="1752600" y="2590800"/>
            <a:ext cx="2743200" cy="457200"/>
          </a:xfrm>
          <a:prstGeom prst="actionButtonBlank">
            <a:avLst/>
          </a:prstGeom>
          <a:noFill/>
          <a:ln w="9525">
            <a:noFill/>
            <a:miter lim="800000"/>
            <a:headEnd/>
            <a:tailEnd/>
          </a:ln>
          <a:effectLst/>
        </p:spPr>
        <p:txBody>
          <a:bodyPr wrap="none" anchor="ctr"/>
          <a:lstStyle/>
          <a:p>
            <a:endParaRPr lang="en-US"/>
          </a:p>
        </p:txBody>
      </p:sp>
      <p:sp>
        <p:nvSpPr>
          <p:cNvPr id="100357" name="AutoShape 5">
            <a:hlinkClick r:id="rId3" highlightClick="1"/>
          </p:cNvPr>
          <p:cNvSpPr>
            <a:spLocks noChangeArrowheads="1"/>
          </p:cNvSpPr>
          <p:nvPr/>
        </p:nvSpPr>
        <p:spPr bwMode="auto">
          <a:xfrm>
            <a:off x="1600200" y="3657600"/>
            <a:ext cx="6705600" cy="609600"/>
          </a:xfrm>
          <a:prstGeom prst="actionButtonBlank">
            <a:avLst/>
          </a:prstGeom>
          <a:noFill/>
          <a:ln w="9525">
            <a:noFill/>
            <a:miter lim="800000"/>
            <a:headEnd/>
            <a:tailEnd/>
          </a:ln>
          <a:effectLst/>
        </p:spPr>
        <p:txBody>
          <a:bodyPr wrap="none" anchor="ctr"/>
          <a:lstStyle/>
          <a:p>
            <a:endParaRPr lang="en-US"/>
          </a:p>
        </p:txBody>
      </p:sp>
      <p:sp>
        <p:nvSpPr>
          <p:cNvPr id="100358" name="AutoShape 6">
            <a:hlinkClick r:id="rId2" highlightClick="1"/>
          </p:cNvPr>
          <p:cNvSpPr>
            <a:spLocks noChangeArrowheads="1"/>
          </p:cNvSpPr>
          <p:nvPr/>
        </p:nvSpPr>
        <p:spPr bwMode="auto">
          <a:xfrm>
            <a:off x="1600200" y="2590800"/>
            <a:ext cx="2971800" cy="609600"/>
          </a:xfrm>
          <a:prstGeom prst="actionButtonBlank">
            <a:avLst/>
          </a:prstGeom>
          <a:noFill/>
          <a:ln w="9525">
            <a:noFill/>
            <a:miter lim="800000"/>
            <a:headEnd/>
            <a:tailEnd/>
          </a:ln>
          <a:effectLst/>
        </p:spPr>
        <p:txBody>
          <a:bodyPr wrap="none" anchor="ct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t>Dr. Steve’s “Help with APA”</a:t>
            </a:r>
          </a:p>
        </p:txBody>
      </p:sp>
      <p:sp>
        <p:nvSpPr>
          <p:cNvPr id="150533" name="Rectangle 5"/>
          <p:cNvSpPr>
            <a:spLocks noChangeArrowheads="1"/>
          </p:cNvSpPr>
          <p:nvPr/>
        </p:nvSpPr>
        <p:spPr bwMode="auto">
          <a:xfrm>
            <a:off x="914400" y="1905000"/>
            <a:ext cx="2971800" cy="4038600"/>
          </a:xfrm>
          <a:prstGeom prst="rect">
            <a:avLst/>
          </a:prstGeom>
          <a:solidFill>
            <a:srgbClr val="FFCC99"/>
          </a:solidFill>
          <a:ln w="9525" algn="ctr">
            <a:noFill/>
            <a:miter lim="800000"/>
            <a:headEnd/>
            <a:tailEnd/>
          </a:ln>
          <a:effectLst/>
          <a:scene3d>
            <a:camera prst="legacyObliqueTopRight"/>
            <a:lightRig rig="legacyFlat3" dir="b"/>
          </a:scene3d>
          <a:sp3d extrusionH="430200" prstMaterial="legacyMatte">
            <a:bevelT w="13500" h="13500" prst="angle"/>
            <a:bevelB w="13500" h="13500" prst="angle"/>
            <a:extrusionClr>
              <a:srgbClr val="FFCC99"/>
            </a:extrusionClr>
          </a:sp3d>
        </p:spPr>
        <p:txBody>
          <a:bodyPr wrap="none" anchor="ctr">
            <a:flatTx/>
          </a:bodyPr>
          <a:lstStyle/>
          <a:p>
            <a:pPr algn="ctr"/>
            <a:r>
              <a:rPr lang="en-US" sz="2800" dirty="0"/>
              <a:t>Publication Manual</a:t>
            </a:r>
            <a:br>
              <a:rPr lang="en-US" sz="2800" dirty="0"/>
            </a:br>
            <a:r>
              <a:rPr lang="en-US" sz="2800" dirty="0"/>
              <a:t>of the</a:t>
            </a:r>
            <a:br>
              <a:rPr lang="en-US" sz="2800" dirty="0"/>
            </a:br>
            <a:r>
              <a:rPr lang="en-US" sz="2800" dirty="0"/>
              <a:t>American</a:t>
            </a:r>
            <a:br>
              <a:rPr lang="en-US" sz="2800" dirty="0"/>
            </a:br>
            <a:r>
              <a:rPr lang="en-US" sz="2800" dirty="0"/>
              <a:t>Psychological</a:t>
            </a:r>
            <a:br>
              <a:rPr lang="en-US" sz="2800" dirty="0"/>
            </a:br>
            <a:r>
              <a:rPr lang="en-US" sz="2800" dirty="0"/>
              <a:t>Association</a:t>
            </a:r>
          </a:p>
          <a:p>
            <a:endParaRPr lang="en-US" sz="2800" dirty="0"/>
          </a:p>
          <a:p>
            <a:endParaRPr lang="en-US" sz="2800" dirty="0"/>
          </a:p>
          <a:p>
            <a:endParaRPr lang="en-US" sz="2800" dirty="0"/>
          </a:p>
        </p:txBody>
      </p:sp>
      <p:sp>
        <p:nvSpPr>
          <p:cNvPr id="150535" name="Rectangle 7"/>
          <p:cNvSpPr>
            <a:spLocks noChangeArrowheads="1"/>
          </p:cNvSpPr>
          <p:nvPr/>
        </p:nvSpPr>
        <p:spPr bwMode="auto">
          <a:xfrm>
            <a:off x="5181600" y="1828800"/>
            <a:ext cx="2971800" cy="4038600"/>
          </a:xfrm>
          <a:prstGeom prst="rect">
            <a:avLst/>
          </a:prstGeom>
          <a:solidFill>
            <a:srgbClr val="FFFFCC"/>
          </a:solidFill>
          <a:ln w="9525" algn="ctr">
            <a:noFill/>
            <a:miter lim="800000"/>
            <a:headEnd/>
            <a:tailEnd/>
          </a:ln>
          <a:effectLst>
            <a:outerShdw dist="107763" dir="18900000" algn="ctr" rotWithShape="0">
              <a:schemeClr val="bg2">
                <a:alpha val="50000"/>
              </a:schemeClr>
            </a:outerShdw>
          </a:effectLst>
        </p:spPr>
        <p:txBody>
          <a:bodyPr wrap="none" anchor="ctr"/>
          <a:lstStyle/>
          <a:p>
            <a:pPr algn="ctr"/>
            <a:r>
              <a:rPr lang="en-US" sz="2800" dirty="0"/>
              <a:t>Dr. Steve’s</a:t>
            </a:r>
            <a:br>
              <a:rPr lang="en-US" sz="2800" dirty="0"/>
            </a:br>
            <a:br>
              <a:rPr lang="en-US" sz="2800" dirty="0"/>
            </a:br>
            <a:br>
              <a:rPr lang="en-US" sz="2800" dirty="0"/>
            </a:br>
            <a:br>
              <a:rPr lang="en-US" sz="2800" dirty="0"/>
            </a:br>
            <a:br>
              <a:rPr lang="en-US" sz="2800" dirty="0"/>
            </a:br>
            <a:br>
              <a:rPr lang="en-US" sz="2800" dirty="0"/>
            </a:br>
            <a:br>
              <a:rPr lang="en-US" sz="2800" dirty="0"/>
            </a:br>
            <a:endParaRPr lang="en-US" sz="2800" dirty="0"/>
          </a:p>
        </p:txBody>
      </p:sp>
      <p:sp>
        <p:nvSpPr>
          <p:cNvPr id="150536" name="WordArt 8"/>
          <p:cNvSpPr>
            <a:spLocks noChangeArrowheads="1" noChangeShapeType="1" noTextEdit="1"/>
          </p:cNvSpPr>
          <p:nvPr/>
        </p:nvSpPr>
        <p:spPr bwMode="auto">
          <a:xfrm>
            <a:off x="5562600" y="3130550"/>
            <a:ext cx="2495550" cy="83185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r>
              <a:rPr lang="en-US" sz="3600" kern="10" dirty="0">
                <a:ln w="9525">
                  <a:round/>
                  <a:headEnd/>
                  <a:tailEnd/>
                </a:ln>
                <a:gradFill rotWithShape="0">
                  <a:gsLst>
                    <a:gs pos="0">
                      <a:srgbClr val="707070"/>
                    </a:gs>
                    <a:gs pos="50000">
                      <a:srgbClr val="FFFFFF"/>
                    </a:gs>
                    <a:gs pos="100000">
                      <a:srgbClr val="707070"/>
                    </a:gs>
                  </a:gsLst>
                  <a:lin ang="2700000" scaled="1"/>
                </a:gradFill>
                <a:latin typeface="Impact"/>
              </a:rPr>
              <a:t>Help with APA</a:t>
            </a:r>
          </a:p>
        </p:txBody>
      </p:sp>
      <p:sp>
        <p:nvSpPr>
          <p:cNvPr id="150538" name="AutoShape 10"/>
          <p:cNvSpPr>
            <a:spLocks noChangeArrowheads="1"/>
          </p:cNvSpPr>
          <p:nvPr/>
        </p:nvSpPr>
        <p:spPr bwMode="auto">
          <a:xfrm>
            <a:off x="914400" y="5181600"/>
            <a:ext cx="2819400" cy="1295400"/>
          </a:xfrm>
          <a:prstGeom prst="upArrowCallout">
            <a:avLst>
              <a:gd name="adj1" fmla="val 54412"/>
              <a:gd name="adj2" fmla="val 54412"/>
              <a:gd name="adj3" fmla="val 16667"/>
              <a:gd name="adj4" fmla="val 66667"/>
            </a:avLst>
          </a:prstGeom>
          <a:solidFill>
            <a:srgbClr val="FFFF66"/>
          </a:solidFill>
          <a:ln w="9525" algn="ctr">
            <a:solidFill>
              <a:schemeClr val="tx1"/>
            </a:solidFill>
            <a:miter lim="800000"/>
            <a:headEnd/>
            <a:tailEnd/>
          </a:ln>
          <a:effectLst/>
        </p:spPr>
        <p:txBody>
          <a:bodyPr wrap="none" anchor="ctr"/>
          <a:lstStyle/>
          <a:p>
            <a:r>
              <a:rPr lang="en-US" sz="2800" dirty="0"/>
              <a:t>Almost 200-page</a:t>
            </a:r>
            <a:br>
              <a:rPr lang="en-US" sz="2800" dirty="0"/>
            </a:br>
            <a:r>
              <a:rPr lang="en-US" sz="2800" dirty="0"/>
              <a:t>book.</a:t>
            </a:r>
          </a:p>
        </p:txBody>
      </p:sp>
      <p:sp>
        <p:nvSpPr>
          <p:cNvPr id="150539" name="AutoShape 11"/>
          <p:cNvSpPr>
            <a:spLocks noChangeArrowheads="1"/>
          </p:cNvSpPr>
          <p:nvPr/>
        </p:nvSpPr>
        <p:spPr bwMode="auto">
          <a:xfrm>
            <a:off x="5105400" y="5181600"/>
            <a:ext cx="2971800" cy="1295400"/>
          </a:xfrm>
          <a:prstGeom prst="upArrowCallout">
            <a:avLst>
              <a:gd name="adj1" fmla="val 57353"/>
              <a:gd name="adj2" fmla="val 57353"/>
              <a:gd name="adj3" fmla="val 16667"/>
              <a:gd name="adj4" fmla="val 66667"/>
            </a:avLst>
          </a:prstGeom>
          <a:solidFill>
            <a:srgbClr val="FFFF66"/>
          </a:solidFill>
          <a:ln w="9525" algn="ctr">
            <a:solidFill>
              <a:schemeClr val="tx1"/>
            </a:solidFill>
            <a:miter lim="800000"/>
            <a:headEnd/>
            <a:tailEnd/>
          </a:ln>
          <a:effectLst/>
        </p:spPr>
        <p:txBody>
          <a:bodyPr wrap="none" anchor="ctr"/>
          <a:lstStyle/>
          <a:p>
            <a:r>
              <a:rPr lang="en-US" sz="2800"/>
              <a:t>Several Web pages.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0538"/>
                                        </p:tgtEl>
                                        <p:attrNameLst>
                                          <p:attrName>style.visibility</p:attrName>
                                        </p:attrNameLst>
                                      </p:cBhvr>
                                      <p:to>
                                        <p:strVal val="visible"/>
                                      </p:to>
                                    </p:set>
                                    <p:anim calcmode="lin" valueType="num">
                                      <p:cBhvr additive="base">
                                        <p:cTn id="7" dur="1000" fill="hold"/>
                                        <p:tgtEl>
                                          <p:spTgt spid="150538"/>
                                        </p:tgtEl>
                                        <p:attrNameLst>
                                          <p:attrName>ppt_x</p:attrName>
                                        </p:attrNameLst>
                                      </p:cBhvr>
                                      <p:tavLst>
                                        <p:tav tm="0">
                                          <p:val>
                                            <p:strVal val="#ppt_x"/>
                                          </p:val>
                                        </p:tav>
                                        <p:tav tm="100000">
                                          <p:val>
                                            <p:strVal val="#ppt_x"/>
                                          </p:val>
                                        </p:tav>
                                      </p:tavLst>
                                    </p:anim>
                                    <p:anim calcmode="lin" valueType="num">
                                      <p:cBhvr additive="base">
                                        <p:cTn id="8" dur="1000" fill="hold"/>
                                        <p:tgtEl>
                                          <p:spTgt spid="15053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50539"/>
                                        </p:tgtEl>
                                        <p:attrNameLst>
                                          <p:attrName>style.visibility</p:attrName>
                                        </p:attrNameLst>
                                      </p:cBhvr>
                                      <p:to>
                                        <p:strVal val="visible"/>
                                      </p:to>
                                    </p:set>
                                    <p:anim calcmode="lin" valueType="num">
                                      <p:cBhvr additive="base">
                                        <p:cTn id="12" dur="1000" fill="hold"/>
                                        <p:tgtEl>
                                          <p:spTgt spid="150539"/>
                                        </p:tgtEl>
                                        <p:attrNameLst>
                                          <p:attrName>ppt_x</p:attrName>
                                        </p:attrNameLst>
                                      </p:cBhvr>
                                      <p:tavLst>
                                        <p:tav tm="0">
                                          <p:val>
                                            <p:strVal val="#ppt_x"/>
                                          </p:val>
                                        </p:tav>
                                        <p:tav tm="100000">
                                          <p:val>
                                            <p:strVal val="#ppt_x"/>
                                          </p:val>
                                        </p:tav>
                                      </p:tavLst>
                                    </p:anim>
                                    <p:anim calcmode="lin" valueType="num">
                                      <p:cBhvr additive="base">
                                        <p:cTn id="13" dur="1000" fill="hold"/>
                                        <p:tgtEl>
                                          <p:spTgt spid="1505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8" grpId="0" animBg="1"/>
      <p:bldP spid="15053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Citing Works</a:t>
            </a:r>
          </a:p>
        </p:txBody>
      </p:sp>
      <p:sp>
        <p:nvSpPr>
          <p:cNvPr id="98307" name="Rectangle 3"/>
          <p:cNvSpPr>
            <a:spLocks noGrp="1" noChangeArrowheads="1"/>
          </p:cNvSpPr>
          <p:nvPr>
            <p:ph type="body" idx="1"/>
          </p:nvPr>
        </p:nvSpPr>
        <p:spPr/>
        <p:txBody>
          <a:bodyPr/>
          <a:lstStyle/>
          <a:p>
            <a:pPr marL="609600" indent="-609600"/>
            <a:r>
              <a:rPr lang="en-US"/>
              <a:t>When you refer to someone else's ideas or words, you must cite them in </a:t>
            </a:r>
            <a:r>
              <a:rPr lang="en-US" b="1" u="sng"/>
              <a:t>2</a:t>
            </a:r>
            <a:r>
              <a:rPr lang="en-US"/>
              <a:t> places:</a:t>
            </a:r>
          </a:p>
          <a:p>
            <a:pPr marL="990600" lvl="1" indent="-533400">
              <a:buFontTx/>
              <a:buAutoNum type="arabicPeriod"/>
            </a:pPr>
            <a:r>
              <a:rPr lang="en-US"/>
              <a:t>Text of paper.</a:t>
            </a:r>
          </a:p>
          <a:p>
            <a:pPr marL="990600" lvl="1" indent="-533400">
              <a:buFontTx/>
              <a:buAutoNum type="arabicPeriod"/>
            </a:pPr>
            <a:r>
              <a:rPr lang="en-US"/>
              <a:t>Reference section (bibliography) at the end of the paper.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Citing Works (cont’d)</a:t>
            </a:r>
          </a:p>
        </p:txBody>
      </p:sp>
      <p:sp>
        <p:nvSpPr>
          <p:cNvPr id="99331" name="Rectangle 3"/>
          <p:cNvSpPr>
            <a:spLocks noGrp="1" noChangeArrowheads="1"/>
          </p:cNvSpPr>
          <p:nvPr>
            <p:ph type="body" idx="1"/>
          </p:nvPr>
        </p:nvSpPr>
        <p:spPr/>
        <p:txBody>
          <a:bodyPr/>
          <a:lstStyle/>
          <a:p>
            <a:pPr marL="609600" indent="-609600">
              <a:lnSpc>
                <a:spcPct val="90000"/>
              </a:lnSpc>
            </a:pPr>
            <a:r>
              <a:rPr lang="en-US"/>
              <a:t>To avoid plagiarism, you must give credit in a paper whenever you:</a:t>
            </a:r>
          </a:p>
          <a:p>
            <a:pPr marL="990600" lvl="1" indent="-533400">
              <a:lnSpc>
                <a:spcPct val="90000"/>
              </a:lnSpc>
            </a:pPr>
            <a:r>
              <a:rPr lang="en-US"/>
              <a:t>Use another person's idea, opinion, or theory.</a:t>
            </a:r>
          </a:p>
          <a:p>
            <a:pPr marL="990600" lvl="1" indent="-533400">
              <a:lnSpc>
                <a:spcPct val="90000"/>
              </a:lnSpc>
            </a:pPr>
            <a:r>
              <a:rPr lang="en-US"/>
              <a:t>Refer to facts, statistics, graphs, drawings, etc. that are not common knowledge.</a:t>
            </a:r>
          </a:p>
          <a:p>
            <a:pPr marL="990600" lvl="1" indent="-533400">
              <a:lnSpc>
                <a:spcPct val="90000"/>
              </a:lnSpc>
            </a:pPr>
            <a:r>
              <a:rPr lang="en-US"/>
              <a:t>Quote another person's actual spoken or written words.</a:t>
            </a:r>
          </a:p>
          <a:p>
            <a:pPr marL="990600" lvl="1" indent="-533400">
              <a:lnSpc>
                <a:spcPct val="90000"/>
              </a:lnSpc>
            </a:pPr>
            <a:r>
              <a:rPr lang="en-US"/>
              <a:t>Paraphrase another person's spoken or written words.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Rectangle 4"/>
          <p:cNvSpPr>
            <a:spLocks noGrp="1" noChangeArrowheads="1"/>
          </p:cNvSpPr>
          <p:nvPr>
            <p:ph type="ctrTitle"/>
          </p:nvPr>
        </p:nvSpPr>
        <p:spPr/>
        <p:txBody>
          <a:bodyPr/>
          <a:lstStyle/>
          <a:p>
            <a:r>
              <a:rPr lang="en-US"/>
              <a:t>How to List Sources</a:t>
            </a:r>
            <a:br>
              <a:rPr lang="en-US"/>
            </a:br>
            <a:r>
              <a:rPr lang="en-US"/>
              <a:t>in APA Format</a:t>
            </a:r>
          </a:p>
        </p:txBody>
      </p:sp>
      <p:sp>
        <p:nvSpPr>
          <p:cNvPr id="132101" name="Rectangle 5"/>
          <p:cNvSpPr>
            <a:spLocks noGrp="1" noChangeArrowheads="1"/>
          </p:cNvSpPr>
          <p:nvPr>
            <p:ph type="subTitle" idx="1"/>
          </p:nvPr>
        </p:nvSpPr>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Technology-enabled</a:t>
            </a:r>
            <a:br>
              <a:rPr lang="en-US" dirty="0"/>
            </a:br>
            <a:r>
              <a:rPr lang="en-US" dirty="0"/>
              <a:t>APA Reference Formatting</a:t>
            </a:r>
          </a:p>
        </p:txBody>
      </p:sp>
      <p:sp>
        <p:nvSpPr>
          <p:cNvPr id="3" name="Content Placeholder 2"/>
          <p:cNvSpPr>
            <a:spLocks noGrp="1"/>
          </p:cNvSpPr>
          <p:nvPr>
            <p:ph idx="1"/>
          </p:nvPr>
        </p:nvSpPr>
        <p:spPr/>
        <p:txBody>
          <a:bodyPr/>
          <a:lstStyle/>
          <a:p>
            <a:r>
              <a:rPr lang="en-US" dirty="0"/>
              <a:t>The “cite” tool in </a:t>
            </a:r>
            <a:r>
              <a:rPr lang="en-US" dirty="0" err="1"/>
              <a:t>Ebsco</a:t>
            </a:r>
            <a:r>
              <a:rPr lang="en-US" dirty="0"/>
              <a:t> Host or </a:t>
            </a:r>
            <a:r>
              <a:rPr lang="en-US" dirty="0" err="1"/>
              <a:t>RefWorks</a:t>
            </a:r>
            <a:r>
              <a:rPr lang="en-US" dirty="0"/>
              <a:t> will help you format the references in APA format.</a:t>
            </a:r>
          </a:p>
          <a:p>
            <a:r>
              <a:rPr lang="en-US" dirty="0"/>
              <a:t>Let’s look at particulars of APA formatting so you can correct little problems when they go wrong when using these tools.</a:t>
            </a:r>
          </a:p>
        </p:txBody>
      </p:sp>
    </p:spTree>
    <p:extLst>
      <p:ext uri="{BB962C8B-B14F-4D97-AF65-F5344CB8AC3E}">
        <p14:creationId xmlns:p14="http://schemas.microsoft.com/office/powerpoint/2010/main" val="1117548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Journals in Print</a:t>
            </a:r>
          </a:p>
        </p:txBody>
      </p:sp>
      <p:sp>
        <p:nvSpPr>
          <p:cNvPr id="134147" name="Rectangle 3"/>
          <p:cNvSpPr>
            <a:spLocks noGrp="1" noChangeArrowheads="1"/>
          </p:cNvSpPr>
          <p:nvPr>
            <p:ph type="body" idx="1"/>
          </p:nvPr>
        </p:nvSpPr>
        <p:spPr/>
        <p:txBody>
          <a:bodyPr/>
          <a:lstStyle/>
          <a:p>
            <a:pPr marL="609600" indent="-609600"/>
            <a:r>
              <a:rPr lang="en-US" dirty="0"/>
              <a:t>Author, A. A. (year of publication). Title of the article. </a:t>
            </a:r>
            <a:r>
              <a:rPr lang="en-US" i="1" dirty="0"/>
              <a:t>Journal name, volume</a:t>
            </a:r>
            <a:r>
              <a:rPr lang="en-US" dirty="0"/>
              <a:t>, (issue), page numbers. DOI</a:t>
            </a:r>
          </a:p>
        </p:txBody>
      </p:sp>
      <p:sp>
        <p:nvSpPr>
          <p:cNvPr id="134148" name="Text Box 4"/>
          <p:cNvSpPr txBox="1">
            <a:spLocks noChangeArrowheads="1"/>
          </p:cNvSpPr>
          <p:nvPr/>
        </p:nvSpPr>
        <p:spPr bwMode="auto">
          <a:xfrm>
            <a:off x="1066800" y="4038600"/>
            <a:ext cx="7315200" cy="1187450"/>
          </a:xfrm>
          <a:prstGeom prst="rect">
            <a:avLst/>
          </a:prstGeom>
          <a:solidFill>
            <a:schemeClr val="bg1"/>
          </a:solidFill>
          <a:ln w="9525">
            <a:noFill/>
            <a:miter lim="800000"/>
            <a:headEnd/>
            <a:tailEnd/>
          </a:ln>
          <a:effectLst/>
        </p:spPr>
        <p:txBody>
          <a:bodyPr>
            <a:spAutoFit/>
          </a:bodyPr>
          <a:lstStyle/>
          <a:p>
            <a:pPr algn="l" rtl="0" fontAlgn="base">
              <a:spcBef>
                <a:spcPct val="50000"/>
              </a:spcBef>
              <a:spcAft>
                <a:spcPct val="0"/>
              </a:spcAft>
            </a:pPr>
            <a:r>
              <a:rPr lang="en-US" sz="2400" kern="1200">
                <a:solidFill>
                  <a:srgbClr val="000000"/>
                </a:solidFill>
                <a:latin typeface="Times New Roman" pitchFamily="18" charset="0"/>
                <a:ea typeface="+mn-ea"/>
                <a:cs typeface="+mn-cs"/>
              </a:rPr>
              <a:t>Cumming, J. &amp; Maxwell, G. (1999). Contextualising authentic assessment. </a:t>
            </a:r>
            <a:r>
              <a:rPr lang="en-US" sz="2400" i="1" kern="1200">
                <a:solidFill>
                  <a:srgbClr val="000000"/>
                </a:solidFill>
                <a:latin typeface="Times New Roman" pitchFamily="18" charset="0"/>
                <a:ea typeface="+mn-ea"/>
                <a:cs typeface="+mn-cs"/>
              </a:rPr>
              <a:t>Assessment in Education: Principles, Policy &amp; Practice, 6</a:t>
            </a:r>
            <a:r>
              <a:rPr lang="en-US" sz="2400" kern="1200">
                <a:solidFill>
                  <a:srgbClr val="000000"/>
                </a:solidFill>
                <a:latin typeface="Times New Roman" pitchFamily="18" charset="0"/>
                <a:ea typeface="+mn-ea"/>
                <a:cs typeface="+mn-cs"/>
              </a:rPr>
              <a:t> (2), 177-193.</a:t>
            </a:r>
          </a:p>
        </p:txBody>
      </p:sp>
      <p:sp>
        <p:nvSpPr>
          <p:cNvPr id="134150" name="AutoShape 6"/>
          <p:cNvSpPr>
            <a:spLocks noChangeArrowheads="1"/>
          </p:cNvSpPr>
          <p:nvPr/>
        </p:nvSpPr>
        <p:spPr bwMode="auto">
          <a:xfrm>
            <a:off x="3657600" y="5486400"/>
            <a:ext cx="5029200" cy="1143000"/>
          </a:xfrm>
          <a:prstGeom prst="rightArrow">
            <a:avLst>
              <a:gd name="adj1" fmla="val 50000"/>
              <a:gd name="adj2" fmla="val 110000"/>
            </a:avLst>
          </a:prstGeom>
          <a:solidFill>
            <a:srgbClr val="FFFF66"/>
          </a:solidFill>
          <a:ln w="9525" algn="ctr">
            <a:solidFill>
              <a:schemeClr val="tx1"/>
            </a:solidFill>
            <a:miter lim="800000"/>
            <a:headEnd/>
            <a:tailEnd/>
          </a:ln>
          <a:effectLst/>
        </p:spPr>
        <p:txBody>
          <a:bodyPr wrap="none" anchor="ctr"/>
          <a:lstStyle/>
          <a:p>
            <a:pPr algn="ctr" rtl="0" fontAlgn="base">
              <a:spcBef>
                <a:spcPct val="0"/>
              </a:spcBef>
              <a:spcAft>
                <a:spcPct val="0"/>
              </a:spcAft>
            </a:pPr>
            <a:r>
              <a:rPr lang="en-US" sz="2800" kern="1200">
                <a:solidFill>
                  <a:srgbClr val="000000"/>
                </a:solidFill>
                <a:latin typeface="Times New Roman" pitchFamily="18" charset="0"/>
                <a:ea typeface="+mn-ea"/>
                <a:cs typeface="+mn-cs"/>
              </a:rPr>
              <a:t>Let’s get a close-up look…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4150"/>
                                        </p:tgtEl>
                                        <p:attrNameLst>
                                          <p:attrName>style.visibility</p:attrName>
                                        </p:attrNameLst>
                                      </p:cBhvr>
                                      <p:to>
                                        <p:strVal val="visible"/>
                                      </p:to>
                                    </p:set>
                                    <p:animEffect transition="in" filter="fade">
                                      <p:cBhvr>
                                        <p:cTn id="7" dur="3000"/>
                                        <p:tgtEl>
                                          <p:spTgt spid="134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Text Box 4"/>
          <p:cNvSpPr txBox="1">
            <a:spLocks noChangeArrowheads="1"/>
          </p:cNvSpPr>
          <p:nvPr/>
        </p:nvSpPr>
        <p:spPr bwMode="auto">
          <a:xfrm>
            <a:off x="1371600" y="2209800"/>
            <a:ext cx="7543800" cy="2041525"/>
          </a:xfrm>
          <a:prstGeom prst="rect">
            <a:avLst/>
          </a:prstGeom>
          <a:solidFill>
            <a:schemeClr val="bg1"/>
          </a:solidFill>
          <a:ln w="9525">
            <a:noFill/>
            <a:miter lim="800000"/>
            <a:headEnd/>
            <a:tailEnd/>
          </a:ln>
          <a:effectLst/>
        </p:spPr>
        <p:txBody>
          <a:bodyPr>
            <a:spAutoFit/>
          </a:bodyPr>
          <a:lstStyle/>
          <a:p>
            <a:pPr algn="l" rtl="0" fontAlgn="base">
              <a:spcBef>
                <a:spcPct val="50000"/>
              </a:spcBef>
              <a:spcAft>
                <a:spcPct val="0"/>
              </a:spcAft>
            </a:pPr>
            <a:r>
              <a:rPr lang="en-US" sz="3200" kern="1200">
                <a:solidFill>
                  <a:srgbClr val="000000"/>
                </a:solidFill>
                <a:latin typeface="Times New Roman" pitchFamily="18" charset="0"/>
                <a:ea typeface="+mn-ea"/>
                <a:cs typeface="+mn-cs"/>
              </a:rPr>
              <a:t>Cumming, J. &amp; Maxwell, G. (1999). Contextualising authentic assessment. </a:t>
            </a:r>
            <a:r>
              <a:rPr lang="en-US" sz="3200" i="1" kern="1200">
                <a:solidFill>
                  <a:srgbClr val="000000"/>
                </a:solidFill>
                <a:latin typeface="Times New Roman" pitchFamily="18" charset="0"/>
                <a:ea typeface="+mn-ea"/>
                <a:cs typeface="+mn-cs"/>
              </a:rPr>
              <a:t>Assessment in Education: Principles, Policy &amp; Practice, 6</a:t>
            </a:r>
            <a:r>
              <a:rPr lang="en-US" sz="3200" kern="1200">
                <a:solidFill>
                  <a:srgbClr val="000000"/>
                </a:solidFill>
                <a:latin typeface="Times New Roman" pitchFamily="18" charset="0"/>
                <a:ea typeface="+mn-ea"/>
                <a:cs typeface="+mn-cs"/>
              </a:rPr>
              <a:t> (2), 177-193.</a:t>
            </a:r>
          </a:p>
        </p:txBody>
      </p:sp>
      <p:sp>
        <p:nvSpPr>
          <p:cNvPr id="146438" name="AutoShape 6"/>
          <p:cNvSpPr>
            <a:spLocks noChangeArrowheads="1"/>
          </p:cNvSpPr>
          <p:nvPr/>
        </p:nvSpPr>
        <p:spPr bwMode="auto">
          <a:xfrm>
            <a:off x="457200" y="228600"/>
            <a:ext cx="4343400" cy="1752600"/>
          </a:xfrm>
          <a:prstGeom prst="downArrowCallout">
            <a:avLst>
              <a:gd name="adj1" fmla="val 61957"/>
              <a:gd name="adj2" fmla="val 61957"/>
              <a:gd name="adj3" fmla="val 16667"/>
              <a:gd name="adj4" fmla="val 66667"/>
            </a:avLst>
          </a:prstGeom>
          <a:solidFill>
            <a:srgbClr val="FFFF66"/>
          </a:solidFill>
          <a:ln w="9525" algn="ctr">
            <a:solidFill>
              <a:schemeClr val="tx1"/>
            </a:solidFill>
            <a:miter lim="800000"/>
            <a:headEnd/>
            <a:tailEnd/>
          </a:ln>
          <a:effectLst/>
        </p:spPr>
        <p:txBody>
          <a:bodyPr wrap="none" anchor="ctr"/>
          <a:lstStyle/>
          <a:p>
            <a:pPr algn="ctr" rtl="0" fontAlgn="base">
              <a:spcBef>
                <a:spcPct val="0"/>
              </a:spcBef>
              <a:spcAft>
                <a:spcPct val="0"/>
              </a:spcAft>
            </a:pPr>
            <a:r>
              <a:rPr lang="en-US" sz="2400" kern="1200">
                <a:solidFill>
                  <a:srgbClr val="000000"/>
                </a:solidFill>
                <a:latin typeface="Times New Roman" pitchFamily="18" charset="0"/>
                <a:ea typeface="+mn-ea"/>
                <a:cs typeface="+mn-cs"/>
              </a:rPr>
              <a:t>Author’s last name, first initial.</a:t>
            </a:r>
            <a:br>
              <a:rPr lang="en-US" sz="2400" kern="1200">
                <a:solidFill>
                  <a:srgbClr val="000000"/>
                </a:solidFill>
                <a:latin typeface="Times New Roman" pitchFamily="18" charset="0"/>
                <a:ea typeface="+mn-ea"/>
                <a:cs typeface="+mn-cs"/>
              </a:rPr>
            </a:br>
            <a:r>
              <a:rPr lang="en-US" sz="2400" kern="1200">
                <a:solidFill>
                  <a:srgbClr val="000000"/>
                </a:solidFill>
                <a:latin typeface="Times New Roman" pitchFamily="18" charset="0"/>
                <a:ea typeface="+mn-ea"/>
                <a:cs typeface="+mn-cs"/>
              </a:rPr>
              <a:t>Multiple authors separated by </a:t>
            </a:r>
            <a:r>
              <a:rPr lang="en-US" sz="2400" b="1" u="sng" kern="1200">
                <a:solidFill>
                  <a:srgbClr val="000000"/>
                </a:solidFill>
                <a:latin typeface="Times New Roman" pitchFamily="18" charset="0"/>
                <a:ea typeface="+mn-ea"/>
                <a:cs typeface="+mn-cs"/>
              </a:rPr>
              <a:t>&amp;</a:t>
            </a:r>
            <a:r>
              <a:rPr lang="en-US" sz="2400" kern="1200">
                <a:solidFill>
                  <a:srgbClr val="000000"/>
                </a:solidFill>
                <a:latin typeface="Times New Roman" pitchFamily="18" charset="0"/>
                <a:ea typeface="+mn-ea"/>
                <a:cs typeface="+mn-cs"/>
              </a:rPr>
              <a:t>.</a:t>
            </a:r>
          </a:p>
        </p:txBody>
      </p:sp>
      <p:sp>
        <p:nvSpPr>
          <p:cNvPr id="146439" name="AutoShape 7"/>
          <p:cNvSpPr>
            <a:spLocks noChangeArrowheads="1"/>
          </p:cNvSpPr>
          <p:nvPr/>
        </p:nvSpPr>
        <p:spPr bwMode="auto">
          <a:xfrm>
            <a:off x="5181600" y="304800"/>
            <a:ext cx="2667000" cy="1676400"/>
          </a:xfrm>
          <a:prstGeom prst="downArrowCallout">
            <a:avLst>
              <a:gd name="adj1" fmla="val 39773"/>
              <a:gd name="adj2" fmla="val 39773"/>
              <a:gd name="adj3" fmla="val 16667"/>
              <a:gd name="adj4" fmla="val 66667"/>
            </a:avLst>
          </a:prstGeom>
          <a:solidFill>
            <a:srgbClr val="FFFF66"/>
          </a:solidFill>
          <a:ln w="9525" algn="ctr">
            <a:solidFill>
              <a:schemeClr val="tx1"/>
            </a:solidFill>
            <a:miter lim="800000"/>
            <a:headEnd/>
            <a:tailEnd/>
          </a:ln>
          <a:effectLst/>
        </p:spPr>
        <p:txBody>
          <a:bodyPr wrap="none" anchor="ctr"/>
          <a:lstStyle/>
          <a:p>
            <a:pPr algn="ctr" rtl="0" fontAlgn="base">
              <a:spcBef>
                <a:spcPct val="0"/>
              </a:spcBef>
              <a:spcAft>
                <a:spcPct val="0"/>
              </a:spcAft>
            </a:pPr>
            <a:r>
              <a:rPr lang="en-US" sz="2400" kern="1200">
                <a:solidFill>
                  <a:srgbClr val="000000"/>
                </a:solidFill>
                <a:latin typeface="Times New Roman" pitchFamily="18" charset="0"/>
                <a:ea typeface="+mn-ea"/>
                <a:cs typeface="+mn-cs"/>
              </a:rPr>
              <a:t>Year of article in</a:t>
            </a:r>
            <a:br>
              <a:rPr lang="en-US" sz="2400" kern="1200">
                <a:solidFill>
                  <a:srgbClr val="000000"/>
                </a:solidFill>
                <a:latin typeface="Times New Roman" pitchFamily="18" charset="0"/>
                <a:ea typeface="+mn-ea"/>
                <a:cs typeface="+mn-cs"/>
              </a:rPr>
            </a:br>
            <a:r>
              <a:rPr lang="en-US" sz="2400" kern="1200">
                <a:solidFill>
                  <a:srgbClr val="000000"/>
                </a:solidFill>
                <a:latin typeface="Times New Roman" pitchFamily="18" charset="0"/>
                <a:ea typeface="+mn-ea"/>
                <a:cs typeface="+mn-cs"/>
              </a:rPr>
              <a:t>parentheses,</a:t>
            </a:r>
            <a:br>
              <a:rPr lang="en-US" sz="2400" kern="1200">
                <a:solidFill>
                  <a:srgbClr val="000000"/>
                </a:solidFill>
                <a:latin typeface="Times New Roman" pitchFamily="18" charset="0"/>
                <a:ea typeface="+mn-ea"/>
                <a:cs typeface="+mn-cs"/>
              </a:rPr>
            </a:br>
            <a:r>
              <a:rPr lang="en-US" sz="2400" kern="1200">
                <a:solidFill>
                  <a:srgbClr val="000000"/>
                </a:solidFill>
                <a:latin typeface="Times New Roman" pitchFamily="18" charset="0"/>
                <a:ea typeface="+mn-ea"/>
                <a:cs typeface="+mn-cs"/>
              </a:rPr>
              <a:t>followed by a period.</a:t>
            </a:r>
          </a:p>
        </p:txBody>
      </p:sp>
      <p:sp>
        <p:nvSpPr>
          <p:cNvPr id="146440" name="AutoShape 8"/>
          <p:cNvSpPr>
            <a:spLocks noChangeArrowheads="1"/>
          </p:cNvSpPr>
          <p:nvPr/>
        </p:nvSpPr>
        <p:spPr bwMode="auto">
          <a:xfrm>
            <a:off x="76200" y="1600200"/>
            <a:ext cx="1295400" cy="2895600"/>
          </a:xfrm>
          <a:prstGeom prst="rightArrowCallout">
            <a:avLst>
              <a:gd name="adj1" fmla="val 13474"/>
              <a:gd name="adj2" fmla="val 25613"/>
              <a:gd name="adj3" fmla="val 14463"/>
              <a:gd name="adj4" fmla="val 77819"/>
            </a:avLst>
          </a:prstGeom>
          <a:solidFill>
            <a:srgbClr val="FFFF66"/>
          </a:solidFill>
          <a:ln w="9525" algn="ctr">
            <a:solidFill>
              <a:schemeClr val="tx1"/>
            </a:solidFill>
            <a:miter lim="800000"/>
            <a:headEnd/>
            <a:tailEnd/>
          </a:ln>
          <a:effectLst/>
        </p:spPr>
        <p:txBody>
          <a:bodyPr wrap="none" anchor="ctr"/>
          <a:lstStyle/>
          <a:p>
            <a:pPr algn="ctr" rtl="0" fontAlgn="base">
              <a:spcBef>
                <a:spcPct val="0"/>
              </a:spcBef>
              <a:spcAft>
                <a:spcPct val="0"/>
              </a:spcAft>
            </a:pPr>
            <a:r>
              <a:rPr lang="en-US" sz="2000" kern="1200">
                <a:solidFill>
                  <a:srgbClr val="000000"/>
                </a:solidFill>
                <a:latin typeface="Times New Roman" pitchFamily="18" charset="0"/>
                <a:ea typeface="+mn-ea"/>
                <a:cs typeface="+mn-cs"/>
              </a:rPr>
              <a:t>Article</a:t>
            </a:r>
            <a:br>
              <a:rPr lang="en-US" sz="2000" kern="1200">
                <a:solidFill>
                  <a:srgbClr val="000000"/>
                </a:solidFill>
                <a:latin typeface="Times New Roman" pitchFamily="18" charset="0"/>
                <a:ea typeface="+mn-ea"/>
                <a:cs typeface="+mn-cs"/>
              </a:rPr>
            </a:br>
            <a:r>
              <a:rPr lang="en-US" sz="2000" kern="1200">
                <a:solidFill>
                  <a:srgbClr val="000000"/>
                </a:solidFill>
                <a:latin typeface="Times New Roman" pitchFamily="18" charset="0"/>
                <a:ea typeface="+mn-ea"/>
                <a:cs typeface="+mn-cs"/>
              </a:rPr>
              <a:t>title is</a:t>
            </a:r>
            <a:br>
              <a:rPr lang="en-US" sz="2000" kern="1200">
                <a:solidFill>
                  <a:srgbClr val="000000"/>
                </a:solidFill>
                <a:latin typeface="Times New Roman" pitchFamily="18" charset="0"/>
                <a:ea typeface="+mn-ea"/>
                <a:cs typeface="+mn-cs"/>
              </a:rPr>
            </a:br>
            <a:r>
              <a:rPr lang="en-US" sz="2000" kern="1200">
                <a:solidFill>
                  <a:srgbClr val="000000"/>
                </a:solidFill>
                <a:latin typeface="Times New Roman" pitchFamily="18" charset="0"/>
                <a:ea typeface="+mn-ea"/>
                <a:cs typeface="+mn-cs"/>
              </a:rPr>
              <a:t>written</a:t>
            </a:r>
            <a:br>
              <a:rPr lang="en-US" sz="2000" kern="1200">
                <a:solidFill>
                  <a:srgbClr val="000000"/>
                </a:solidFill>
                <a:latin typeface="Times New Roman" pitchFamily="18" charset="0"/>
                <a:ea typeface="+mn-ea"/>
                <a:cs typeface="+mn-cs"/>
              </a:rPr>
            </a:br>
            <a:r>
              <a:rPr lang="en-US" sz="2000" kern="1200">
                <a:solidFill>
                  <a:srgbClr val="000000"/>
                </a:solidFill>
                <a:latin typeface="Times New Roman" pitchFamily="18" charset="0"/>
                <a:ea typeface="+mn-ea"/>
                <a:cs typeface="+mn-cs"/>
              </a:rPr>
              <a:t>like a</a:t>
            </a:r>
            <a:br>
              <a:rPr lang="en-US" sz="2000" kern="1200">
                <a:solidFill>
                  <a:srgbClr val="000000"/>
                </a:solidFill>
                <a:latin typeface="Times New Roman" pitchFamily="18" charset="0"/>
                <a:ea typeface="+mn-ea"/>
                <a:cs typeface="+mn-cs"/>
              </a:rPr>
            </a:br>
            <a:r>
              <a:rPr lang="en-US" sz="2000" kern="1200">
                <a:solidFill>
                  <a:srgbClr val="000000"/>
                </a:solidFill>
                <a:latin typeface="Times New Roman" pitchFamily="18" charset="0"/>
                <a:ea typeface="+mn-ea"/>
                <a:cs typeface="+mn-cs"/>
              </a:rPr>
              <a:t>sentence.</a:t>
            </a:r>
          </a:p>
        </p:txBody>
      </p:sp>
      <p:sp>
        <p:nvSpPr>
          <p:cNvPr id="146441" name="AutoShape 9"/>
          <p:cNvSpPr>
            <a:spLocks noChangeArrowheads="1"/>
          </p:cNvSpPr>
          <p:nvPr/>
        </p:nvSpPr>
        <p:spPr bwMode="auto">
          <a:xfrm>
            <a:off x="304800" y="4267200"/>
            <a:ext cx="2895600" cy="1752600"/>
          </a:xfrm>
          <a:prstGeom prst="upArrowCallout">
            <a:avLst>
              <a:gd name="adj1" fmla="val 41304"/>
              <a:gd name="adj2" fmla="val 41304"/>
              <a:gd name="adj3" fmla="val 16667"/>
              <a:gd name="adj4" fmla="val 66667"/>
            </a:avLst>
          </a:prstGeom>
          <a:solidFill>
            <a:srgbClr val="FFFF66"/>
          </a:solidFill>
          <a:ln w="9525" algn="ctr">
            <a:solidFill>
              <a:schemeClr val="tx1"/>
            </a:solidFill>
            <a:miter lim="800000"/>
            <a:headEnd/>
            <a:tailEnd/>
          </a:ln>
          <a:effectLst/>
        </p:spPr>
        <p:txBody>
          <a:bodyPr wrap="none" anchor="ctr"/>
          <a:lstStyle/>
          <a:p>
            <a:pPr algn="ctr" rtl="0" fontAlgn="base">
              <a:spcBef>
                <a:spcPct val="0"/>
              </a:spcBef>
              <a:spcAft>
                <a:spcPct val="0"/>
              </a:spcAft>
            </a:pPr>
            <a:r>
              <a:rPr lang="en-US" sz="2400" kern="1200">
                <a:solidFill>
                  <a:srgbClr val="000000"/>
                </a:solidFill>
                <a:latin typeface="Times New Roman" pitchFamily="18" charset="0"/>
                <a:ea typeface="+mn-ea"/>
                <a:cs typeface="+mn-cs"/>
              </a:rPr>
              <a:t>Journal title is written</a:t>
            </a:r>
            <a:br>
              <a:rPr lang="en-US" sz="2400" kern="1200">
                <a:solidFill>
                  <a:srgbClr val="000000"/>
                </a:solidFill>
                <a:latin typeface="Times New Roman" pitchFamily="18" charset="0"/>
                <a:ea typeface="+mn-ea"/>
                <a:cs typeface="+mn-cs"/>
              </a:rPr>
            </a:br>
            <a:r>
              <a:rPr lang="en-US" sz="2400" kern="1200">
                <a:solidFill>
                  <a:srgbClr val="000000"/>
                </a:solidFill>
                <a:latin typeface="Times New Roman" pitchFamily="18" charset="0"/>
                <a:ea typeface="+mn-ea"/>
                <a:cs typeface="+mn-cs"/>
              </a:rPr>
              <a:t>with capital letters,</a:t>
            </a:r>
            <a:br>
              <a:rPr lang="en-US" sz="2400" kern="1200">
                <a:solidFill>
                  <a:srgbClr val="000000"/>
                </a:solidFill>
                <a:latin typeface="Times New Roman" pitchFamily="18" charset="0"/>
                <a:ea typeface="+mn-ea"/>
                <a:cs typeface="+mn-cs"/>
              </a:rPr>
            </a:br>
            <a:r>
              <a:rPr lang="en-US" sz="2400" kern="1200">
                <a:solidFill>
                  <a:srgbClr val="000000"/>
                </a:solidFill>
                <a:latin typeface="Times New Roman" pitchFamily="18" charset="0"/>
                <a:ea typeface="+mn-ea"/>
                <a:cs typeface="+mn-cs"/>
              </a:rPr>
              <a:t>and is Italicized.</a:t>
            </a:r>
          </a:p>
        </p:txBody>
      </p:sp>
      <p:sp>
        <p:nvSpPr>
          <p:cNvPr id="146442" name="AutoShape 10"/>
          <p:cNvSpPr>
            <a:spLocks noChangeArrowheads="1"/>
          </p:cNvSpPr>
          <p:nvPr/>
        </p:nvSpPr>
        <p:spPr bwMode="auto">
          <a:xfrm>
            <a:off x="6629400" y="4572000"/>
            <a:ext cx="2057400" cy="1219200"/>
          </a:xfrm>
          <a:prstGeom prst="wedgeRectCallout">
            <a:avLst>
              <a:gd name="adj1" fmla="val -104708"/>
              <a:gd name="adj2" fmla="val -85806"/>
            </a:avLst>
          </a:prstGeom>
          <a:solidFill>
            <a:srgbClr val="FFFF66"/>
          </a:solidFill>
          <a:ln w="9525" algn="ctr">
            <a:solidFill>
              <a:schemeClr val="tx1"/>
            </a:solidFill>
            <a:miter lim="800000"/>
            <a:headEnd/>
            <a:tailEnd/>
          </a:ln>
          <a:effectLst/>
        </p:spPr>
        <p:txBody>
          <a:bodyPr anchor="ctr"/>
          <a:lstStyle/>
          <a:p>
            <a:pPr algn="ctr" rtl="0" fontAlgn="base">
              <a:spcBef>
                <a:spcPct val="0"/>
              </a:spcBef>
              <a:spcAft>
                <a:spcPct val="0"/>
              </a:spcAft>
            </a:pPr>
            <a:r>
              <a:rPr lang="en-US" sz="2400" kern="1200">
                <a:solidFill>
                  <a:srgbClr val="000000"/>
                </a:solidFill>
                <a:latin typeface="Times New Roman" pitchFamily="18" charset="0"/>
                <a:ea typeface="+mn-ea"/>
                <a:cs typeface="+mn-cs"/>
              </a:rPr>
              <a:t>Page numbers</a:t>
            </a:r>
            <a:br>
              <a:rPr lang="en-US" sz="2400" kern="1200">
                <a:solidFill>
                  <a:srgbClr val="000000"/>
                </a:solidFill>
                <a:latin typeface="Times New Roman" pitchFamily="18" charset="0"/>
                <a:ea typeface="+mn-ea"/>
                <a:cs typeface="+mn-cs"/>
              </a:rPr>
            </a:br>
            <a:r>
              <a:rPr lang="en-US" sz="2400" kern="1200">
                <a:solidFill>
                  <a:srgbClr val="000000"/>
                </a:solidFill>
                <a:latin typeface="Times New Roman" pitchFamily="18" charset="0"/>
                <a:ea typeface="+mn-ea"/>
                <a:cs typeface="+mn-cs"/>
              </a:rPr>
              <a:t>of the article.</a:t>
            </a:r>
          </a:p>
        </p:txBody>
      </p:sp>
      <p:sp>
        <p:nvSpPr>
          <p:cNvPr id="146443" name="AutoShape 11"/>
          <p:cNvSpPr>
            <a:spLocks noChangeArrowheads="1"/>
          </p:cNvSpPr>
          <p:nvPr/>
        </p:nvSpPr>
        <p:spPr bwMode="auto">
          <a:xfrm>
            <a:off x="4267200" y="4800600"/>
            <a:ext cx="2057400" cy="1219200"/>
          </a:xfrm>
          <a:prstGeom prst="wedgeRectCallout">
            <a:avLst>
              <a:gd name="adj1" fmla="val -72995"/>
              <a:gd name="adj2" fmla="val -96486"/>
            </a:avLst>
          </a:prstGeom>
          <a:solidFill>
            <a:srgbClr val="FFFF66"/>
          </a:solidFill>
          <a:ln w="9525" algn="ctr">
            <a:solidFill>
              <a:schemeClr val="tx1"/>
            </a:solidFill>
            <a:miter lim="800000"/>
            <a:headEnd/>
            <a:tailEnd/>
          </a:ln>
          <a:effectLst/>
        </p:spPr>
        <p:txBody>
          <a:bodyPr anchor="ctr"/>
          <a:lstStyle/>
          <a:p>
            <a:pPr algn="ctr" rtl="0" fontAlgn="base">
              <a:spcBef>
                <a:spcPct val="0"/>
              </a:spcBef>
              <a:spcAft>
                <a:spcPct val="0"/>
              </a:spcAft>
            </a:pPr>
            <a:r>
              <a:rPr lang="en-US" sz="2400" kern="1200">
                <a:solidFill>
                  <a:srgbClr val="000000"/>
                </a:solidFill>
                <a:latin typeface="Times New Roman" pitchFamily="18" charset="0"/>
                <a:ea typeface="+mn-ea"/>
                <a:cs typeface="+mn-cs"/>
              </a:rPr>
              <a:t>Volume and</a:t>
            </a:r>
            <a:br>
              <a:rPr lang="en-US" sz="2400" kern="1200">
                <a:solidFill>
                  <a:srgbClr val="000000"/>
                </a:solidFill>
                <a:latin typeface="Times New Roman" pitchFamily="18" charset="0"/>
                <a:ea typeface="+mn-ea"/>
                <a:cs typeface="+mn-cs"/>
              </a:rPr>
            </a:br>
            <a:r>
              <a:rPr lang="en-US" sz="2400" kern="1200">
                <a:solidFill>
                  <a:srgbClr val="000000"/>
                </a:solidFill>
                <a:latin typeface="Times New Roman" pitchFamily="18" charset="0"/>
                <a:ea typeface="+mn-ea"/>
                <a:cs typeface="+mn-cs"/>
              </a:rPr>
              <a:t>issue number.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6439"/>
                                        </p:tgtEl>
                                        <p:attrNameLst>
                                          <p:attrName>style.visibility</p:attrName>
                                        </p:attrNameLst>
                                      </p:cBhvr>
                                      <p:to>
                                        <p:strVal val="visible"/>
                                      </p:to>
                                    </p:set>
                                    <p:animEffect transition="in" filter="fade">
                                      <p:cBhvr>
                                        <p:cTn id="7" dur="500"/>
                                        <p:tgtEl>
                                          <p:spTgt spid="1464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6440"/>
                                        </p:tgtEl>
                                        <p:attrNameLst>
                                          <p:attrName>style.visibility</p:attrName>
                                        </p:attrNameLst>
                                      </p:cBhvr>
                                      <p:to>
                                        <p:strVal val="visible"/>
                                      </p:to>
                                    </p:set>
                                    <p:animEffect transition="in" filter="fade">
                                      <p:cBhvr>
                                        <p:cTn id="12" dur="500"/>
                                        <p:tgtEl>
                                          <p:spTgt spid="1464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6441"/>
                                        </p:tgtEl>
                                        <p:attrNameLst>
                                          <p:attrName>style.visibility</p:attrName>
                                        </p:attrNameLst>
                                      </p:cBhvr>
                                      <p:to>
                                        <p:strVal val="visible"/>
                                      </p:to>
                                    </p:set>
                                    <p:animEffect transition="in" filter="fade">
                                      <p:cBhvr>
                                        <p:cTn id="17" dur="500"/>
                                        <p:tgtEl>
                                          <p:spTgt spid="1464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6443"/>
                                        </p:tgtEl>
                                        <p:attrNameLst>
                                          <p:attrName>style.visibility</p:attrName>
                                        </p:attrNameLst>
                                      </p:cBhvr>
                                      <p:to>
                                        <p:strVal val="visible"/>
                                      </p:to>
                                    </p:set>
                                    <p:animEffect transition="in" filter="fade">
                                      <p:cBhvr>
                                        <p:cTn id="22" dur="500"/>
                                        <p:tgtEl>
                                          <p:spTgt spid="1464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6442"/>
                                        </p:tgtEl>
                                        <p:attrNameLst>
                                          <p:attrName>style.visibility</p:attrName>
                                        </p:attrNameLst>
                                      </p:cBhvr>
                                      <p:to>
                                        <p:strVal val="visible"/>
                                      </p:to>
                                    </p:set>
                                    <p:animEffect transition="in" filter="fade">
                                      <p:cBhvr>
                                        <p:cTn id="27" dur="500"/>
                                        <p:tgtEl>
                                          <p:spTgt spid="146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9" grpId="0" animBg="1"/>
      <p:bldP spid="146440" grpId="0" animBg="1"/>
      <p:bldP spid="146441" grpId="0" animBg="1"/>
      <p:bldP spid="146442" grpId="0" animBg="1"/>
      <p:bldP spid="14644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sz="4000" dirty="0" err="1"/>
              <a:t>Ebsco</a:t>
            </a:r>
            <a:r>
              <a:rPr lang="en-US" sz="4000" dirty="0"/>
              <a:t> Host (Online Journals)</a:t>
            </a:r>
          </a:p>
        </p:txBody>
      </p:sp>
      <p:sp>
        <p:nvSpPr>
          <p:cNvPr id="136195" name="Rectangle 3"/>
          <p:cNvSpPr>
            <a:spLocks noGrp="1" noChangeArrowheads="1"/>
          </p:cNvSpPr>
          <p:nvPr>
            <p:ph type="body" idx="1"/>
          </p:nvPr>
        </p:nvSpPr>
        <p:spPr/>
        <p:txBody>
          <a:bodyPr/>
          <a:lstStyle/>
          <a:p>
            <a:pPr marL="609600" indent="-609600"/>
            <a:r>
              <a:rPr lang="en-US" dirty="0"/>
              <a:t>Author (year of publication). Title of article </a:t>
            </a:r>
            <a:r>
              <a:rPr lang="en-US" i="1" dirty="0"/>
              <a:t>Journal Name,</a:t>
            </a:r>
            <a:r>
              <a:rPr lang="en-US" dirty="0"/>
              <a:t> volume, (issue).</a:t>
            </a:r>
            <a:br>
              <a:rPr lang="en-US" dirty="0"/>
            </a:br>
            <a:r>
              <a:rPr lang="en-US" dirty="0"/>
              <a:t>DOI</a:t>
            </a:r>
          </a:p>
        </p:txBody>
      </p:sp>
      <p:sp>
        <p:nvSpPr>
          <p:cNvPr id="136196" name="Text Box 4"/>
          <p:cNvSpPr txBox="1">
            <a:spLocks noChangeArrowheads="1"/>
          </p:cNvSpPr>
          <p:nvPr/>
        </p:nvSpPr>
        <p:spPr bwMode="auto">
          <a:xfrm>
            <a:off x="762000" y="4191000"/>
            <a:ext cx="7696200" cy="1200329"/>
          </a:xfrm>
          <a:prstGeom prst="rect">
            <a:avLst/>
          </a:prstGeom>
          <a:solidFill>
            <a:schemeClr val="bg1"/>
          </a:solidFill>
          <a:ln w="9525">
            <a:noFill/>
            <a:miter lim="800000"/>
            <a:headEnd/>
            <a:tailEnd/>
          </a:ln>
          <a:effectLst/>
        </p:spPr>
        <p:txBody>
          <a:bodyPr wrap="square">
            <a:spAutoFit/>
          </a:bodyPr>
          <a:lstStyle/>
          <a:p>
            <a:pPr algn="l" rtl="0" fontAlgn="base">
              <a:spcBef>
                <a:spcPct val="50000"/>
              </a:spcBef>
              <a:spcAft>
                <a:spcPct val="0"/>
              </a:spcAft>
            </a:pPr>
            <a:r>
              <a:rPr lang="en-US" sz="2400" kern="1200" dirty="0">
                <a:solidFill>
                  <a:srgbClr val="000000"/>
                </a:solidFill>
                <a:latin typeface="Times New Roman" pitchFamily="18" charset="0"/>
                <a:ea typeface="+mn-ea"/>
                <a:cs typeface="+mn-cs"/>
              </a:rPr>
              <a:t>Holley, D. &amp; Oliver, M. (2010). Student engagement and blended learning: Portraits of risk. </a:t>
            </a:r>
            <a:r>
              <a:rPr lang="en-US" sz="2400" i="1" kern="1200" dirty="0">
                <a:solidFill>
                  <a:srgbClr val="000000"/>
                </a:solidFill>
                <a:latin typeface="Times New Roman" pitchFamily="18" charset="0"/>
                <a:ea typeface="+mn-ea"/>
                <a:cs typeface="+mn-cs"/>
              </a:rPr>
              <a:t>Computers &amp; Education</a:t>
            </a:r>
            <a:r>
              <a:rPr lang="en-US" sz="2400" kern="1200" dirty="0">
                <a:solidFill>
                  <a:srgbClr val="000000"/>
                </a:solidFill>
                <a:latin typeface="Times New Roman" pitchFamily="18" charset="0"/>
                <a:ea typeface="+mn-ea"/>
                <a:cs typeface="+mn-cs"/>
              </a:rPr>
              <a:t>, 54 (3), 693-700. </a:t>
            </a:r>
            <a:r>
              <a:rPr lang="en-US" sz="2400" kern="1200" dirty="0">
                <a:solidFill>
                  <a:schemeClr val="accent2"/>
                </a:solidFill>
                <a:latin typeface="Times New Roman" pitchFamily="18" charset="0"/>
                <a:ea typeface="+mn-ea"/>
                <a:cs typeface="+mn-cs"/>
              </a:rPr>
              <a:t>doi:10.1016/j.compedu.2009.08.035</a:t>
            </a:r>
          </a:p>
        </p:txBody>
      </p:sp>
      <p:sp>
        <p:nvSpPr>
          <p:cNvPr id="136199" name="AutoShape 7"/>
          <p:cNvSpPr>
            <a:spLocks noChangeArrowheads="1"/>
          </p:cNvSpPr>
          <p:nvPr/>
        </p:nvSpPr>
        <p:spPr bwMode="auto">
          <a:xfrm>
            <a:off x="3429000" y="5715000"/>
            <a:ext cx="3581400" cy="685800"/>
          </a:xfrm>
          <a:prstGeom prst="wedgeRectCallout">
            <a:avLst>
              <a:gd name="adj1" fmla="val 4653"/>
              <a:gd name="adj2" fmla="val -84296"/>
            </a:avLst>
          </a:prstGeom>
          <a:solidFill>
            <a:srgbClr val="FFFF66"/>
          </a:solidFill>
          <a:ln w="9525" algn="ctr">
            <a:solidFill>
              <a:schemeClr val="tx1"/>
            </a:solidFill>
            <a:miter lim="800000"/>
            <a:headEnd/>
            <a:tailEnd/>
          </a:ln>
          <a:effectLst/>
        </p:spPr>
        <p:txBody>
          <a:bodyPr anchor="ctr"/>
          <a:lstStyle/>
          <a:p>
            <a:pPr algn="ctr" rtl="0" fontAlgn="base">
              <a:spcBef>
                <a:spcPct val="0"/>
              </a:spcBef>
              <a:spcAft>
                <a:spcPct val="0"/>
              </a:spcAft>
            </a:pPr>
            <a:r>
              <a:rPr lang="en-US" sz="2400" kern="1200" dirty="0">
                <a:solidFill>
                  <a:srgbClr val="000000"/>
                </a:solidFill>
                <a:latin typeface="Times New Roman" pitchFamily="18" charset="0"/>
                <a:ea typeface="+mn-ea"/>
                <a:cs typeface="+mn-cs"/>
              </a:rPr>
              <a:t>Add DOI identifier.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6199"/>
                                        </p:tgtEl>
                                        <p:attrNameLst>
                                          <p:attrName>style.visibility</p:attrName>
                                        </p:attrNameLst>
                                      </p:cBhvr>
                                      <p:to>
                                        <p:strVal val="visible"/>
                                      </p:to>
                                    </p:set>
                                    <p:animEffect transition="in" filter="fade">
                                      <p:cBhvr>
                                        <p:cTn id="7" dur="2000"/>
                                        <p:tgtEl>
                                          <p:spTgt spid="136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DOI?</a:t>
            </a:r>
          </a:p>
        </p:txBody>
      </p:sp>
      <p:sp>
        <p:nvSpPr>
          <p:cNvPr id="3" name="Content Placeholder 2"/>
          <p:cNvSpPr>
            <a:spLocks noGrp="1"/>
          </p:cNvSpPr>
          <p:nvPr>
            <p:ph idx="1"/>
          </p:nvPr>
        </p:nvSpPr>
        <p:spPr/>
        <p:txBody>
          <a:bodyPr/>
          <a:lstStyle/>
          <a:p>
            <a:r>
              <a:rPr lang="en-US" dirty="0"/>
              <a:t>Digital Object Identifier:</a:t>
            </a:r>
          </a:p>
          <a:p>
            <a:pPr lvl="1"/>
            <a:r>
              <a:rPr lang="en-US" dirty="0"/>
              <a:t>Unique identifier for each publication (book or article from a periodical).</a:t>
            </a:r>
          </a:p>
          <a:p>
            <a:pPr lvl="1"/>
            <a:r>
              <a:rPr lang="en-US" dirty="0"/>
              <a:t>New system that attempts to provide a standard system for positively identifying a document.</a:t>
            </a:r>
          </a:p>
          <a:p>
            <a:r>
              <a:rPr lang="en-US" dirty="0"/>
              <a:t>At the end of the reference, simply paste the DOI as found/presented.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sz="4000" dirty="0"/>
              <a:t>What If No Author Is Listed?</a:t>
            </a:r>
          </a:p>
        </p:txBody>
      </p:sp>
      <p:sp>
        <p:nvSpPr>
          <p:cNvPr id="157699" name="Rectangle 3"/>
          <p:cNvSpPr>
            <a:spLocks noGrp="1" noChangeArrowheads="1"/>
          </p:cNvSpPr>
          <p:nvPr>
            <p:ph type="body" idx="1"/>
          </p:nvPr>
        </p:nvSpPr>
        <p:spPr/>
        <p:txBody>
          <a:bodyPr/>
          <a:lstStyle/>
          <a:p>
            <a:pPr marL="609600" indent="-609600"/>
            <a:r>
              <a:rPr lang="en-US" dirty="0"/>
              <a:t>Title of article. (year of publication). </a:t>
            </a:r>
            <a:r>
              <a:rPr lang="en-US" i="1" dirty="0"/>
              <a:t>Journal Name,</a:t>
            </a:r>
            <a:r>
              <a:rPr lang="en-US" dirty="0"/>
              <a:t> volume, (issue).</a:t>
            </a:r>
            <a:br>
              <a:rPr lang="en-US" dirty="0"/>
            </a:br>
            <a:r>
              <a:rPr lang="en-US" dirty="0" err="1"/>
              <a:t>doi</a:t>
            </a:r>
            <a:r>
              <a:rPr lang="en-US" dirty="0"/>
              <a:t>:</a:t>
            </a:r>
          </a:p>
        </p:txBody>
      </p:sp>
      <p:sp>
        <p:nvSpPr>
          <p:cNvPr id="157700" name="Text Box 4"/>
          <p:cNvSpPr txBox="1">
            <a:spLocks noChangeArrowheads="1"/>
          </p:cNvSpPr>
          <p:nvPr/>
        </p:nvSpPr>
        <p:spPr bwMode="auto">
          <a:xfrm>
            <a:off x="914400" y="3886200"/>
            <a:ext cx="7467600" cy="1200329"/>
          </a:xfrm>
          <a:prstGeom prst="rect">
            <a:avLst/>
          </a:prstGeom>
          <a:solidFill>
            <a:schemeClr val="bg1"/>
          </a:solidFill>
          <a:ln w="9525">
            <a:noFill/>
            <a:miter lim="800000"/>
            <a:headEnd/>
            <a:tailEnd/>
          </a:ln>
          <a:effectLst/>
        </p:spPr>
        <p:txBody>
          <a:bodyPr>
            <a:spAutoFit/>
          </a:bodyPr>
          <a:lstStyle/>
          <a:p>
            <a:pPr algn="l" rtl="0" fontAlgn="base">
              <a:spcBef>
                <a:spcPct val="50000"/>
              </a:spcBef>
              <a:spcAft>
                <a:spcPct val="0"/>
              </a:spcAft>
            </a:pPr>
            <a:r>
              <a:rPr lang="en-US" sz="2400" kern="1200" dirty="0" err="1">
                <a:solidFill>
                  <a:srgbClr val="000000"/>
                </a:solidFill>
                <a:latin typeface="Times New Roman" pitchFamily="18" charset="0"/>
                <a:ea typeface="+mn-ea"/>
                <a:cs typeface="+mn-cs"/>
              </a:rPr>
              <a:t>Contextualising</a:t>
            </a:r>
            <a:r>
              <a:rPr lang="en-US" sz="2400" kern="1200" dirty="0">
                <a:solidFill>
                  <a:srgbClr val="000000"/>
                </a:solidFill>
                <a:latin typeface="Times New Roman" pitchFamily="18" charset="0"/>
                <a:ea typeface="+mn-ea"/>
                <a:cs typeface="+mn-cs"/>
              </a:rPr>
              <a:t> authentic assessment. (1999). </a:t>
            </a:r>
            <a:r>
              <a:rPr lang="en-US" sz="2400" i="1" kern="1200" dirty="0">
                <a:solidFill>
                  <a:srgbClr val="000000"/>
                </a:solidFill>
                <a:latin typeface="Times New Roman" pitchFamily="18" charset="0"/>
                <a:ea typeface="+mn-ea"/>
                <a:cs typeface="+mn-cs"/>
              </a:rPr>
              <a:t>Assessment in Education: Principles, Policy &amp; Practice, 6</a:t>
            </a:r>
            <a:r>
              <a:rPr lang="en-US" sz="2400" kern="1200" dirty="0">
                <a:solidFill>
                  <a:srgbClr val="000000"/>
                </a:solidFill>
                <a:latin typeface="Times New Roman" pitchFamily="18" charset="0"/>
                <a:ea typeface="+mn-ea"/>
                <a:cs typeface="+mn-cs"/>
              </a:rPr>
              <a:t> (2).</a:t>
            </a:r>
            <a:br>
              <a:rPr lang="en-US" sz="2400" kern="1200" dirty="0">
                <a:solidFill>
                  <a:srgbClr val="000000"/>
                </a:solidFill>
                <a:latin typeface="Times New Roman" pitchFamily="18" charset="0"/>
                <a:ea typeface="+mn-ea"/>
                <a:cs typeface="+mn-cs"/>
              </a:rPr>
            </a:br>
            <a:r>
              <a:rPr lang="en-US" sz="2400" kern="1200" dirty="0">
                <a:solidFill>
                  <a:schemeClr val="accent2"/>
                </a:solidFill>
                <a:latin typeface="Times New Roman" pitchFamily="18" charset="0"/>
                <a:ea typeface="+mn-ea"/>
                <a:cs typeface="+mn-cs"/>
              </a:rPr>
              <a:t>doi:10.1016/j.compedu.2009.08.035</a:t>
            </a:r>
          </a:p>
        </p:txBody>
      </p:sp>
      <p:sp>
        <p:nvSpPr>
          <p:cNvPr id="157701" name="AutoShape 5"/>
          <p:cNvSpPr>
            <a:spLocks noChangeArrowheads="1"/>
          </p:cNvSpPr>
          <p:nvPr/>
        </p:nvSpPr>
        <p:spPr bwMode="auto">
          <a:xfrm>
            <a:off x="3810000" y="5378450"/>
            <a:ext cx="3581400" cy="990600"/>
          </a:xfrm>
          <a:prstGeom prst="wedgeRectCallout">
            <a:avLst>
              <a:gd name="adj1" fmla="val -13565"/>
              <a:gd name="adj2" fmla="val -166347"/>
            </a:avLst>
          </a:prstGeom>
          <a:solidFill>
            <a:srgbClr val="FFFF66"/>
          </a:solidFill>
          <a:ln w="9525" algn="ctr">
            <a:solidFill>
              <a:schemeClr val="tx1"/>
            </a:solidFill>
            <a:miter lim="800000"/>
            <a:headEnd/>
            <a:tailEnd/>
          </a:ln>
          <a:effectLst/>
        </p:spPr>
        <p:txBody>
          <a:bodyPr anchor="ctr"/>
          <a:lstStyle/>
          <a:p>
            <a:pPr algn="ctr" rtl="0" fontAlgn="base">
              <a:spcBef>
                <a:spcPct val="0"/>
              </a:spcBef>
              <a:spcAft>
                <a:spcPct val="0"/>
              </a:spcAft>
            </a:pPr>
            <a:r>
              <a:rPr lang="en-US" sz="2400" kern="1200">
                <a:solidFill>
                  <a:srgbClr val="000000"/>
                </a:solidFill>
                <a:latin typeface="Times New Roman" pitchFamily="18" charset="0"/>
                <a:ea typeface="+mn-ea"/>
                <a:cs typeface="+mn-cs"/>
              </a:rPr>
              <a:t>Move title to author position.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7701"/>
                                        </p:tgtEl>
                                        <p:attrNameLst>
                                          <p:attrName>style.visibility</p:attrName>
                                        </p:attrNameLst>
                                      </p:cBhvr>
                                      <p:to>
                                        <p:strVal val="visible"/>
                                      </p:to>
                                    </p:set>
                                    <p:animEffect transition="in" filter="fade">
                                      <p:cBhvr>
                                        <p:cTn id="7" dur="2000"/>
                                        <p:tgtEl>
                                          <p:spTgt spid="157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dirty="0"/>
              <a:t>Using </a:t>
            </a:r>
            <a:r>
              <a:rPr lang="en-US" dirty="0" err="1"/>
              <a:t>Ebsco</a:t>
            </a:r>
            <a:r>
              <a:rPr lang="en-US" dirty="0"/>
              <a:t> Host’s </a:t>
            </a:r>
            <a:r>
              <a:rPr lang="en-US" i="1" dirty="0"/>
              <a:t>Cite</a:t>
            </a:r>
            <a:r>
              <a:rPr lang="en-US" dirty="0"/>
              <a:t> Tool</a:t>
            </a:r>
          </a:p>
        </p:txBody>
      </p:sp>
      <p:sp>
        <p:nvSpPr>
          <p:cNvPr id="134147" name="Rectangle 3"/>
          <p:cNvSpPr>
            <a:spLocks noGrp="1" noChangeArrowheads="1"/>
          </p:cNvSpPr>
          <p:nvPr>
            <p:ph type="body" idx="1"/>
          </p:nvPr>
        </p:nvSpPr>
        <p:spPr>
          <a:xfrm>
            <a:off x="685800" y="1981200"/>
            <a:ext cx="7772400" cy="4114800"/>
          </a:xfrm>
        </p:spPr>
        <p:txBody>
          <a:bodyPr/>
          <a:lstStyle/>
          <a:p>
            <a:pPr marL="609600" indent="-609600"/>
            <a:r>
              <a:rPr lang="en-US" dirty="0"/>
              <a:t>In </a:t>
            </a:r>
            <a:r>
              <a:rPr lang="en-US" dirty="0" err="1"/>
              <a:t>Ebsco</a:t>
            </a:r>
            <a:r>
              <a:rPr lang="en-US" dirty="0"/>
              <a:t> Host, click on the article title and select </a:t>
            </a:r>
            <a:r>
              <a:rPr lang="en-US" i="1" dirty="0"/>
              <a:t>cite</a:t>
            </a:r>
            <a:r>
              <a:rPr lang="en-US" dirty="0"/>
              <a:t> from the right-hand pane.</a:t>
            </a:r>
          </a:p>
          <a:p>
            <a:pPr marL="1009650" lvl="1" indent="-609600"/>
            <a:r>
              <a:rPr lang="en-US" dirty="0"/>
              <a:t>Be aware that sometimes errors will be found when using this tool, especially capitalization.</a:t>
            </a:r>
          </a:p>
          <a:p>
            <a:pPr marL="609600" indent="-609600">
              <a:buFont typeface="Wingdings" pitchFamily="2" charset="2"/>
              <a:buChar char="Ø"/>
            </a:pPr>
            <a:r>
              <a:rPr lang="en-US" dirty="0">
                <a:solidFill>
                  <a:srgbClr val="C00000"/>
                </a:solidFill>
              </a:rPr>
              <a:t>In Word, highlight text and use </a:t>
            </a:r>
            <a:r>
              <a:rPr lang="en-US" i="1" dirty="0">
                <a:solidFill>
                  <a:srgbClr val="C00000"/>
                </a:solidFill>
              </a:rPr>
              <a:t>shift-F3</a:t>
            </a:r>
            <a:r>
              <a:rPr lang="en-US" dirty="0">
                <a:solidFill>
                  <a:srgbClr val="C00000"/>
                </a:solidFill>
              </a:rPr>
              <a:t> to quickly change capitalization.</a:t>
            </a:r>
          </a:p>
        </p:txBody>
      </p:sp>
      <p:sp>
        <p:nvSpPr>
          <p:cNvPr id="4" name="TextBox 3"/>
          <p:cNvSpPr txBox="1"/>
          <p:nvPr/>
        </p:nvSpPr>
        <p:spPr>
          <a:xfrm>
            <a:off x="1295400" y="5562600"/>
            <a:ext cx="6705600" cy="584775"/>
          </a:xfrm>
          <a:prstGeom prst="rect">
            <a:avLst/>
          </a:prstGeom>
          <a:solidFill>
            <a:srgbClr val="FFFF66"/>
          </a:solidFill>
          <a:ln>
            <a:solidFill>
              <a:schemeClr val="tx1"/>
            </a:solidFill>
          </a:ln>
        </p:spPr>
        <p:txBody>
          <a:bodyPr wrap="square" rtlCol="0">
            <a:spAutoFit/>
          </a:bodyPr>
          <a:lstStyle/>
          <a:p>
            <a:r>
              <a:rPr lang="en-US" sz="3200" dirty="0"/>
              <a:t>Let’s try formatting a reference section.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sz="4000" dirty="0"/>
              <a:t>Web Page: Author</a:t>
            </a:r>
          </a:p>
        </p:txBody>
      </p:sp>
      <p:sp>
        <p:nvSpPr>
          <p:cNvPr id="137219" name="Rectangle 3"/>
          <p:cNvSpPr>
            <a:spLocks noGrp="1" noChangeArrowheads="1"/>
          </p:cNvSpPr>
          <p:nvPr>
            <p:ph type="body" idx="1"/>
          </p:nvPr>
        </p:nvSpPr>
        <p:spPr>
          <a:xfrm>
            <a:off x="685800" y="1981200"/>
            <a:ext cx="7772400" cy="2819400"/>
          </a:xfrm>
        </p:spPr>
        <p:txBody>
          <a:bodyPr/>
          <a:lstStyle/>
          <a:p>
            <a:pPr marL="609600" indent="-609600"/>
            <a:r>
              <a:rPr lang="en-US" dirty="0"/>
              <a:t>Author (year of publication). Title of page. Retrieved (date) from (URL).</a:t>
            </a:r>
          </a:p>
        </p:txBody>
      </p:sp>
      <p:sp>
        <p:nvSpPr>
          <p:cNvPr id="137220" name="Text Box 4"/>
          <p:cNvSpPr txBox="1">
            <a:spLocks noChangeArrowheads="1"/>
          </p:cNvSpPr>
          <p:nvPr/>
        </p:nvSpPr>
        <p:spPr bwMode="auto">
          <a:xfrm>
            <a:off x="914400" y="3352800"/>
            <a:ext cx="7467600" cy="1200329"/>
          </a:xfrm>
          <a:prstGeom prst="rect">
            <a:avLst/>
          </a:prstGeom>
          <a:solidFill>
            <a:schemeClr val="bg1"/>
          </a:solidFill>
          <a:ln w="9525">
            <a:noFill/>
            <a:miter lim="800000"/>
            <a:headEnd/>
            <a:tailEnd/>
          </a:ln>
          <a:effectLst/>
        </p:spPr>
        <p:txBody>
          <a:bodyPr>
            <a:spAutoFit/>
          </a:bodyPr>
          <a:lstStyle/>
          <a:p>
            <a:pPr algn="l" rtl="0" fontAlgn="base">
              <a:spcBef>
                <a:spcPct val="50000"/>
              </a:spcBef>
              <a:spcAft>
                <a:spcPct val="0"/>
              </a:spcAft>
            </a:pPr>
            <a:r>
              <a:rPr lang="en-US" sz="2400" kern="1200" dirty="0">
                <a:solidFill>
                  <a:srgbClr val="000000"/>
                </a:solidFill>
                <a:latin typeface="Times New Roman" pitchFamily="18" charset="0"/>
                <a:ea typeface="+mn-ea"/>
                <a:cs typeface="+mn-cs"/>
              </a:rPr>
              <a:t>Broskoske, S. L. (</a:t>
            </a:r>
            <a:r>
              <a:rPr lang="en-US" sz="2400" kern="1200" dirty="0" err="1">
                <a:solidFill>
                  <a:srgbClr val="000000"/>
                </a:solidFill>
                <a:latin typeface="Times New Roman" pitchFamily="18" charset="0"/>
                <a:ea typeface="+mn-ea"/>
                <a:cs typeface="+mn-cs"/>
              </a:rPr>
              <a:t>n.d</a:t>
            </a:r>
            <a:r>
              <a:rPr lang="en-US" sz="2400" kern="1200" dirty="0">
                <a:solidFill>
                  <a:srgbClr val="000000"/>
                </a:solidFill>
                <a:latin typeface="Times New Roman" pitchFamily="18" charset="0"/>
                <a:ea typeface="+mn-ea"/>
                <a:cs typeface="+mn-cs"/>
              </a:rPr>
              <a:t>.). Searching the Internet. Retrieved February 1, 2022 from </a:t>
            </a:r>
            <a:r>
              <a:rPr lang="en-US" sz="2400" kern="1200" dirty="0">
                <a:solidFill>
                  <a:schemeClr val="accent2"/>
                </a:solidFill>
                <a:latin typeface="Times New Roman" pitchFamily="18" charset="0"/>
                <a:ea typeface="+mn-ea"/>
                <a:cs typeface="+mn-cs"/>
              </a:rPr>
              <a:t>http://users.misericordia.edu//ted121/2search.html</a:t>
            </a:r>
          </a:p>
        </p:txBody>
      </p:sp>
      <p:sp>
        <p:nvSpPr>
          <p:cNvPr id="137221" name="Text Box 5"/>
          <p:cNvSpPr txBox="1">
            <a:spLocks noChangeArrowheads="1"/>
          </p:cNvSpPr>
          <p:nvPr/>
        </p:nvSpPr>
        <p:spPr bwMode="auto">
          <a:xfrm>
            <a:off x="3200400" y="5181600"/>
            <a:ext cx="5486400" cy="831850"/>
          </a:xfrm>
          <a:prstGeom prst="rect">
            <a:avLst/>
          </a:prstGeom>
          <a:solidFill>
            <a:srgbClr val="FF5757"/>
          </a:solidFill>
          <a:ln w="9525" algn="ctr">
            <a:solidFill>
              <a:schemeClr val="tx1"/>
            </a:solidFill>
            <a:miter lim="800000"/>
            <a:headEnd/>
            <a:tailEnd/>
          </a:ln>
          <a:effectLst>
            <a:outerShdw sy="50000" kx="2453608" rotWithShape="0">
              <a:schemeClr val="bg2">
                <a:alpha val="50000"/>
              </a:schemeClr>
            </a:outerShdw>
          </a:effectLst>
        </p:spPr>
        <p:txBody>
          <a:bodyPr>
            <a:spAutoFit/>
          </a:bodyPr>
          <a:lstStyle/>
          <a:p>
            <a:pPr algn="ctr" rtl="0" fontAlgn="base">
              <a:spcBef>
                <a:spcPct val="50000"/>
              </a:spcBef>
              <a:spcAft>
                <a:spcPct val="0"/>
              </a:spcAft>
            </a:pPr>
            <a:r>
              <a:rPr lang="en-US" sz="2400" kern="1200">
                <a:solidFill>
                  <a:srgbClr val="000000"/>
                </a:solidFill>
                <a:latin typeface="Times New Roman" pitchFamily="18" charset="0"/>
                <a:ea typeface="+mn-ea"/>
                <a:cs typeface="+mn-cs"/>
              </a:rPr>
              <a:t>Be </a:t>
            </a:r>
            <a:r>
              <a:rPr lang="en-US" sz="2400" i="1" kern="1200">
                <a:solidFill>
                  <a:srgbClr val="000000"/>
                </a:solidFill>
                <a:latin typeface="Times New Roman" pitchFamily="18" charset="0"/>
                <a:ea typeface="+mn-ea"/>
                <a:cs typeface="+mn-cs"/>
              </a:rPr>
              <a:t>careful</a:t>
            </a:r>
            <a:r>
              <a:rPr lang="en-US" sz="2400" kern="1200">
                <a:solidFill>
                  <a:srgbClr val="000000"/>
                </a:solidFill>
                <a:latin typeface="Times New Roman" pitchFamily="18" charset="0"/>
                <a:ea typeface="+mn-ea"/>
                <a:cs typeface="+mn-cs"/>
              </a:rPr>
              <a:t> if using a Web page. Make sure it is professionally respected material!</a:t>
            </a:r>
          </a:p>
        </p:txBody>
      </p:sp>
      <p:sp>
        <p:nvSpPr>
          <p:cNvPr id="137222" name="AutoShape 6"/>
          <p:cNvSpPr>
            <a:spLocks noChangeArrowheads="1"/>
          </p:cNvSpPr>
          <p:nvPr/>
        </p:nvSpPr>
        <p:spPr bwMode="auto">
          <a:xfrm>
            <a:off x="609600" y="5029200"/>
            <a:ext cx="1676400" cy="1143000"/>
          </a:xfrm>
          <a:prstGeom prst="wedgeRectCallout">
            <a:avLst>
              <a:gd name="adj1" fmla="val 116759"/>
              <a:gd name="adj2" fmla="val -155833"/>
            </a:avLst>
          </a:prstGeom>
          <a:solidFill>
            <a:srgbClr val="FFFF66"/>
          </a:solidFill>
          <a:ln w="9525" algn="ctr">
            <a:solidFill>
              <a:schemeClr val="tx1"/>
            </a:solidFill>
            <a:miter lim="800000"/>
            <a:headEnd/>
            <a:tailEnd/>
          </a:ln>
          <a:effectLst/>
        </p:spPr>
        <p:txBody>
          <a:bodyPr anchor="ctr"/>
          <a:lstStyle/>
          <a:p>
            <a:pPr algn="ctr" rtl="0" fontAlgn="base">
              <a:spcBef>
                <a:spcPct val="0"/>
              </a:spcBef>
              <a:spcAft>
                <a:spcPct val="0"/>
              </a:spcAft>
            </a:pPr>
            <a:r>
              <a:rPr lang="en-US" sz="2400" kern="1200">
                <a:solidFill>
                  <a:srgbClr val="000000"/>
                </a:solidFill>
                <a:latin typeface="Times New Roman" pitchFamily="18" charset="0"/>
                <a:ea typeface="+mn-ea"/>
                <a:cs typeface="+mn-cs"/>
              </a:rPr>
              <a:t>“n.d.” means no date listed.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7222"/>
                                        </p:tgtEl>
                                        <p:attrNameLst>
                                          <p:attrName>style.visibility</p:attrName>
                                        </p:attrNameLst>
                                      </p:cBhvr>
                                      <p:to>
                                        <p:strVal val="visible"/>
                                      </p:to>
                                    </p:set>
                                    <p:animEffect transition="in" filter="fade">
                                      <p:cBhvr>
                                        <p:cTn id="7" dur="3000"/>
                                        <p:tgtEl>
                                          <p:spTgt spid="137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sz="4000" dirty="0"/>
              <a:t>Web Page: Organization</a:t>
            </a:r>
          </a:p>
        </p:txBody>
      </p:sp>
      <p:sp>
        <p:nvSpPr>
          <p:cNvPr id="137219" name="Rectangle 3"/>
          <p:cNvSpPr>
            <a:spLocks noGrp="1" noChangeArrowheads="1"/>
          </p:cNvSpPr>
          <p:nvPr>
            <p:ph type="body" idx="1"/>
          </p:nvPr>
        </p:nvSpPr>
        <p:spPr>
          <a:xfrm>
            <a:off x="685800" y="1981200"/>
            <a:ext cx="7772400" cy="2819400"/>
          </a:xfrm>
        </p:spPr>
        <p:txBody>
          <a:bodyPr/>
          <a:lstStyle/>
          <a:p>
            <a:pPr marL="609600" indent="-609600"/>
            <a:r>
              <a:rPr lang="en-US" dirty="0"/>
              <a:t>Organization (date of publication). Title of page. URL</a:t>
            </a:r>
          </a:p>
        </p:txBody>
      </p:sp>
      <p:sp>
        <p:nvSpPr>
          <p:cNvPr id="137220" name="Text Box 4"/>
          <p:cNvSpPr txBox="1">
            <a:spLocks noChangeArrowheads="1"/>
          </p:cNvSpPr>
          <p:nvPr/>
        </p:nvSpPr>
        <p:spPr bwMode="auto">
          <a:xfrm>
            <a:off x="914400" y="3352800"/>
            <a:ext cx="7467600" cy="1200329"/>
          </a:xfrm>
          <a:prstGeom prst="rect">
            <a:avLst/>
          </a:prstGeom>
          <a:solidFill>
            <a:schemeClr val="bg1"/>
          </a:solidFill>
          <a:ln w="9525">
            <a:noFill/>
            <a:miter lim="800000"/>
            <a:headEnd/>
            <a:tailEnd/>
          </a:ln>
          <a:effectLst/>
        </p:spPr>
        <p:txBody>
          <a:bodyPr>
            <a:spAutoFit/>
          </a:bodyPr>
          <a:lstStyle/>
          <a:p>
            <a:pPr algn="l" rtl="0" fontAlgn="base">
              <a:spcBef>
                <a:spcPct val="50000"/>
              </a:spcBef>
              <a:spcAft>
                <a:spcPct val="0"/>
              </a:spcAft>
            </a:pPr>
            <a:r>
              <a:rPr lang="en-US" sz="2400" b="0" i="0" u="none" strike="noStrike" dirty="0">
                <a:solidFill>
                  <a:srgbClr val="000000"/>
                </a:solidFill>
                <a:effectLst/>
                <a:latin typeface="+mn-lt"/>
              </a:rPr>
              <a:t>World Health Organization. (2018, May 24)</a:t>
            </a:r>
            <a:r>
              <a:rPr lang="en-US" sz="2400" b="0" i="1" u="none" strike="noStrike" dirty="0">
                <a:solidFill>
                  <a:srgbClr val="000000"/>
                </a:solidFill>
                <a:effectLst/>
                <a:latin typeface="+mn-lt"/>
              </a:rPr>
              <a:t>. The top 10 causes of death</a:t>
            </a:r>
            <a:r>
              <a:rPr lang="en-US" sz="2400" b="0" i="0" u="none" strike="noStrike" dirty="0">
                <a:solidFill>
                  <a:srgbClr val="000000"/>
                </a:solidFill>
                <a:effectLst/>
                <a:latin typeface="+mn-lt"/>
              </a:rPr>
              <a:t>. </a:t>
            </a:r>
            <a:r>
              <a:rPr lang="en-US" sz="2400" dirty="0">
                <a:solidFill>
                  <a:schemeClr val="accent2"/>
                </a:solidFill>
                <a:latin typeface="+mn-lt"/>
              </a:rPr>
              <a:t>h</a:t>
            </a:r>
            <a:r>
              <a:rPr lang="en-US" sz="2400" b="0" i="0" u="none" strike="noStrike" dirty="0">
                <a:solidFill>
                  <a:schemeClr val="accent2"/>
                </a:solidFill>
                <a:effectLst/>
                <a:latin typeface="+mn-lt"/>
              </a:rPr>
              <a:t>ttps://www.who.int/news-room/fact-sheets/detail/the-top-10-causes-of-death</a:t>
            </a:r>
          </a:p>
        </p:txBody>
      </p:sp>
      <p:sp>
        <p:nvSpPr>
          <p:cNvPr id="137221" name="Text Box 5"/>
          <p:cNvSpPr txBox="1">
            <a:spLocks noChangeArrowheads="1"/>
          </p:cNvSpPr>
          <p:nvPr/>
        </p:nvSpPr>
        <p:spPr bwMode="auto">
          <a:xfrm>
            <a:off x="3200400" y="5181600"/>
            <a:ext cx="5486400" cy="831850"/>
          </a:xfrm>
          <a:prstGeom prst="rect">
            <a:avLst/>
          </a:prstGeom>
          <a:solidFill>
            <a:srgbClr val="FF5757"/>
          </a:solidFill>
          <a:ln w="9525" algn="ctr">
            <a:solidFill>
              <a:schemeClr val="tx1"/>
            </a:solidFill>
            <a:miter lim="800000"/>
            <a:headEnd/>
            <a:tailEnd/>
          </a:ln>
          <a:effectLst>
            <a:outerShdw sy="50000" kx="2453608" rotWithShape="0">
              <a:schemeClr val="bg2">
                <a:alpha val="50000"/>
              </a:schemeClr>
            </a:outerShdw>
          </a:effectLst>
        </p:spPr>
        <p:txBody>
          <a:bodyPr>
            <a:spAutoFit/>
          </a:bodyPr>
          <a:lstStyle/>
          <a:p>
            <a:pPr algn="ctr" rtl="0" fontAlgn="base">
              <a:spcBef>
                <a:spcPct val="50000"/>
              </a:spcBef>
              <a:spcAft>
                <a:spcPct val="0"/>
              </a:spcAft>
            </a:pPr>
            <a:r>
              <a:rPr lang="en-US" sz="2400" kern="1200">
                <a:solidFill>
                  <a:srgbClr val="000000"/>
                </a:solidFill>
                <a:latin typeface="Times New Roman" pitchFamily="18" charset="0"/>
                <a:ea typeface="+mn-ea"/>
                <a:cs typeface="+mn-cs"/>
              </a:rPr>
              <a:t>Be </a:t>
            </a:r>
            <a:r>
              <a:rPr lang="en-US" sz="2400" i="1" kern="1200">
                <a:solidFill>
                  <a:srgbClr val="000000"/>
                </a:solidFill>
                <a:latin typeface="Times New Roman" pitchFamily="18" charset="0"/>
                <a:ea typeface="+mn-ea"/>
                <a:cs typeface="+mn-cs"/>
              </a:rPr>
              <a:t>careful</a:t>
            </a:r>
            <a:r>
              <a:rPr lang="en-US" sz="2400" kern="1200">
                <a:solidFill>
                  <a:srgbClr val="000000"/>
                </a:solidFill>
                <a:latin typeface="Times New Roman" pitchFamily="18" charset="0"/>
                <a:ea typeface="+mn-ea"/>
                <a:cs typeface="+mn-cs"/>
              </a:rPr>
              <a:t> if using a Web page. Make sure it is professionally respected material!</a:t>
            </a:r>
          </a:p>
        </p:txBody>
      </p:sp>
    </p:spTree>
    <p:extLst>
      <p:ext uri="{BB962C8B-B14F-4D97-AF65-F5344CB8AC3E}">
        <p14:creationId xmlns:p14="http://schemas.microsoft.com/office/powerpoint/2010/main" val="2376208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Wikipedia</a:t>
            </a:r>
            <a:br>
              <a:rPr lang="en-US" sz="4000" dirty="0"/>
            </a:br>
            <a:r>
              <a:rPr lang="en-US" sz="4000" dirty="0"/>
              <a:t>(or other online reference material)</a:t>
            </a:r>
            <a:endParaRPr lang="en-US" dirty="0"/>
          </a:p>
        </p:txBody>
      </p:sp>
      <p:sp>
        <p:nvSpPr>
          <p:cNvPr id="3" name="Content Placeholder 2"/>
          <p:cNvSpPr>
            <a:spLocks noGrp="1"/>
          </p:cNvSpPr>
          <p:nvPr>
            <p:ph idx="1"/>
          </p:nvPr>
        </p:nvSpPr>
        <p:spPr>
          <a:xfrm>
            <a:off x="685800" y="2286000"/>
            <a:ext cx="7772400" cy="4114800"/>
          </a:xfrm>
        </p:spPr>
        <p:txBody>
          <a:bodyPr/>
          <a:lstStyle/>
          <a:p>
            <a:r>
              <a:rPr lang="en-US" dirty="0"/>
              <a:t>Title of entry. (Year, month day). In </a:t>
            </a:r>
            <a:r>
              <a:rPr lang="en-US" i="1" dirty="0"/>
              <a:t>Wikipedia</a:t>
            </a:r>
            <a:r>
              <a:rPr lang="en-US" dirty="0"/>
              <a:t>. URL of archived page.</a:t>
            </a:r>
          </a:p>
        </p:txBody>
      </p:sp>
      <p:sp>
        <p:nvSpPr>
          <p:cNvPr id="4" name="Text Box 4"/>
          <p:cNvSpPr txBox="1">
            <a:spLocks noChangeArrowheads="1"/>
          </p:cNvSpPr>
          <p:nvPr/>
        </p:nvSpPr>
        <p:spPr bwMode="auto">
          <a:xfrm>
            <a:off x="685800" y="3630811"/>
            <a:ext cx="7696200" cy="1200329"/>
          </a:xfrm>
          <a:prstGeom prst="rect">
            <a:avLst/>
          </a:prstGeom>
          <a:solidFill>
            <a:schemeClr val="bg1"/>
          </a:solidFill>
          <a:ln w="9525">
            <a:noFill/>
            <a:miter lim="800000"/>
            <a:headEnd/>
            <a:tailEnd/>
          </a:ln>
          <a:effectLst/>
        </p:spPr>
        <p:txBody>
          <a:bodyPr wrap="square">
            <a:spAutoFit/>
          </a:bodyPr>
          <a:lstStyle/>
          <a:p>
            <a:pPr fontAlgn="base">
              <a:spcBef>
                <a:spcPct val="50000"/>
              </a:spcBef>
              <a:spcAft>
                <a:spcPct val="0"/>
              </a:spcAft>
            </a:pPr>
            <a:r>
              <a:rPr lang="en-US" sz="2400" kern="1200" dirty="0">
                <a:solidFill>
                  <a:srgbClr val="000000"/>
                </a:solidFill>
                <a:latin typeface="Times New Roman" pitchFamily="18" charset="0"/>
                <a:ea typeface="+mn-ea"/>
                <a:cs typeface="+mn-cs"/>
              </a:rPr>
              <a:t>Geology. (2021, March 21). In </a:t>
            </a:r>
            <a:r>
              <a:rPr lang="en-US" sz="2400" i="1" kern="1200" dirty="0">
                <a:solidFill>
                  <a:srgbClr val="000000"/>
                </a:solidFill>
                <a:latin typeface="Times New Roman" pitchFamily="18" charset="0"/>
                <a:ea typeface="+mn-ea"/>
                <a:cs typeface="+mn-cs"/>
              </a:rPr>
              <a:t>Wikipedia</a:t>
            </a:r>
            <a:r>
              <a:rPr lang="en-US" sz="2400" kern="1200" dirty="0">
                <a:solidFill>
                  <a:srgbClr val="000000"/>
                </a:solidFill>
                <a:latin typeface="Times New Roman" pitchFamily="18" charset="0"/>
                <a:ea typeface="+mn-ea"/>
                <a:cs typeface="+mn-cs"/>
              </a:rPr>
              <a:t>. </a:t>
            </a:r>
            <a:r>
              <a:rPr lang="en-US" sz="2400" kern="1200" dirty="0">
                <a:solidFill>
                  <a:schemeClr val="accent2"/>
                </a:solidFill>
                <a:latin typeface="Times New Roman" pitchFamily="18" charset="0"/>
                <a:ea typeface="+mn-ea"/>
                <a:cs typeface="+mn-cs"/>
              </a:rPr>
              <a:t>https://en.wikipedia.org/w/index.php?title=Geology&amp;</a:t>
            </a:r>
            <a:r>
              <a:rPr lang="en-US" sz="2400" kern="1200" dirty="0" err="1">
                <a:solidFill>
                  <a:schemeClr val="accent2"/>
                </a:solidFill>
                <a:latin typeface="Times New Roman" pitchFamily="18" charset="0"/>
                <a:ea typeface="+mn-ea"/>
                <a:cs typeface="+mn-cs"/>
              </a:rPr>
              <a:t>oldid</a:t>
            </a:r>
            <a:r>
              <a:rPr lang="en-US" sz="2400" kern="1200" dirty="0">
                <a:solidFill>
                  <a:schemeClr val="accent2"/>
                </a:solidFill>
                <a:latin typeface="Times New Roman" pitchFamily="18" charset="0"/>
                <a:ea typeface="+mn-ea"/>
                <a:cs typeface="+mn-cs"/>
              </a:rPr>
              <a:t>=1014011568</a:t>
            </a:r>
          </a:p>
        </p:txBody>
      </p:sp>
      <p:sp>
        <p:nvSpPr>
          <p:cNvPr id="5" name="TextBox 4">
            <a:extLst>
              <a:ext uri="{FF2B5EF4-FFF2-40B4-BE49-F238E27FC236}">
                <a16:creationId xmlns:a16="http://schemas.microsoft.com/office/drawing/2014/main" id="{8211D70C-6C76-AF4E-A52B-09FEBD13CC3E}"/>
              </a:ext>
            </a:extLst>
          </p:cNvPr>
          <p:cNvSpPr txBox="1"/>
          <p:nvPr/>
        </p:nvSpPr>
        <p:spPr>
          <a:xfrm>
            <a:off x="685800" y="4950644"/>
            <a:ext cx="7579610" cy="1569660"/>
          </a:xfrm>
          <a:prstGeom prst="rect">
            <a:avLst/>
          </a:prstGeom>
          <a:noFill/>
        </p:spPr>
        <p:txBody>
          <a:bodyPr wrap="square" rtlCol="0">
            <a:spAutoFit/>
          </a:bodyPr>
          <a:lstStyle/>
          <a:p>
            <a:pPr algn="l"/>
            <a:r>
              <a:rPr lang="en-US" sz="2400" dirty="0"/>
              <a:t>Since the Wikipedia articles are likely to change over time, include the URL of archived page of the website: Access the archived version by clicking “View History” and choosing the date/time stamp of the version you use for reference.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 Doing References?</a:t>
            </a:r>
          </a:p>
        </p:txBody>
      </p:sp>
      <p:sp>
        <p:nvSpPr>
          <p:cNvPr id="3" name="Content Placeholder 2"/>
          <p:cNvSpPr>
            <a:spLocks noGrp="1"/>
          </p:cNvSpPr>
          <p:nvPr>
            <p:ph idx="1"/>
          </p:nvPr>
        </p:nvSpPr>
        <p:spPr/>
        <p:txBody>
          <a:bodyPr/>
          <a:lstStyle/>
          <a:p>
            <a:r>
              <a:rPr lang="en-US" dirty="0"/>
              <a:t>You can find help in the following places:</a:t>
            </a:r>
          </a:p>
          <a:p>
            <a:pPr lvl="1"/>
            <a:r>
              <a:rPr lang="en-US" dirty="0"/>
              <a:t>In </a:t>
            </a:r>
            <a:r>
              <a:rPr lang="en-US" dirty="0" err="1"/>
              <a:t>Ebsco</a:t>
            </a:r>
            <a:r>
              <a:rPr lang="en-US" dirty="0"/>
              <a:t> Host, click on the title of an article and select the “cite” tool.</a:t>
            </a:r>
          </a:p>
          <a:p>
            <a:pPr lvl="1"/>
            <a:r>
              <a:rPr lang="en-US" dirty="0"/>
              <a:t>Search for an APA Citation Generator tool.</a:t>
            </a:r>
          </a:p>
          <a:p>
            <a:pPr lvl="1"/>
            <a:r>
              <a:rPr lang="en-US" dirty="0"/>
              <a:t>APAStyle.org</a:t>
            </a:r>
          </a:p>
          <a:p>
            <a:pPr lvl="1"/>
            <a:r>
              <a:rPr lang="en-US" dirty="0"/>
              <a:t>Visit </a:t>
            </a:r>
            <a:r>
              <a:rPr lang="en-US" i="1" dirty="0"/>
              <a:t>Dr. Steve’s Help with APA Page</a:t>
            </a:r>
            <a:r>
              <a:rPr lang="en-US" dirty="0"/>
              <a:t> online.</a:t>
            </a:r>
          </a:p>
        </p:txBody>
      </p:sp>
      <p:sp>
        <p:nvSpPr>
          <p:cNvPr id="4" name="Action Button: Custom 3">
            <a:hlinkClick r:id="rId2" highlightClick="1"/>
          </p:cNvPr>
          <p:cNvSpPr/>
          <p:nvPr/>
        </p:nvSpPr>
        <p:spPr bwMode="auto">
          <a:xfrm>
            <a:off x="2933700" y="5961505"/>
            <a:ext cx="3276600" cy="744095"/>
          </a:xfrm>
          <a:prstGeom prst="actionButtonBlank">
            <a:avLst/>
          </a:prstGeom>
          <a:solidFill>
            <a:srgbClr val="FFC000"/>
          </a:solid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a:ln>
                  <a:noFill/>
                </a:ln>
                <a:solidFill>
                  <a:schemeClr val="tx2"/>
                </a:solidFill>
                <a:effectLst/>
                <a:latin typeface="Times New Roman" pitchFamily="18" charset="0"/>
              </a:rPr>
              <a:t>Help with APA</a:t>
            </a:r>
          </a:p>
        </p:txBody>
      </p:sp>
      <p:sp>
        <p:nvSpPr>
          <p:cNvPr id="6" name="Action Button: Custom 3">
            <a:hlinkClick r:id="rId3" invalidUrl="http://users.misericordia.edu/ted121/APAindex.html" highlightClick="1"/>
            <a:extLst>
              <a:ext uri="{FF2B5EF4-FFF2-40B4-BE49-F238E27FC236}">
                <a16:creationId xmlns:a16="http://schemas.microsoft.com/office/drawing/2014/main" id="{D40B3865-C866-E149-8A92-CCD2F96BBE28}"/>
              </a:ext>
            </a:extLst>
          </p:cNvPr>
          <p:cNvSpPr/>
          <p:nvPr/>
        </p:nvSpPr>
        <p:spPr bwMode="auto">
          <a:xfrm>
            <a:off x="2933700" y="5047105"/>
            <a:ext cx="3276600" cy="744095"/>
          </a:xfrm>
          <a:prstGeom prst="actionButtonBlank">
            <a:avLst/>
          </a:prstGeom>
          <a:solidFill>
            <a:srgbClr val="FFC000"/>
          </a:solid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a:ln>
                  <a:noFill/>
                </a:ln>
                <a:solidFill>
                  <a:schemeClr val="tx2"/>
                </a:solidFill>
                <a:effectLst/>
                <a:latin typeface="Times New Roman" pitchFamily="18" charset="0"/>
              </a:rPr>
              <a:t>APA Style.org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dirty="0">
                <a:solidFill>
                  <a:srgbClr val="FF0000"/>
                </a:solidFill>
              </a:rPr>
              <a:t>Module 3 Assignment</a:t>
            </a:r>
          </a:p>
        </p:txBody>
      </p:sp>
      <p:sp>
        <p:nvSpPr>
          <p:cNvPr id="139267" name="Rectangle 3"/>
          <p:cNvSpPr>
            <a:spLocks noGrp="1" noChangeArrowheads="1"/>
          </p:cNvSpPr>
          <p:nvPr>
            <p:ph type="body" idx="1"/>
          </p:nvPr>
        </p:nvSpPr>
        <p:spPr>
          <a:xfrm>
            <a:off x="685800" y="1969684"/>
            <a:ext cx="7772400" cy="4114800"/>
          </a:xfrm>
        </p:spPr>
        <p:txBody>
          <a:bodyPr/>
          <a:lstStyle/>
          <a:p>
            <a:r>
              <a:rPr lang="en-US" dirty="0"/>
              <a:t>Submit the following on BlackBoard:</a:t>
            </a:r>
          </a:p>
          <a:p>
            <a:pPr lvl="1"/>
            <a:r>
              <a:rPr lang="en-US" dirty="0"/>
              <a:t>Topic (framed as a court case).</a:t>
            </a:r>
          </a:p>
          <a:p>
            <a:pPr lvl="1"/>
            <a:r>
              <a:rPr lang="en-US" dirty="0"/>
              <a:t>Proposed outline of paper.</a:t>
            </a:r>
          </a:p>
          <a:p>
            <a:pPr lvl="1"/>
            <a:r>
              <a:rPr lang="en-US" dirty="0"/>
              <a:t>5 sources you might use, written in APA format.</a:t>
            </a:r>
          </a:p>
          <a:p>
            <a:pPr lvl="2"/>
            <a:r>
              <a:rPr lang="en-US" dirty="0"/>
              <a:t>At least </a:t>
            </a:r>
            <a:r>
              <a:rPr lang="en-US" u="sng" dirty="0"/>
              <a:t>3</a:t>
            </a:r>
            <a:r>
              <a:rPr lang="en-US" dirty="0"/>
              <a:t> sources (if not all) must be from </a:t>
            </a:r>
            <a:r>
              <a:rPr lang="en-US" dirty="0" err="1"/>
              <a:t>Ebsco</a:t>
            </a:r>
            <a:r>
              <a:rPr lang="en-US" dirty="0"/>
              <a:t> Host or Google Scholar.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Paper</a:t>
            </a:r>
          </a:p>
        </p:txBody>
      </p:sp>
      <p:sp>
        <p:nvSpPr>
          <p:cNvPr id="5" name="Text Box 3"/>
          <p:cNvSpPr txBox="1">
            <a:spLocks noChangeArrowheads="1"/>
          </p:cNvSpPr>
          <p:nvPr/>
        </p:nvSpPr>
        <p:spPr bwMode="auto">
          <a:xfrm>
            <a:off x="1295400" y="2209800"/>
            <a:ext cx="6248400" cy="2677656"/>
          </a:xfrm>
          <a:prstGeom prst="rect">
            <a:avLst/>
          </a:prstGeom>
          <a:solidFill>
            <a:srgbClr val="FFCC00"/>
          </a:solidFill>
          <a:ln w="9525">
            <a:noFill/>
            <a:miter lim="800000"/>
            <a:headEnd/>
            <a:tailEnd/>
          </a:ln>
          <a:effectLst>
            <a:outerShdw dist="107763" dir="13500000" algn="ctr" rotWithShape="0">
              <a:schemeClr val="bg2">
                <a:alpha val="50000"/>
              </a:schemeClr>
            </a:outerShdw>
          </a:effectLst>
        </p:spPr>
        <p:txBody>
          <a:bodyPr>
            <a:spAutoFit/>
          </a:bodyPr>
          <a:lstStyle/>
          <a:p>
            <a:pPr algn="l">
              <a:spcBef>
                <a:spcPct val="50000"/>
              </a:spcBef>
            </a:pPr>
            <a:r>
              <a:rPr lang="en-US" sz="2800" dirty="0">
                <a:solidFill>
                  <a:schemeClr val="tx1"/>
                </a:solidFill>
              </a:rPr>
              <a:t>You must submit a proposed topic, outline, and 5 sources in advance of submitting the course paper. Otherwise, Dr. Steve may not accept your paper! (This is due to the possibilities of online plagiarism.)</a:t>
            </a:r>
          </a:p>
        </p:txBody>
      </p:sp>
    </p:spTree>
    <p:extLst>
      <p:ext uri="{BB962C8B-B14F-4D97-AF65-F5344CB8AC3E}">
        <p14:creationId xmlns:p14="http://schemas.microsoft.com/office/powerpoint/2010/main" val="25305308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t>HINT: Select a Topic Soon!</a:t>
            </a:r>
          </a:p>
        </p:txBody>
      </p:sp>
      <p:sp>
        <p:nvSpPr>
          <p:cNvPr id="145411" name="Rectangle 3"/>
          <p:cNvSpPr>
            <a:spLocks noGrp="1" noChangeArrowheads="1"/>
          </p:cNvSpPr>
          <p:nvPr>
            <p:ph type="body" sz="half" idx="1"/>
          </p:nvPr>
        </p:nvSpPr>
        <p:spPr>
          <a:xfrm>
            <a:off x="533400" y="1600200"/>
            <a:ext cx="7772400" cy="2286000"/>
          </a:xfrm>
        </p:spPr>
        <p:txBody>
          <a:bodyPr/>
          <a:lstStyle/>
          <a:p>
            <a:r>
              <a:rPr lang="en-US" sz="2800"/>
              <a:t>Pick </a:t>
            </a:r>
            <a:r>
              <a:rPr lang="en-US" sz="2800" b="1"/>
              <a:t>any</a:t>
            </a:r>
            <a:r>
              <a:rPr lang="en-US" sz="2800"/>
              <a:t> technology-related topic.</a:t>
            </a:r>
          </a:p>
          <a:p>
            <a:r>
              <a:rPr lang="en-US" sz="2800"/>
              <a:t>Do some preliminary research to </a:t>
            </a:r>
            <a:r>
              <a:rPr lang="en-US" sz="2800" b="1"/>
              <a:t>ensure sufficient information exists</a:t>
            </a:r>
            <a:r>
              <a:rPr lang="en-US" sz="2800"/>
              <a:t> to pursue this topic.</a:t>
            </a:r>
          </a:p>
          <a:p>
            <a:r>
              <a:rPr lang="en-US" sz="2800"/>
              <a:t>Then, define your topic as a </a:t>
            </a:r>
            <a:r>
              <a:rPr lang="en-US" sz="2800" b="1"/>
              <a:t>court case</a:t>
            </a:r>
            <a:r>
              <a:rPr lang="en-US" sz="2800"/>
              <a:t>.</a:t>
            </a:r>
          </a:p>
        </p:txBody>
      </p:sp>
      <p:pic>
        <p:nvPicPr>
          <p:cNvPr id="145415" name="Picture 7" descr="MCj02802800000[1]"/>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6477000" y="3733800"/>
            <a:ext cx="2141538" cy="2895600"/>
          </a:xfrm>
          <a:noFill/>
          <a:ln/>
        </p:spPr>
      </p:pic>
      <p:pic>
        <p:nvPicPr>
          <p:cNvPr id="145422" name="Picture 14" descr="MPj0407317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3886200"/>
            <a:ext cx="1879600" cy="2819400"/>
          </a:xfrm>
          <a:prstGeom prst="rect">
            <a:avLst/>
          </a:prstGeom>
          <a:noFill/>
        </p:spPr>
      </p:pic>
      <p:sp>
        <p:nvSpPr>
          <p:cNvPr id="145424" name="Text Box 16"/>
          <p:cNvSpPr txBox="1">
            <a:spLocks noChangeArrowheads="1"/>
          </p:cNvSpPr>
          <p:nvPr/>
        </p:nvSpPr>
        <p:spPr bwMode="auto">
          <a:xfrm>
            <a:off x="2590800" y="3962400"/>
            <a:ext cx="3657600" cy="2560638"/>
          </a:xfrm>
          <a:prstGeom prst="rect">
            <a:avLst/>
          </a:prstGeom>
          <a:solidFill>
            <a:srgbClr val="FFFF85"/>
          </a:solidFill>
          <a:ln w="9525" algn="ctr">
            <a:solidFill>
              <a:schemeClr val="tx1"/>
            </a:solidFill>
            <a:miter lim="800000"/>
            <a:headEnd/>
            <a:tailEnd/>
          </a:ln>
          <a:effectLst/>
        </p:spPr>
        <p:txBody>
          <a:bodyPr>
            <a:spAutoFit/>
          </a:bodyPr>
          <a:lstStyle/>
          <a:p>
            <a:pPr algn="l">
              <a:spcBef>
                <a:spcPct val="20000"/>
              </a:spcBef>
            </a:pPr>
            <a:r>
              <a:rPr lang="en-US" sz="3200" b="1">
                <a:solidFill>
                  <a:schemeClr val="tx1"/>
                </a:solidFill>
              </a:rPr>
              <a:t>Pick a topic soon!</a:t>
            </a:r>
          </a:p>
          <a:p>
            <a:pPr algn="l">
              <a:spcBef>
                <a:spcPct val="20000"/>
              </a:spcBef>
            </a:pPr>
            <a:r>
              <a:rPr lang="en-US" sz="2400">
                <a:solidFill>
                  <a:schemeClr val="tx1"/>
                </a:solidFill>
              </a:rPr>
              <a:t>Don’t wait for God to inspire you!</a:t>
            </a:r>
          </a:p>
          <a:p>
            <a:pPr algn="l">
              <a:spcBef>
                <a:spcPct val="20000"/>
              </a:spcBef>
            </a:pPr>
            <a:r>
              <a:rPr lang="en-US" sz="2400">
                <a:solidFill>
                  <a:schemeClr val="tx1"/>
                </a:solidFill>
              </a:rPr>
              <a:t>Don’t wait to select the perfect topic you’re not going to marry this topic!</a:t>
            </a:r>
            <a:endParaRPr lang="en-US" sz="240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chemeClr val="tx2"/>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chemeClr val="tx2"/>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1196</TotalTime>
  <Words>2372</Words>
  <Application>Microsoft Office PowerPoint</Application>
  <PresentationFormat>On-screen Show (4:3)</PresentationFormat>
  <Paragraphs>235</Paragraphs>
  <Slides>47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Calibri</vt:lpstr>
      <vt:lpstr>Impact</vt:lpstr>
      <vt:lpstr>Times New Roman</vt:lpstr>
      <vt:lpstr>Wingdings</vt:lpstr>
      <vt:lpstr>Default Design</vt:lpstr>
      <vt:lpstr>Developing an Outline for the Course Research Paper</vt:lpstr>
      <vt:lpstr>Our Research Paper</vt:lpstr>
      <vt:lpstr>Writing a Research Paper Being a Lawyer Defending a Case</vt:lpstr>
      <vt:lpstr>Writing a Research Paper Is Like Being a Lawyer in a Court Case</vt:lpstr>
      <vt:lpstr>Frame Your Court Case (Define Your Topic)</vt:lpstr>
      <vt:lpstr>Search Out Evidence (Research Sources)</vt:lpstr>
      <vt:lpstr>Suggestion: Research More than 5 Sources</vt:lpstr>
      <vt:lpstr>CAUTION: Use Only Professionally Respected Material</vt:lpstr>
      <vt:lpstr>Present the Evidence</vt:lpstr>
      <vt:lpstr>Draw a Closing Argument</vt:lpstr>
      <vt:lpstr>How to Develop an Outline</vt:lpstr>
      <vt:lpstr>Logging into Ebsco Host</vt:lpstr>
      <vt:lpstr>Defining Keywords as Part of a Search Strategy</vt:lpstr>
      <vt:lpstr>Search at Google Scholar</vt:lpstr>
      <vt:lpstr>Search at Google Scholar</vt:lpstr>
      <vt:lpstr>Search for an APA Citation Generator</vt:lpstr>
      <vt:lpstr>APA Citation Generator</vt:lpstr>
      <vt:lpstr>Developing an Outline</vt:lpstr>
      <vt:lpstr>Developing an Outline</vt:lpstr>
      <vt:lpstr>Alter Your Topic If Needed</vt:lpstr>
      <vt:lpstr>Develop an Outline</vt:lpstr>
      <vt:lpstr>Identify Themes</vt:lpstr>
      <vt:lpstr>Draw Up the Outline</vt:lpstr>
      <vt:lpstr>What is APA?</vt:lpstr>
      <vt:lpstr>What Is APA?</vt:lpstr>
      <vt:lpstr>What Is APA?</vt:lpstr>
      <vt:lpstr>What Is APA?</vt:lpstr>
      <vt:lpstr>Main Points of APA Manual</vt:lpstr>
      <vt:lpstr>Where Can I Learn About APA?</vt:lpstr>
      <vt:lpstr>Dr. Steve’s “Help with APA”</vt:lpstr>
      <vt:lpstr>Citing Works</vt:lpstr>
      <vt:lpstr>Citing Works (cont’d)</vt:lpstr>
      <vt:lpstr>How to List Sources in APA Format</vt:lpstr>
      <vt:lpstr>Technology-enabled APA Reference Formatting</vt:lpstr>
      <vt:lpstr>Journals in Print</vt:lpstr>
      <vt:lpstr>PowerPoint Presentation</vt:lpstr>
      <vt:lpstr>Ebsco Host (Online Journals)</vt:lpstr>
      <vt:lpstr>What is DOI?</vt:lpstr>
      <vt:lpstr>What If No Author Is Listed?</vt:lpstr>
      <vt:lpstr>Using Ebsco Host’s Cite Tool</vt:lpstr>
      <vt:lpstr>Web Page: Author</vt:lpstr>
      <vt:lpstr>Web Page: Organization</vt:lpstr>
      <vt:lpstr>Wikipedia (or other online reference material)</vt:lpstr>
      <vt:lpstr>Help Doing References?</vt:lpstr>
      <vt:lpstr>Module 3 Assignment</vt:lpstr>
      <vt:lpstr>Course Paper</vt:lpstr>
      <vt:lpstr>HINT: Select a Topic Soon!</vt:lpstr>
    </vt:vector>
  </TitlesOfParts>
  <Company>College Misericordia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Paper in APA Style (Part I)</dc:title>
  <dc:creator>Dr. Steve Broskoske</dc:creator>
  <cp:lastModifiedBy>Steve_and_Kim Broskoske</cp:lastModifiedBy>
  <cp:revision>91</cp:revision>
  <dcterms:created xsi:type="dcterms:W3CDTF">2004-01-16T01:41:33Z</dcterms:created>
  <dcterms:modified xsi:type="dcterms:W3CDTF">2024-09-18T13:53:07Z</dcterms:modified>
</cp:coreProperties>
</file>