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8" r:id="rId3"/>
    <p:sldId id="364" r:id="rId4"/>
    <p:sldId id="371" r:id="rId5"/>
    <p:sldId id="372" r:id="rId6"/>
    <p:sldId id="373" r:id="rId7"/>
    <p:sldId id="374" r:id="rId8"/>
    <p:sldId id="376" r:id="rId9"/>
    <p:sldId id="375" r:id="rId10"/>
    <p:sldId id="403" r:id="rId11"/>
    <p:sldId id="414" r:id="rId12"/>
    <p:sldId id="404" r:id="rId13"/>
    <p:sldId id="405" r:id="rId14"/>
    <p:sldId id="406" r:id="rId15"/>
    <p:sldId id="407" r:id="rId16"/>
    <p:sldId id="408" r:id="rId17"/>
    <p:sldId id="409" r:id="rId18"/>
    <p:sldId id="410" r:id="rId19"/>
    <p:sldId id="379" r:id="rId20"/>
    <p:sldId id="380" r:id="rId21"/>
    <p:sldId id="411" r:id="rId22"/>
    <p:sldId id="368" r:id="rId23"/>
    <p:sldId id="369" r:id="rId24"/>
    <p:sldId id="370" r:id="rId25"/>
    <p:sldId id="377" r:id="rId26"/>
    <p:sldId id="393" r:id="rId27"/>
    <p:sldId id="401" r:id="rId28"/>
    <p:sldId id="402" r:id="rId29"/>
    <p:sldId id="394" r:id="rId30"/>
    <p:sldId id="395" r:id="rId31"/>
    <p:sldId id="396" r:id="rId32"/>
    <p:sldId id="397" r:id="rId33"/>
    <p:sldId id="412" r:id="rId34"/>
    <p:sldId id="398" r:id="rId35"/>
    <p:sldId id="399" r:id="rId36"/>
    <p:sldId id="413" r:id="rId37"/>
    <p:sldId id="381" r:id="rId3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339966"/>
    <a:srgbClr val="DDDDDD"/>
    <a:srgbClr val="B2B2B2"/>
    <a:srgbClr val="00FF00"/>
    <a:srgbClr val="FF0000"/>
    <a:srgbClr val="AC5600"/>
    <a:srgbClr val="D46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99" autoAdjust="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52BD0-3417-423E-BD25-568034054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8981A-BF35-4093-81B8-0A016E0982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C089C-B558-4974-8A44-67DA5A051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3081C-5B71-4306-A39A-DABBA0F10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5AD86-BE40-45E4-9396-1099326AC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7C1D4-5BE5-470A-81D8-33F08CF9A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6269D-2841-4212-8B54-785BE539E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83CA4-ECAA-4187-9CF9-F3DB4B58A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0EBA9-D56B-4AA3-8875-155C5446F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80AAB-53B6-40C3-9E6F-D9DE0BC19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91285-99DF-4134-BF90-D31452951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39CBF10-0120-4E29-8057-DE72A4A27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doi/abs/10.3200/CTCH.55.1.31-32" TargetMode="External"/><Relationship Id="rId7" Type="http://schemas.openxmlformats.org/officeDocument/2006/relationships/hyperlink" Target="https://coping.us/apastylehelppage/writingscholarlypapertips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iu.edu/easternnwp/2021%20iSearch.pdf" TargetMode="External"/><Relationship Id="rId5" Type="http://schemas.openxmlformats.org/officeDocument/2006/relationships/hyperlink" Target="https://national.libguides.com/research_process/argument" TargetMode="External"/><Relationship Id="rId4" Type="http://schemas.openxmlformats.org/officeDocument/2006/relationships/hyperlink" Target="https://cpb-us-e1.wpmucdn.com/sites.ucsc.edu/dist/6/45/files/2015/02/Week-4_1_26_-Faculty-Focus_Keys-to-Designing-Effective-Writing-Assignments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z="4000" dirty="0"/>
              <a:t>Introduction to the Course Paper</a:t>
            </a:r>
            <a:br>
              <a:rPr lang="en-US" sz="4000" dirty="0"/>
            </a:br>
            <a:r>
              <a:rPr lang="en-US" sz="4000" u="sng" dirty="0"/>
              <a:t>and</a:t>
            </a:r>
            <a:r>
              <a:rPr lang="en-US" sz="4000" dirty="0"/>
              <a:t> Choosing a Topic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/>
              <a:t>TED 121 Educational Technology</a:t>
            </a:r>
          </a:p>
          <a:p>
            <a:pPr eaLnBrk="1" hangingPunct="1"/>
            <a:r>
              <a:rPr lang="en-US"/>
              <a:t>Dr. Steve Broskoske</a:t>
            </a:r>
            <a:br>
              <a:rPr lang="en-US"/>
            </a:br>
            <a:r>
              <a:rPr lang="en-US"/>
              <a:t>Misericordia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Overview of the Paper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Our Research Paper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en-US" dirty="0"/>
              <a:t>5 pages, plus title, abstract, and reference pages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dirty="0"/>
              <a:t>Divided into sections (according to outline).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dirty="0"/>
              <a:t>Use at least 5 professionally-respected sources.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dirty="0"/>
              <a:t>Follow APA publication guidelines.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i="1"/>
              <a:t>Paper Requirements</a:t>
            </a:r>
            <a:br>
              <a:rPr lang="en-US" sz="4000"/>
            </a:br>
            <a:r>
              <a:rPr lang="en-US" sz="4000"/>
              <a:t>5 Pages in Body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3276600" y="2057400"/>
            <a:ext cx="1676400" cy="2286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3429000" y="2209800"/>
            <a:ext cx="1676400" cy="2286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3581400" y="2362200"/>
            <a:ext cx="1676400" cy="2286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3733800" y="2514600"/>
            <a:ext cx="1676400" cy="2286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3886200" y="2667000"/>
            <a:ext cx="1676400" cy="2286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4191000" y="3352800"/>
            <a:ext cx="106680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5 pages</a:t>
            </a:r>
          </a:p>
        </p:txBody>
      </p:sp>
      <p:sp>
        <p:nvSpPr>
          <p:cNvPr id="5129" name="Text Box 11"/>
          <p:cNvSpPr txBox="1">
            <a:spLocks noChangeArrowheads="1"/>
          </p:cNvSpPr>
          <p:nvPr/>
        </p:nvSpPr>
        <p:spPr bwMode="auto">
          <a:xfrm>
            <a:off x="5638800" y="3276600"/>
            <a:ext cx="838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</a:rPr>
              <a:t>+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0" y="1270000"/>
            <a:ext cx="1676400" cy="2286000"/>
            <a:chOff x="4419600" y="2514600"/>
            <a:chExt cx="1676400" cy="2286000"/>
          </a:xfrm>
        </p:grpSpPr>
        <p:sp>
          <p:nvSpPr>
            <p:cNvPr id="5130" name="Rectangle 12"/>
            <p:cNvSpPr>
              <a:spLocks noChangeArrowheads="1"/>
            </p:cNvSpPr>
            <p:nvPr/>
          </p:nvSpPr>
          <p:spPr bwMode="auto">
            <a:xfrm>
              <a:off x="4419600" y="2514600"/>
              <a:ext cx="1676400" cy="2286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Text Box 14"/>
            <p:cNvSpPr txBox="1">
              <a:spLocks noChangeArrowheads="1"/>
            </p:cNvSpPr>
            <p:nvPr/>
          </p:nvSpPr>
          <p:spPr bwMode="auto">
            <a:xfrm>
              <a:off x="4724400" y="3200400"/>
              <a:ext cx="1066800" cy="822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Title Page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629400" y="2514600"/>
            <a:ext cx="1676400" cy="2286000"/>
            <a:chOff x="6629400" y="2514600"/>
            <a:chExt cx="1676400" cy="2286000"/>
          </a:xfrm>
        </p:grpSpPr>
        <p:sp>
          <p:nvSpPr>
            <p:cNvPr id="5131" name="Rectangle 13"/>
            <p:cNvSpPr>
              <a:spLocks noChangeArrowheads="1"/>
            </p:cNvSpPr>
            <p:nvPr/>
          </p:nvSpPr>
          <p:spPr bwMode="auto">
            <a:xfrm>
              <a:off x="6629400" y="2514600"/>
              <a:ext cx="1676400" cy="2286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Text Box 15"/>
            <p:cNvSpPr txBox="1">
              <a:spLocks noChangeArrowheads="1"/>
            </p:cNvSpPr>
            <p:nvPr/>
          </p:nvSpPr>
          <p:spPr bwMode="auto">
            <a:xfrm>
              <a:off x="6629400" y="3200400"/>
              <a:ext cx="1676400" cy="10064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Reference Page/</a:t>
              </a:r>
              <a:br>
                <a:rPr lang="en-US" sz="2000" dirty="0"/>
              </a:br>
              <a:r>
                <a:rPr lang="en-US" sz="2000" dirty="0"/>
                <a:t>Bibliography</a:t>
              </a:r>
            </a:p>
          </p:txBody>
        </p:sp>
      </p:grp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286000" y="3276600"/>
            <a:ext cx="838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</a:rPr>
              <a:t>+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33400" y="3810000"/>
            <a:ext cx="1676400" cy="2286000"/>
            <a:chOff x="4419600" y="2514600"/>
            <a:chExt cx="1676400" cy="2286000"/>
          </a:xfrm>
        </p:grpSpPr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4419600" y="2514600"/>
              <a:ext cx="1676400" cy="2286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4572000" y="3251200"/>
              <a:ext cx="1333500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Abstract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Introduction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Introduce the topic of the paper, the case that you will attempt to make, and introduce the topics (the outline) that will be covered.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What is Distance Learning?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Define and introduce the topic.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Advantages of Distance Learning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Disadvantages of Distance Learning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Conclusion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Briefly summarize the entire paper.</a:t>
            </a:r>
            <a:br>
              <a:rPr lang="en-US" sz="2000" dirty="0"/>
            </a:br>
            <a:r>
              <a:rPr lang="en-US" sz="2000" dirty="0"/>
              <a:t>Review the purpose of the paper,</a:t>
            </a:r>
            <a:br>
              <a:rPr lang="en-US" sz="2000" dirty="0"/>
            </a:br>
            <a:r>
              <a:rPr lang="en-US" sz="2000" dirty="0"/>
              <a:t>and its main points. Draw a conclusion.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200" i="1"/>
              <a:t>Paper Requirements</a:t>
            </a:r>
            <a:br>
              <a:rPr lang="en-US" sz="4000"/>
            </a:br>
            <a:r>
              <a:rPr lang="en-US" sz="4000"/>
              <a:t>Divided Into Sections</a:t>
            </a: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838200" y="5791200"/>
            <a:ext cx="4495800" cy="914400"/>
          </a:xfrm>
          <a:prstGeom prst="wedgeRoundRectCallou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" name="Right Brace 3"/>
          <p:cNvSpPr/>
          <p:nvPr/>
        </p:nvSpPr>
        <p:spPr bwMode="auto">
          <a:xfrm>
            <a:off x="5981700" y="3048000"/>
            <a:ext cx="419100" cy="1295400"/>
          </a:xfrm>
          <a:prstGeom prst="rightBrac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29400" y="3048000"/>
            <a:ext cx="1981200" cy="230832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dirty="0"/>
              <a:t>These section titles were determined after briefly reviewing articles.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i="1"/>
              <a:t>Paper Requirements</a:t>
            </a:r>
            <a:br>
              <a:rPr lang="en-US" sz="4000"/>
            </a:br>
            <a:r>
              <a:rPr lang="en-US" sz="4000"/>
              <a:t>Use at Least 5 Sources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Use at least </a:t>
            </a:r>
            <a:r>
              <a:rPr lang="en-US" b="1" u="sng"/>
              <a:t>5</a:t>
            </a:r>
            <a:r>
              <a:rPr lang="en-US"/>
              <a:t> sources (articles).</a:t>
            </a:r>
          </a:p>
          <a:p>
            <a:pPr eaLnBrk="1" hangingPunct="1"/>
            <a:r>
              <a:rPr lang="en-US"/>
              <a:t>At least </a:t>
            </a:r>
            <a:r>
              <a:rPr lang="en-US" b="1" u="sng"/>
              <a:t>3</a:t>
            </a:r>
            <a:r>
              <a:rPr lang="en-US"/>
              <a:t> (if not all) should be retrieved from Ebsco Host.</a:t>
            </a:r>
          </a:p>
          <a:p>
            <a:pPr eaLnBrk="1" hangingPunct="1"/>
            <a:r>
              <a:rPr lang="en-US" b="1" i="1" u="sng"/>
              <a:t>Hint:</a:t>
            </a:r>
            <a:r>
              <a:rPr lang="en-US"/>
              <a:t> The more sources you find, the easier it is to write the paper.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i="1"/>
              <a:t>Paper Requirements</a:t>
            </a:r>
            <a:br>
              <a:rPr lang="en-US" sz="4000"/>
            </a:br>
            <a:r>
              <a:rPr lang="en-US" sz="4000"/>
              <a:t>Follow APA Publication Guidelines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1219200" y="2133600"/>
            <a:ext cx="2971800" cy="4038600"/>
          </a:xfrm>
          <a:prstGeom prst="rect">
            <a:avLst/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r>
              <a:rPr lang="en-US" sz="2800"/>
              <a:t>Publication Manual</a:t>
            </a:r>
            <a:br>
              <a:rPr lang="en-US" sz="2800"/>
            </a:br>
            <a:r>
              <a:rPr lang="en-US" sz="2800"/>
              <a:t>of the</a:t>
            </a:r>
            <a:br>
              <a:rPr lang="en-US" sz="2800"/>
            </a:br>
            <a:r>
              <a:rPr lang="en-US" sz="2800"/>
              <a:t>American</a:t>
            </a:r>
            <a:br>
              <a:rPr lang="en-US" sz="2800"/>
            </a:br>
            <a:r>
              <a:rPr lang="en-US" sz="2800"/>
              <a:t>Psychological</a:t>
            </a:r>
            <a:br>
              <a:rPr lang="en-US" sz="2800"/>
            </a:br>
            <a:r>
              <a:rPr lang="en-US" sz="2800"/>
              <a:t>Association</a:t>
            </a:r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5105400" y="2362200"/>
            <a:ext cx="2743200" cy="1554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ym typeface="Wingdings" pitchFamily="2" charset="2"/>
              </a:rPr>
              <a:t> </a:t>
            </a:r>
            <a:r>
              <a:rPr lang="en-US" sz="3200">
                <a:solidFill>
                  <a:srgbClr val="AC5600"/>
                </a:solidFill>
              </a:rPr>
              <a:t>We will describe APA in class.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i="1"/>
              <a:t>Paper Requirements</a:t>
            </a:r>
            <a:br>
              <a:rPr lang="en-US" sz="4000"/>
            </a:br>
            <a:r>
              <a:rPr lang="en-US" sz="4000"/>
              <a:t>Following APA with Sources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 text of paper:</a:t>
            </a:r>
          </a:p>
          <a:p>
            <a:pPr lvl="1" eaLnBrk="1" hangingPunct="1"/>
            <a:r>
              <a:rPr lang="en-US" dirty="0"/>
              <a:t>There are ten ways that educational technology can enhance learning (Broskoske &amp; McCann, 2018).</a:t>
            </a:r>
          </a:p>
          <a:p>
            <a:pPr eaLnBrk="1" hangingPunct="1"/>
            <a:r>
              <a:rPr lang="en-US" dirty="0"/>
              <a:t>On the reference page:</a:t>
            </a:r>
          </a:p>
          <a:p>
            <a:pPr lvl="1" eaLnBrk="1" hangingPunct="1"/>
            <a:r>
              <a:rPr lang="en-US" dirty="0"/>
              <a:t>Author, A. &amp; Author B. (year of publication). Title </a:t>
            </a:r>
            <a:r>
              <a:rPr lang="en-US" i="1" dirty="0"/>
              <a:t>Journal name</a:t>
            </a:r>
            <a:r>
              <a:rPr lang="en-US" dirty="0"/>
              <a:t>, volume, (issue). </a:t>
            </a:r>
            <a:r>
              <a:rPr lang="en-US" dirty="0" err="1"/>
              <a:t>doi</a:t>
            </a:r>
            <a:r>
              <a:rPr lang="en-US" dirty="0"/>
              <a:t>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i="1"/>
              <a:t>Paper Requirements</a:t>
            </a:r>
            <a:br>
              <a:rPr lang="en-US" sz="4000"/>
            </a:br>
            <a:r>
              <a:rPr lang="en-US" sz="4000"/>
              <a:t>Dr. Steve’s Helpful APA Utilities</a:t>
            </a:r>
          </a:p>
        </p:txBody>
      </p:sp>
      <p:sp>
        <p:nvSpPr>
          <p:cNvPr id="168965" name="Rectangle 5"/>
          <p:cNvSpPr>
            <a:spLocks noChangeArrowheads="1"/>
          </p:cNvSpPr>
          <p:nvPr/>
        </p:nvSpPr>
        <p:spPr bwMode="auto">
          <a:xfrm>
            <a:off x="990600" y="2133600"/>
            <a:ext cx="2971800" cy="4038600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800"/>
              <a:t>Dr. Steve’s</a:t>
            </a:r>
            <a:br>
              <a:rPr lang="en-US" sz="2800"/>
            </a:br>
            <a:r>
              <a:rPr lang="en-US" sz="2800"/>
              <a:t>Web Page</a:t>
            </a: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endParaRPr lang="en-US" sz="2800"/>
          </a:p>
        </p:txBody>
      </p:sp>
      <p:sp>
        <p:nvSpPr>
          <p:cNvPr id="10244" name="WordArt 6"/>
          <p:cNvSpPr>
            <a:spLocks noChangeArrowheads="1" noChangeShapeType="1" noTextEdit="1"/>
          </p:cNvSpPr>
          <p:nvPr/>
        </p:nvSpPr>
        <p:spPr bwMode="auto">
          <a:xfrm>
            <a:off x="1390650" y="3657600"/>
            <a:ext cx="2495550" cy="83185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8" lon="19439996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Help with APA</a:t>
            </a:r>
          </a:p>
        </p:txBody>
      </p:sp>
      <p:sp>
        <p:nvSpPr>
          <p:cNvPr id="168967" name="Rectangle 7"/>
          <p:cNvSpPr>
            <a:spLocks noChangeArrowheads="1"/>
          </p:cNvSpPr>
          <p:nvPr/>
        </p:nvSpPr>
        <p:spPr bwMode="auto">
          <a:xfrm>
            <a:off x="4724400" y="2057400"/>
            <a:ext cx="2971800" cy="40386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800"/>
              <a:t>Dr. Steve’s</a:t>
            </a:r>
            <a:br>
              <a:rPr lang="en-US" sz="2800"/>
            </a:br>
            <a:r>
              <a:rPr lang="en-US" sz="2800"/>
              <a:t>APA Word</a:t>
            </a:r>
            <a:br>
              <a:rPr lang="en-US" sz="2800"/>
            </a:br>
            <a:r>
              <a:rPr lang="en-US" sz="2800"/>
              <a:t>Template</a:t>
            </a: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endParaRPr lang="en-US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924800" cy="1924051"/>
          </a:xfrm>
        </p:spPr>
        <p:txBody>
          <a:bodyPr/>
          <a:lstStyle/>
          <a:p>
            <a:r>
              <a:rPr lang="en-US" dirty="0"/>
              <a:t>Writing a Research Paper</a:t>
            </a:r>
            <a:br>
              <a:rPr lang="en-US" dirty="0"/>
            </a:br>
            <a:r>
              <a:rPr lang="en-US" dirty="0"/>
              <a:t>Is Like</a:t>
            </a:r>
            <a:br>
              <a:rPr lang="en-US" dirty="0"/>
            </a:br>
            <a:r>
              <a:rPr lang="en-US" dirty="0"/>
              <a:t>Being a Lawyer Defending a Case</a:t>
            </a:r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0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CCAF3-2EAD-B42F-EFDF-1881AB53A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Dr. Steve’s Research</a:t>
            </a:r>
            <a:br>
              <a:rPr lang="en-US" dirty="0"/>
            </a:br>
            <a:r>
              <a:rPr lang="en-US" dirty="0"/>
              <a:t>Can Help You!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74BD6-24FC-30B7-68B6-F04FB26FA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Published in journals: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Cited on other Websites:</a:t>
            </a:r>
          </a:p>
          <a:p>
            <a:endParaRPr lang="LID4096" dirty="0"/>
          </a:p>
        </p:txBody>
      </p:sp>
      <p:sp>
        <p:nvSpPr>
          <p:cNvPr id="4" name="Action Button: Blank 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693E9EA-2021-29A3-62E6-0E21203B37AE}"/>
              </a:ext>
            </a:extLst>
          </p:cNvPr>
          <p:cNvSpPr/>
          <p:nvPr/>
        </p:nvSpPr>
        <p:spPr bwMode="auto">
          <a:xfrm>
            <a:off x="1143000" y="2895600"/>
            <a:ext cx="1371600" cy="533400"/>
          </a:xfrm>
          <a:prstGeom prst="actionButtonBlank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Action Button: Blank 4">
            <a:hlinkClick r:id="rId3" highlightClick="1"/>
            <a:extLst>
              <a:ext uri="{FF2B5EF4-FFF2-40B4-BE49-F238E27FC236}">
                <a16:creationId xmlns:a16="http://schemas.microsoft.com/office/drawing/2014/main" id="{8000931D-9449-BE81-8A22-E209BD5EB526}"/>
              </a:ext>
            </a:extLst>
          </p:cNvPr>
          <p:cNvSpPr/>
          <p:nvPr/>
        </p:nvSpPr>
        <p:spPr bwMode="auto">
          <a:xfrm>
            <a:off x="1828800" y="2743200"/>
            <a:ext cx="1828800" cy="685800"/>
          </a:xfrm>
          <a:prstGeom prst="actionButtonBlank">
            <a:avLst/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College Teaching (journal)</a:t>
            </a:r>
            <a:endParaRPr kumimoji="0" lang="LID4096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Action Button: Blank 5">
            <a:hlinkClick r:id="rId4" highlightClick="1"/>
            <a:extLst>
              <a:ext uri="{FF2B5EF4-FFF2-40B4-BE49-F238E27FC236}">
                <a16:creationId xmlns:a16="http://schemas.microsoft.com/office/drawing/2014/main" id="{5F82A1C3-58DD-5070-DCCE-5281F0549AD5}"/>
              </a:ext>
            </a:extLst>
          </p:cNvPr>
          <p:cNvSpPr/>
          <p:nvPr/>
        </p:nvSpPr>
        <p:spPr bwMode="auto">
          <a:xfrm>
            <a:off x="4780175" y="2732202"/>
            <a:ext cx="1828800" cy="685800"/>
          </a:xfrm>
          <a:prstGeom prst="actionButtonBlank">
            <a:avLst/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The Teaching Professor </a:t>
            </a:r>
            <a:endParaRPr kumimoji="0" lang="LID4096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Action Button: Blank 6">
            <a:hlinkClick r:id="rId5" highlightClick="1"/>
            <a:extLst>
              <a:ext uri="{FF2B5EF4-FFF2-40B4-BE49-F238E27FC236}">
                <a16:creationId xmlns:a16="http://schemas.microsoft.com/office/drawing/2014/main" id="{3DF39267-2219-8826-B600-750F45F4926C}"/>
              </a:ext>
            </a:extLst>
          </p:cNvPr>
          <p:cNvSpPr/>
          <p:nvPr/>
        </p:nvSpPr>
        <p:spPr bwMode="auto">
          <a:xfrm>
            <a:off x="1828800" y="4495800"/>
            <a:ext cx="1828800" cy="1219200"/>
          </a:xfrm>
          <a:prstGeom prst="actionButtonBlank">
            <a:avLst/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National American University Library</a:t>
            </a:r>
            <a:endParaRPr kumimoji="0" lang="LID4096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Action Button: Blank 7">
            <a:hlinkClick r:id="rId6" highlightClick="1"/>
            <a:extLst>
              <a:ext uri="{FF2B5EF4-FFF2-40B4-BE49-F238E27FC236}">
                <a16:creationId xmlns:a16="http://schemas.microsoft.com/office/drawing/2014/main" id="{6CB01F0A-D23E-F343-4CE3-853ECF3427AD}"/>
              </a:ext>
            </a:extLst>
          </p:cNvPr>
          <p:cNvSpPr/>
          <p:nvPr/>
        </p:nvSpPr>
        <p:spPr bwMode="auto">
          <a:xfrm>
            <a:off x="4724400" y="4495800"/>
            <a:ext cx="1828800" cy="1219200"/>
          </a:xfrm>
          <a:prstGeom prst="actionButtonBlank">
            <a:avLst/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Eastern Illinois Writing Project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(Summer Institute 2021)</a:t>
            </a:r>
            <a:endParaRPr kumimoji="0" lang="LID4096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Action Button: Blank 8">
            <a:hlinkClick r:id="rId7" highlightClick="1"/>
            <a:extLst>
              <a:ext uri="{FF2B5EF4-FFF2-40B4-BE49-F238E27FC236}">
                <a16:creationId xmlns:a16="http://schemas.microsoft.com/office/drawing/2014/main" id="{8E17BF65-64B7-93FF-7D62-A851CAF7935F}"/>
              </a:ext>
            </a:extLst>
          </p:cNvPr>
          <p:cNvSpPr/>
          <p:nvPr/>
        </p:nvSpPr>
        <p:spPr bwMode="auto">
          <a:xfrm>
            <a:off x="3276600" y="5943600"/>
            <a:ext cx="1828800" cy="685800"/>
          </a:xfrm>
          <a:prstGeom prst="actionButtonBlank">
            <a:avLst/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Blogs</a:t>
            </a:r>
            <a:endParaRPr kumimoji="0" lang="LID4096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931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Writing a Research Paper Is Like Being a Lawyer in a Court Case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981200"/>
            <a:ext cx="3810000" cy="41148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/>
              <a:t>Frame the case.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Search out evidence.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Present the evidence.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Make a closing argument.</a:t>
            </a:r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981200"/>
            <a:ext cx="3810000" cy="41148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/>
              <a:t>Define your topic.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Perform research.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Write the paper.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Draw a conclusion.</a:t>
            </a:r>
          </a:p>
        </p:txBody>
      </p:sp>
      <p:pic>
        <p:nvPicPr>
          <p:cNvPr id="124933" name="Picture 5" descr="j02874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191000"/>
            <a:ext cx="2911475" cy="2298700"/>
          </a:xfrm>
          <a:prstGeom prst="rect">
            <a:avLst/>
          </a:prstGeom>
          <a:noFill/>
        </p:spPr>
      </p:pic>
      <p:pic>
        <p:nvPicPr>
          <p:cNvPr id="124934" name="Picture 6" descr="j028360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86000"/>
            <a:ext cx="835025" cy="847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41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4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4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4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Frame Your Court Case</a:t>
            </a:r>
            <a:br>
              <a:rPr lang="en-US" sz="4000"/>
            </a:br>
            <a:r>
              <a:rPr lang="en-US" sz="4000"/>
              <a:t>(Define Your Topic)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US" sz="2800" dirty="0"/>
              <a:t>Too general:</a:t>
            </a:r>
          </a:p>
          <a:p>
            <a:pPr lvl="1"/>
            <a:r>
              <a:rPr lang="en-US" sz="2400" dirty="0"/>
              <a:t>Distance Learning</a:t>
            </a:r>
          </a:p>
          <a:p>
            <a:pPr lvl="1"/>
            <a:r>
              <a:rPr lang="en-US" sz="2400" dirty="0"/>
              <a:t>Assistive Technology</a:t>
            </a:r>
          </a:p>
          <a:p>
            <a:pPr lvl="1"/>
            <a:r>
              <a:rPr lang="en-US" sz="2400" dirty="0"/>
              <a:t>PowerPoint</a:t>
            </a:r>
          </a:p>
          <a:p>
            <a:r>
              <a:rPr lang="en-US" sz="2800" dirty="0"/>
              <a:t>Can be defended:</a:t>
            </a:r>
          </a:p>
          <a:p>
            <a:pPr lvl="1"/>
            <a:r>
              <a:rPr lang="en-US" sz="2400" dirty="0"/>
              <a:t>Is Distance Learning Effective in Teaching/Learning?</a:t>
            </a:r>
          </a:p>
          <a:p>
            <a:pPr lvl="1"/>
            <a:r>
              <a:rPr lang="en-US" sz="2400" dirty="0"/>
              <a:t>Is it Beneficial to Use AT in the Classroom?</a:t>
            </a:r>
          </a:p>
          <a:p>
            <a:pPr lvl="1"/>
            <a:r>
              <a:rPr lang="en-US" sz="2400" dirty="0"/>
              <a:t>Can Teachers Improve Learning with PowerPoint?</a:t>
            </a:r>
          </a:p>
        </p:txBody>
      </p:sp>
      <p:pic>
        <p:nvPicPr>
          <p:cNvPr id="116740" name="Picture 4" descr="j02876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1866752"/>
            <a:ext cx="3124200" cy="2324248"/>
          </a:xfrm>
          <a:prstGeom prst="rect">
            <a:avLst/>
          </a:prstGeom>
          <a:noFill/>
        </p:spPr>
      </p:pic>
      <p:sp>
        <p:nvSpPr>
          <p:cNvPr id="116744" name="Text Box 8"/>
          <p:cNvSpPr txBox="1">
            <a:spLocks noChangeArrowheads="1"/>
          </p:cNvSpPr>
          <p:nvPr/>
        </p:nvSpPr>
        <p:spPr bwMode="auto">
          <a:xfrm rot="-1818395">
            <a:off x="228600" y="304800"/>
            <a:ext cx="12954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AC5600"/>
                </a:solidFill>
              </a:rPr>
              <a:t>Step 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0200" y="5715000"/>
            <a:ext cx="5943600" cy="954107"/>
          </a:xfrm>
          <a:prstGeom prst="rect">
            <a:avLst/>
          </a:prstGeom>
          <a:solidFill>
            <a:srgbClr val="FFFF85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Frame your topic as a question</a:t>
            </a:r>
            <a:br>
              <a:rPr lang="en-US" sz="2800" dirty="0">
                <a:solidFill>
                  <a:srgbClr val="000000"/>
                </a:solidFill>
              </a:rPr>
            </a:br>
            <a:r>
              <a:rPr lang="en-US" sz="2800" dirty="0">
                <a:solidFill>
                  <a:srgbClr val="000000"/>
                </a:solidFill>
              </a:rPr>
              <a:t>to be defended in a court case.</a:t>
            </a:r>
          </a:p>
        </p:txBody>
      </p:sp>
    </p:spTree>
    <p:extLst>
      <p:ext uri="{BB962C8B-B14F-4D97-AF65-F5344CB8AC3E}">
        <p14:creationId xmlns:p14="http://schemas.microsoft.com/office/powerpoint/2010/main" val="167239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Search Out Evidence</a:t>
            </a:r>
            <a:br>
              <a:rPr lang="en-US" sz="4000"/>
            </a:br>
            <a:r>
              <a:rPr lang="en-US" sz="4000"/>
              <a:t>(Research Sources)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410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</a:rPr>
              <a:t>Search for articles that will “prove” your case.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Perform searches on your topic:</a:t>
            </a:r>
          </a:p>
          <a:p>
            <a:pPr lvl="2">
              <a:lnSpc>
                <a:spcPct val="90000"/>
              </a:lnSpc>
            </a:pPr>
            <a:r>
              <a:rPr lang="en-US" sz="2000" dirty="0" err="1"/>
              <a:t>Ebsco</a:t>
            </a:r>
            <a:r>
              <a:rPr lang="en-US" sz="2000" dirty="0"/>
              <a:t> Host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MU library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Online journals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If you find articles to the contrary, be responsible and report on those too.</a:t>
            </a:r>
          </a:p>
        </p:txBody>
      </p:sp>
      <p:pic>
        <p:nvPicPr>
          <p:cNvPr id="118788" name="Picture 4" descr="j02871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19400"/>
            <a:ext cx="2889250" cy="2486025"/>
          </a:xfrm>
          <a:prstGeom prst="rect">
            <a:avLst/>
          </a:prstGeom>
          <a:noFill/>
        </p:spPr>
      </p:pic>
      <p:sp>
        <p:nvSpPr>
          <p:cNvPr id="118789" name="Text Box 5"/>
          <p:cNvSpPr txBox="1">
            <a:spLocks noChangeArrowheads="1"/>
          </p:cNvSpPr>
          <p:nvPr/>
        </p:nvSpPr>
        <p:spPr bwMode="auto">
          <a:xfrm rot="-1818395">
            <a:off x="228600" y="304800"/>
            <a:ext cx="12954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AC5600"/>
                </a:solidFill>
              </a:rPr>
              <a:t>Step 2</a:t>
            </a:r>
          </a:p>
        </p:txBody>
      </p:sp>
    </p:spTree>
    <p:extLst>
      <p:ext uri="{BB962C8B-B14F-4D97-AF65-F5344CB8AC3E}">
        <p14:creationId xmlns:p14="http://schemas.microsoft.com/office/powerpoint/2010/main" val="3879349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Suggestion:</a:t>
            </a:r>
            <a:br>
              <a:rPr lang="en-US" sz="4000"/>
            </a:br>
            <a:r>
              <a:rPr lang="en-US" sz="4000"/>
              <a:t>Research More than 5 Sources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Selecting </a:t>
            </a:r>
            <a:r>
              <a:rPr lang="en-US" u="sng"/>
              <a:t>more</a:t>
            </a:r>
            <a:r>
              <a:rPr lang="en-US"/>
              <a:t> than 5 resources is a good idea. Then you have more to write about.</a:t>
            </a:r>
          </a:p>
          <a:p>
            <a:r>
              <a:rPr lang="en-US"/>
              <a:t>Don’t go too far, though. 20 sources is way too much!</a:t>
            </a:r>
          </a:p>
        </p:txBody>
      </p:sp>
      <p:pic>
        <p:nvPicPr>
          <p:cNvPr id="141316" name="Picture 4" descr="j028274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419600"/>
            <a:ext cx="1219200" cy="1219200"/>
          </a:xfrm>
          <a:prstGeom prst="rect">
            <a:avLst/>
          </a:prstGeom>
          <a:noFill/>
        </p:spPr>
      </p:pic>
      <p:sp>
        <p:nvSpPr>
          <p:cNvPr id="141317" name="AutoShape 5"/>
          <p:cNvSpPr>
            <a:spLocks noChangeArrowheads="1"/>
          </p:cNvSpPr>
          <p:nvPr/>
        </p:nvSpPr>
        <p:spPr bwMode="auto">
          <a:xfrm>
            <a:off x="4038600" y="3733800"/>
            <a:ext cx="4191000" cy="2743200"/>
          </a:xfrm>
          <a:prstGeom prst="cloudCallout">
            <a:avLst>
              <a:gd name="adj1" fmla="val -71176"/>
              <a:gd name="adj2" fmla="val -1238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r>
              <a:rPr lang="en-US" sz="2400">
                <a:solidFill>
                  <a:srgbClr val="000000"/>
                </a:solidFill>
              </a:rPr>
              <a:t>I wish I had researched more sources. I don’t have much to write about.</a:t>
            </a:r>
          </a:p>
        </p:txBody>
      </p:sp>
    </p:spTree>
    <p:extLst>
      <p:ext uri="{BB962C8B-B14F-4D97-AF65-F5344CB8AC3E}">
        <p14:creationId xmlns:p14="http://schemas.microsoft.com/office/powerpoint/2010/main" val="3180549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CAUTION: Use Only</a:t>
            </a:r>
            <a:br>
              <a:rPr lang="en-US" sz="4000"/>
            </a:br>
            <a:r>
              <a:rPr lang="en-US" sz="4000"/>
              <a:t>Professionally Respected Material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029200" cy="4114800"/>
          </a:xfrm>
        </p:spPr>
        <p:txBody>
          <a:bodyPr/>
          <a:lstStyle/>
          <a:p>
            <a:r>
              <a:rPr lang="en-US" dirty="0"/>
              <a:t>Make sure that the material you plan to use is </a:t>
            </a:r>
            <a:r>
              <a:rPr lang="en-US" i="1" dirty="0"/>
              <a:t>valid, respected</a:t>
            </a:r>
            <a:r>
              <a:rPr lang="en-US" dirty="0"/>
              <a:t>, and </a:t>
            </a:r>
            <a:r>
              <a:rPr lang="en-US" i="1" dirty="0"/>
              <a:t>scholarly</a:t>
            </a:r>
            <a:r>
              <a:rPr lang="en-US" dirty="0"/>
              <a:t>. </a:t>
            </a:r>
          </a:p>
          <a:p>
            <a:r>
              <a:rPr lang="en-US" b="1" dirty="0"/>
              <a:t>Use </a:t>
            </a:r>
            <a:r>
              <a:rPr lang="en-US" b="1" dirty="0" err="1"/>
              <a:t>Ebsco</a:t>
            </a:r>
            <a:r>
              <a:rPr lang="en-US" b="1" dirty="0"/>
              <a:t> Host</a:t>
            </a:r>
            <a:r>
              <a:rPr lang="en-US" dirty="0"/>
              <a:t>!</a:t>
            </a:r>
          </a:p>
          <a:p>
            <a:r>
              <a:rPr lang="en-US" u="sng" dirty="0"/>
              <a:t>If you use Websites</a:t>
            </a:r>
            <a:r>
              <a:rPr lang="en-US" dirty="0"/>
              <a:t>, be sure to verify that they will be professionally respected (evaluate the authors and publishers).</a:t>
            </a:r>
          </a:p>
        </p:txBody>
      </p:sp>
      <p:pic>
        <p:nvPicPr>
          <p:cNvPr id="121860" name="Picture 4" descr="j028718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19400"/>
            <a:ext cx="3163888" cy="24431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2673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Present the Evidence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present evidence by talking about and citing resources in the text of the paper.</a:t>
            </a:r>
          </a:p>
          <a:p>
            <a:pPr lvl="1"/>
            <a:r>
              <a:rPr lang="en-US" dirty="0"/>
              <a:t>Broskoske and </a:t>
            </a:r>
            <a:r>
              <a:rPr lang="en-US" dirty="0" err="1"/>
              <a:t>Banya</a:t>
            </a:r>
            <a:r>
              <a:rPr lang="en-US" dirty="0"/>
              <a:t> (2017) argue that…</a:t>
            </a:r>
          </a:p>
          <a:p>
            <a:pPr lvl="1"/>
            <a:r>
              <a:rPr lang="en-US" dirty="0"/>
              <a:t>Research (McCann, 2015) suggests that…</a:t>
            </a:r>
          </a:p>
          <a:p>
            <a:pPr lvl="1"/>
            <a:r>
              <a:rPr lang="en-US" dirty="0" err="1"/>
              <a:t>Tomascik</a:t>
            </a:r>
            <a:r>
              <a:rPr lang="en-US" dirty="0"/>
              <a:t> (2022) states that…</a:t>
            </a:r>
          </a:p>
        </p:txBody>
      </p:sp>
      <p:pic>
        <p:nvPicPr>
          <p:cNvPr id="117764" name="Picture 4" descr="j02876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14800"/>
            <a:ext cx="3078163" cy="2430463"/>
          </a:xfrm>
          <a:prstGeom prst="rect">
            <a:avLst/>
          </a:prstGeom>
          <a:noFill/>
        </p:spPr>
      </p:pic>
      <p:sp>
        <p:nvSpPr>
          <p:cNvPr id="117765" name="Text Box 5"/>
          <p:cNvSpPr txBox="1">
            <a:spLocks noChangeArrowheads="1"/>
          </p:cNvSpPr>
          <p:nvPr/>
        </p:nvSpPr>
        <p:spPr bwMode="auto">
          <a:xfrm rot="-1818395">
            <a:off x="228600" y="304800"/>
            <a:ext cx="12954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AC5600"/>
                </a:solidFill>
              </a:rPr>
              <a:t>Step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2337" y="5141893"/>
            <a:ext cx="5300263" cy="954107"/>
          </a:xfrm>
          <a:prstGeom prst="rect">
            <a:avLst/>
          </a:prstGeom>
          <a:solidFill>
            <a:srgbClr val="FFFF85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Use articles as a lawyer would use evidence to prove a case in court.</a:t>
            </a:r>
          </a:p>
        </p:txBody>
      </p:sp>
    </p:spTree>
    <p:extLst>
      <p:ext uri="{BB962C8B-B14F-4D97-AF65-F5344CB8AC3E}">
        <p14:creationId xmlns:p14="http://schemas.microsoft.com/office/powerpoint/2010/main" val="1847021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 a Closing Argument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696200" cy="1676400"/>
          </a:xfrm>
        </p:spPr>
        <p:txBody>
          <a:bodyPr/>
          <a:lstStyle/>
          <a:p>
            <a:r>
              <a:rPr lang="en-US"/>
              <a:t>Begin by briefly reviewing the entire case.</a:t>
            </a:r>
          </a:p>
          <a:p>
            <a:r>
              <a:rPr lang="en-US"/>
              <a:t>Based on all of the evidence you presented, draw a conclusion.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3581400"/>
            <a:ext cx="3810000" cy="2209800"/>
          </a:xfrm>
        </p:spPr>
        <p:txBody>
          <a:bodyPr/>
          <a:lstStyle/>
          <a:p>
            <a:pPr lvl="1"/>
            <a:r>
              <a:rPr lang="en-US"/>
              <a:t>Did you prove your court case?</a:t>
            </a:r>
          </a:p>
          <a:p>
            <a:pPr lvl="1"/>
            <a:r>
              <a:rPr lang="en-US"/>
              <a:t>What are the implications for the future?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 rot="-1818395">
            <a:off x="228600" y="304800"/>
            <a:ext cx="12954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AC5600"/>
                </a:solidFill>
              </a:rPr>
              <a:t>Step 4</a:t>
            </a:r>
          </a:p>
        </p:txBody>
      </p:sp>
      <p:pic>
        <p:nvPicPr>
          <p:cNvPr id="126983" name="Picture 7" descr="j028717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81400"/>
            <a:ext cx="4059238" cy="2879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4155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How to Choose a Topic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Choose a General Topic Area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Start by choosing a general topic area.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Char char="•"/>
            </a:pPr>
            <a:r>
              <a:rPr lang="en-US" dirty="0"/>
              <a:t>Pick an area you have interest in.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Char char="•"/>
            </a:pPr>
            <a:r>
              <a:rPr lang="en-US" dirty="0"/>
              <a:t>Review the “hot topics” from mod 1.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Char char="•"/>
            </a:pPr>
            <a:r>
              <a:rPr lang="en-US" dirty="0"/>
              <a:t>Pick a technology you would like to learn more about.</a:t>
            </a:r>
          </a:p>
        </p:txBody>
      </p:sp>
      <p:pic>
        <p:nvPicPr>
          <p:cNvPr id="1026" name="Picture 2" descr="C:\Documents and Settings\ADMIN\Local Settings\Temporary Internet Files\Content.IE5\EZD2SX6A\Library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500722"/>
            <a:ext cx="2819400" cy="213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Focus the Topic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Then survey professional literature on </a:t>
            </a:r>
            <a:r>
              <a:rPr lang="en-US" dirty="0" err="1"/>
              <a:t>Ebsco</a:t>
            </a:r>
            <a:r>
              <a:rPr lang="en-US" dirty="0"/>
              <a:t> Host to help you focus your topic. Determine:</a:t>
            </a:r>
          </a:p>
          <a:p>
            <a:pPr lvl="1" eaLnBrk="1" hangingPunct="1"/>
            <a:r>
              <a:rPr lang="en-US" dirty="0"/>
              <a:t>Are people researching this topic?</a:t>
            </a:r>
          </a:p>
          <a:p>
            <a:pPr lvl="1" eaLnBrk="1" hangingPunct="1"/>
            <a:r>
              <a:rPr lang="en-US" dirty="0"/>
              <a:t>What are others saying about this topic?</a:t>
            </a:r>
          </a:p>
          <a:p>
            <a:pPr lvl="1" eaLnBrk="1" hangingPunct="1"/>
            <a:r>
              <a:rPr lang="en-US" dirty="0"/>
              <a:t>Based on what I am reading, what specific topic can I focus on?</a:t>
            </a:r>
          </a:p>
          <a:p>
            <a:pPr lvl="1" eaLnBrk="1" hangingPunct="1"/>
            <a:r>
              <a:rPr lang="en-US" dirty="0"/>
              <a:t>What type of “court case” (something to prove) can I develop in this topic area?</a:t>
            </a:r>
          </a:p>
          <a:p>
            <a:pPr lvl="1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612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Your Paper Should Be About…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Educational Technology</a:t>
            </a:r>
          </a:p>
          <a:p>
            <a:pPr eaLnBrk="1" hangingPunct="1"/>
            <a:r>
              <a:rPr lang="en-US"/>
              <a:t>Technology that Is/Could Be Used in Education</a:t>
            </a:r>
          </a:p>
          <a:p>
            <a:pPr eaLnBrk="1" hangingPunct="1"/>
            <a:r>
              <a:rPr lang="en-US"/>
              <a:t>Any Technology</a:t>
            </a:r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1295400" y="4648200"/>
            <a:ext cx="6629400" cy="1323439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Your topic must with deal</a:t>
            </a:r>
            <a:br>
              <a:rPr lang="en-US" dirty="0"/>
            </a:br>
            <a:r>
              <a:rPr lang="en-US" dirty="0"/>
              <a:t>with technology in some form.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Non-Acceptable General Topics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School Uniforms</a:t>
            </a:r>
          </a:p>
          <a:p>
            <a:pPr eaLnBrk="1" hangingPunct="1"/>
            <a:r>
              <a:rPr lang="en-US"/>
              <a:t>Gardener’s Multiple Intelligences</a:t>
            </a:r>
          </a:p>
          <a:p>
            <a:pPr eaLnBrk="1" hangingPunct="1"/>
            <a:r>
              <a:rPr lang="en-US"/>
              <a:t>School Voucher System</a:t>
            </a:r>
          </a:p>
          <a:p>
            <a:pPr eaLnBrk="1" hangingPunct="1"/>
            <a:r>
              <a:rPr lang="en-US"/>
              <a:t>History of Education</a:t>
            </a:r>
          </a:p>
        </p:txBody>
      </p:sp>
      <p:pic>
        <p:nvPicPr>
          <p:cNvPr id="157703" name="Picture 7" descr="NOSMB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676400"/>
            <a:ext cx="3044825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AutoShape 8"/>
          <p:cNvSpPr>
            <a:spLocks noChangeArrowheads="1"/>
          </p:cNvSpPr>
          <p:nvPr/>
        </p:nvSpPr>
        <p:spPr bwMode="auto">
          <a:xfrm>
            <a:off x="990600" y="4648200"/>
            <a:ext cx="3505200" cy="1600200"/>
          </a:xfrm>
          <a:prstGeom prst="wedgeRectCallout">
            <a:avLst>
              <a:gd name="adj1" fmla="val -43750"/>
              <a:gd name="adj2" fmla="val 70000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3200"/>
          </a:p>
        </p:txBody>
      </p:sp>
      <p:sp>
        <p:nvSpPr>
          <p:cNvPr id="157707" name="AutoShape 11"/>
          <p:cNvSpPr>
            <a:spLocks noChangeArrowheads="1"/>
          </p:cNvSpPr>
          <p:nvPr/>
        </p:nvSpPr>
        <p:spPr bwMode="auto">
          <a:xfrm>
            <a:off x="1752600" y="4876800"/>
            <a:ext cx="2743200" cy="1295400"/>
          </a:xfrm>
          <a:prstGeom prst="wedgeRectCallout">
            <a:avLst>
              <a:gd name="adj1" fmla="val -50116"/>
              <a:gd name="adj2" fmla="val -95954"/>
            </a:avLst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800"/>
              <a:t>These do not deal with technology.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57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57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Examples of</a:t>
            </a:r>
            <a:br>
              <a:rPr lang="en-US" sz="4000" dirty="0"/>
            </a:br>
            <a:r>
              <a:rPr lang="en-US" sz="4000" dirty="0"/>
              <a:t>Acceptable Topic Areas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Using iPads (or any technology) in the classroom.</a:t>
            </a:r>
          </a:p>
          <a:p>
            <a:pPr eaLnBrk="1" hangingPunct="1"/>
            <a:r>
              <a:rPr lang="en-US" sz="2800" dirty="0"/>
              <a:t>Apps to support special needs students.</a:t>
            </a:r>
          </a:p>
          <a:p>
            <a:pPr eaLnBrk="1" hangingPunct="1"/>
            <a:r>
              <a:rPr lang="en-US" sz="2800" dirty="0"/>
              <a:t>Using artificial intelligence (AI) in teaching.</a:t>
            </a:r>
          </a:p>
          <a:p>
            <a:pPr eaLnBrk="1" hangingPunct="1"/>
            <a:r>
              <a:rPr lang="en-US" sz="2800" dirty="0"/>
              <a:t>PowerPoint in the classroom.</a:t>
            </a:r>
          </a:p>
          <a:p>
            <a:pPr eaLnBrk="1" hangingPunct="1"/>
            <a:r>
              <a:rPr lang="en-US" sz="2800" dirty="0"/>
              <a:t>Student response systems.</a:t>
            </a:r>
          </a:p>
          <a:p>
            <a:pPr eaLnBrk="1" hangingPunct="1"/>
            <a:r>
              <a:rPr lang="en-US" sz="2800" dirty="0"/>
              <a:t>E-textbooks.</a:t>
            </a:r>
          </a:p>
          <a:p>
            <a:pPr eaLnBrk="1" hangingPunct="1"/>
            <a:r>
              <a:rPr lang="en-US" sz="2800" dirty="0"/>
              <a:t>Using cell phones in the classroom.</a:t>
            </a:r>
          </a:p>
          <a:p>
            <a:pPr eaLnBrk="1" hangingPunct="1"/>
            <a:r>
              <a:rPr lang="en-US" sz="2800" dirty="0"/>
              <a:t>Using technology in teaching.</a:t>
            </a:r>
          </a:p>
          <a:p>
            <a:pPr eaLnBrk="1" hangingPunct="1"/>
            <a:r>
              <a:rPr lang="en-US" sz="2800" dirty="0"/>
              <a:t>Any of the “hot topics” from module 1.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i="1"/>
              <a:t>Choosing a Topic</a:t>
            </a:r>
            <a:br>
              <a:rPr lang="en-US" sz="4000"/>
            </a:br>
            <a:r>
              <a:rPr lang="en-US" sz="4000"/>
              <a:t>Don’t Wait for Inspiration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7772400" cy="15240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Char char="Ø"/>
            </a:pPr>
            <a:r>
              <a:rPr lang="en-US"/>
              <a:t>Pick a topic soon – don’t wait for God to inspire you with the perfect topic!</a:t>
            </a:r>
          </a:p>
        </p:txBody>
      </p:sp>
      <p:pic>
        <p:nvPicPr>
          <p:cNvPr id="17412" name="Picture 4" descr="MPPH03361I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13335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MCj028028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733800"/>
            <a:ext cx="214153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Formulating a Search Strategy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Enter </a:t>
            </a:r>
            <a:r>
              <a:rPr lang="en-US" sz="4000" dirty="0" err="1"/>
              <a:t>Ebsco</a:t>
            </a:r>
            <a:r>
              <a:rPr lang="en-US" sz="4000" dirty="0"/>
              <a:t> Host from Library Page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981200"/>
            <a:ext cx="28956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Open </a:t>
            </a:r>
            <a:r>
              <a:rPr lang="en-US" sz="2800" i="1" dirty="0"/>
              <a:t>journal finder</a:t>
            </a:r>
            <a:r>
              <a:rPr lang="en-US" sz="2800" dirty="0"/>
              <a:t> tab and click on </a:t>
            </a:r>
            <a:r>
              <a:rPr lang="en-US" sz="2800" i="1" dirty="0"/>
              <a:t>advanced</a:t>
            </a:r>
            <a:r>
              <a:rPr lang="en-US" sz="28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Select databases alphabetically or by subject.</a:t>
            </a: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5562600" y="3886200"/>
            <a:ext cx="1676400" cy="1066800"/>
          </a:xfrm>
          <a:prstGeom prst="wedgeRoundRectCallout">
            <a:avLst>
              <a:gd name="adj1" fmla="val -13258"/>
              <a:gd name="adj2" fmla="val -105188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Click on 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advanced search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79282" y="2286000"/>
            <a:ext cx="5231191" cy="108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79283" y="5410200"/>
            <a:ext cx="5231190" cy="954107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Most popular database for teachers is Academic Search Ultimate.</a:t>
            </a:r>
          </a:p>
        </p:txBody>
      </p:sp>
    </p:spTree>
    <p:extLst>
      <p:ext uri="{BB962C8B-B14F-4D97-AF65-F5344CB8AC3E}">
        <p14:creationId xmlns:p14="http://schemas.microsoft.com/office/powerpoint/2010/main" val="1503678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Personal Folder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2286000"/>
            <a:ext cx="8191500" cy="343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 bwMode="auto">
          <a:xfrm>
            <a:off x="5181600" y="2133600"/>
            <a:ext cx="1066800" cy="53340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133600" y="5257800"/>
            <a:ext cx="3581400" cy="1295400"/>
          </a:xfrm>
          <a:prstGeom prst="wedgeRoundRectCallout">
            <a:avLst>
              <a:gd name="adj1" fmla="val -58118"/>
              <a:gd name="adj2" fmla="val -108929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Create a user name and password to save your personal</a:t>
            </a:r>
            <a:r>
              <a:rPr kumimoji="0" lang="en-US" sz="28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 folder.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244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you enter </a:t>
            </a:r>
            <a:r>
              <a:rPr lang="en-US" dirty="0" err="1"/>
              <a:t>Ebsco</a:t>
            </a:r>
            <a:r>
              <a:rPr lang="en-US" dirty="0"/>
              <a:t> Host, log into your account to access your personal folder.</a:t>
            </a:r>
          </a:p>
          <a:p>
            <a:r>
              <a:rPr lang="en-US" dirty="0"/>
              <a:t>Select a database to search, such as </a:t>
            </a:r>
            <a:r>
              <a:rPr lang="en-US" i="1" dirty="0"/>
              <a:t>Academic Search Complete</a:t>
            </a:r>
            <a:r>
              <a:rPr lang="en-US" dirty="0"/>
              <a:t>. </a:t>
            </a:r>
          </a:p>
          <a:p>
            <a:r>
              <a:rPr lang="en-US" dirty="0"/>
              <a:t>Be sure to select the following checkboxes: </a:t>
            </a:r>
          </a:p>
          <a:p>
            <a:pPr lvl="1"/>
            <a:r>
              <a:rPr lang="en-US" dirty="0"/>
              <a:t>Misericordia-owned </a:t>
            </a:r>
          </a:p>
          <a:p>
            <a:pPr lvl="1"/>
            <a:r>
              <a:rPr lang="en-US" dirty="0"/>
              <a:t>full text </a:t>
            </a:r>
          </a:p>
          <a:p>
            <a:pPr lvl="1"/>
            <a:r>
              <a:rPr lang="en-US" dirty="0"/>
              <a:t>OPTIONAL: peer reviewed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for “scholarly” articles/journals:</a:t>
            </a:r>
          </a:p>
          <a:p>
            <a:pPr lvl="1"/>
            <a:r>
              <a:rPr lang="en-US" dirty="0"/>
              <a:t>Cite other journal articles and/or books throughout the text of the article.</a:t>
            </a:r>
          </a:p>
          <a:p>
            <a:pPr lvl="1"/>
            <a:r>
              <a:rPr lang="en-US" dirty="0"/>
              <a:t>Contain a bibliography.</a:t>
            </a:r>
          </a:p>
          <a:p>
            <a:pPr lvl="1"/>
            <a:r>
              <a:rPr lang="en-US" dirty="0"/>
              <a:t>Attempt to provide unbiased, factual information to the reader.</a:t>
            </a:r>
          </a:p>
          <a:p>
            <a:pPr lvl="1"/>
            <a:r>
              <a:rPr lang="en-US" dirty="0"/>
              <a:t>Some are “peer reviewed.”</a:t>
            </a:r>
          </a:p>
          <a:p>
            <a:pPr lvl="1"/>
            <a:r>
              <a:rPr lang="en-US" dirty="0" err="1"/>
              <a:t>Ebsco</a:t>
            </a:r>
            <a:r>
              <a:rPr lang="en-US" dirty="0"/>
              <a:t> Host and other library databases are good sources for scholarly articles.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Peer reviewed:</a:t>
            </a:r>
          </a:p>
          <a:p>
            <a:pPr lvl="1"/>
            <a:r>
              <a:rPr lang="en-US" dirty="0"/>
              <a:t>Usually higher quality scholarly articles.</a:t>
            </a:r>
          </a:p>
          <a:p>
            <a:pPr lvl="1"/>
            <a:r>
              <a:rPr lang="en-US" dirty="0"/>
              <a:t>Authors submit a potential article to a journal for scrutiny and comments by a review panel (“graded”).</a:t>
            </a:r>
          </a:p>
          <a:p>
            <a:pPr lvl="1"/>
            <a:r>
              <a:rPr lang="en-US" dirty="0"/>
              <a:t>Will not be published unless/until it meets the quality standards of the review panel.</a:t>
            </a:r>
          </a:p>
          <a:p>
            <a:pPr lvl="1"/>
            <a:r>
              <a:rPr lang="en-US" dirty="0"/>
              <a:t>To search for these, check </a:t>
            </a:r>
            <a:r>
              <a:rPr lang="en-US" i="1" dirty="0"/>
              <a:t>peer reviewed</a:t>
            </a:r>
            <a:r>
              <a:rPr lang="en-US" dirty="0"/>
              <a:t> box in </a:t>
            </a:r>
            <a:r>
              <a:rPr lang="en-US" dirty="0" err="1"/>
              <a:t>Ebsco</a:t>
            </a:r>
            <a:r>
              <a:rPr lang="en-US" dirty="0"/>
              <a:t> Host.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Strategy: Establish Your Court Case (Thesis)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Topic area: PowerPoint</a:t>
            </a:r>
          </a:p>
          <a:p>
            <a:r>
              <a:rPr lang="en-US" dirty="0"/>
              <a:t>Possible court cases (theses):</a:t>
            </a:r>
          </a:p>
          <a:p>
            <a:pPr lvl="1"/>
            <a:r>
              <a:rPr lang="en-US" dirty="0"/>
              <a:t>Can teachers improve learning with PowerPoint?</a:t>
            </a:r>
          </a:p>
          <a:p>
            <a:pPr lvl="1"/>
            <a:r>
              <a:rPr lang="en-US" dirty="0"/>
              <a:t>Does PowerPoint have the capacity to hold learner attention?</a:t>
            </a:r>
          </a:p>
          <a:p>
            <a:pPr lvl="1"/>
            <a:r>
              <a:rPr lang="en-US" dirty="0"/>
              <a:t>Does PowerPoint have a negative effect on the classroom?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Strategy: Establish Your Court Case (Thesis)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Topic area: iPads in the Classroom</a:t>
            </a:r>
          </a:p>
          <a:p>
            <a:r>
              <a:rPr lang="en-US" dirty="0"/>
              <a:t>Possible court cases (theses):</a:t>
            </a:r>
          </a:p>
          <a:p>
            <a:pPr lvl="1"/>
            <a:r>
              <a:rPr lang="en-US" dirty="0"/>
              <a:t>Can teachers improve learning with iPads?</a:t>
            </a:r>
          </a:p>
          <a:p>
            <a:pPr lvl="1"/>
            <a:r>
              <a:rPr lang="en-US" dirty="0"/>
              <a:t>Can iPads improve middle level math classes?</a:t>
            </a:r>
          </a:p>
          <a:p>
            <a:pPr lvl="1"/>
            <a:r>
              <a:rPr lang="en-US" dirty="0"/>
              <a:t>Can the use of iPads in the classroom promote higher understanding of content?</a:t>
            </a:r>
          </a:p>
          <a:p>
            <a:pPr lvl="1"/>
            <a:r>
              <a:rPr lang="en-US" dirty="0"/>
              <a:t>Can the use of iPads in the classroom prove too distracting for learners?</a:t>
            </a:r>
          </a:p>
        </p:txBody>
      </p:sp>
    </p:spTree>
    <p:extLst>
      <p:ext uri="{BB962C8B-B14F-4D97-AF65-F5344CB8AC3E}">
        <p14:creationId xmlns:p14="http://schemas.microsoft.com/office/powerpoint/2010/main" val="3296757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Strategy: Keywords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/>
              <a:t>When performing research, formulate a search strategy by analyzing a topic to identify alternative keywords/concepts.</a:t>
            </a:r>
          </a:p>
          <a:p>
            <a:pPr marL="342900" lvl="1" indent="-342900">
              <a:buFontTx/>
              <a:buChar char="•"/>
            </a:pPr>
            <a:r>
              <a:rPr lang="en-US" dirty="0"/>
              <a:t>For example, when searching for </a:t>
            </a:r>
            <a:r>
              <a:rPr lang="en-US" dirty="0" err="1"/>
              <a:t>iPads</a:t>
            </a:r>
            <a:r>
              <a:rPr lang="en-US" dirty="0"/>
              <a:t> in the classroom:</a:t>
            </a:r>
          </a:p>
          <a:p>
            <a:pPr marL="742950" lvl="2" indent="-342900"/>
            <a:r>
              <a:rPr lang="en-US" dirty="0" err="1"/>
              <a:t>iPad</a:t>
            </a:r>
            <a:endParaRPr lang="en-US" dirty="0"/>
          </a:p>
          <a:p>
            <a:pPr marL="742950" lvl="2" indent="-342900"/>
            <a:r>
              <a:rPr lang="en-US" dirty="0"/>
              <a:t>tablet</a:t>
            </a:r>
          </a:p>
          <a:p>
            <a:pPr marL="742950" lvl="2" indent="-342900"/>
            <a:r>
              <a:rPr lang="en-US" dirty="0"/>
              <a:t>handheld devices</a:t>
            </a:r>
          </a:p>
          <a:p>
            <a:pPr marL="742950" lvl="2" indent="-342900"/>
            <a:r>
              <a:rPr lang="en-US" dirty="0"/>
              <a:t>mobile devices</a:t>
            </a:r>
          </a:p>
          <a:p>
            <a:pPr marL="742950" lvl="2" indent="-342900"/>
            <a:r>
              <a:rPr lang="en-US" dirty="0"/>
              <a:t>AND classroom / teaching / education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Strategy: Keywords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try it. Identify several keywords for the following topic areas:</a:t>
            </a:r>
          </a:p>
          <a:p>
            <a:pPr lvl="1"/>
            <a:r>
              <a:rPr lang="en-US" dirty="0"/>
              <a:t>Assistive technology (Can assistive technology improve learning for students with special needs?)</a:t>
            </a:r>
          </a:p>
          <a:p>
            <a:pPr lvl="1"/>
            <a:r>
              <a:rPr lang="en-US" dirty="0"/>
              <a:t>PowerPoint (Can PowerPoint improve teaching and learning in the classroom?)</a:t>
            </a:r>
          </a:p>
          <a:p>
            <a:pPr lvl="1"/>
            <a:r>
              <a:rPr lang="en-US" dirty="0"/>
              <a:t>Distance learning (Can distance learning improve the classroom?)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</a:t>
            </a:r>
            <a:r>
              <a:rPr lang="en-US" dirty="0" err="1"/>
              <a:t>Ebsco</a:t>
            </a:r>
            <a:r>
              <a:rPr lang="en-US" dirty="0"/>
              <a:t> Host Tricks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an </a:t>
            </a:r>
            <a:r>
              <a:rPr lang="en-US" u="sng" dirty="0"/>
              <a:t>article title</a:t>
            </a:r>
            <a:r>
              <a:rPr lang="en-US" dirty="0"/>
              <a:t> to explore more issues of that journal.</a:t>
            </a:r>
          </a:p>
          <a:p>
            <a:r>
              <a:rPr lang="en-US" dirty="0"/>
              <a:t>Click an </a:t>
            </a:r>
            <a:r>
              <a:rPr lang="en-US" u="sng" dirty="0"/>
              <a:t>author’s name</a:t>
            </a:r>
            <a:r>
              <a:rPr lang="en-US" dirty="0"/>
              <a:t> to explore more articles written by that person.</a:t>
            </a:r>
          </a:p>
        </p:txBody>
      </p:sp>
    </p:spTree>
    <p:extLst>
      <p:ext uri="{BB962C8B-B14F-4D97-AF65-F5344CB8AC3E}">
        <p14:creationId xmlns:p14="http://schemas.microsoft.com/office/powerpoint/2010/main" val="24429717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 the Next Session We Will…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Start thinking about what topic you might select for your research paper.</a:t>
            </a:r>
          </a:p>
          <a:p>
            <a:pPr eaLnBrk="1" hangingPunct="1"/>
            <a:r>
              <a:rPr lang="en-US" dirty="0"/>
              <a:t>Next time we will learn how to develop an outline that will guide how you write the course paper.</a:t>
            </a:r>
          </a:p>
        </p:txBody>
      </p:sp>
      <p:sp>
        <p:nvSpPr>
          <p:cNvPr id="2" name="Rectangle 1"/>
          <p:cNvSpPr/>
          <p:nvPr/>
        </p:nvSpPr>
        <p:spPr>
          <a:xfrm>
            <a:off x="2743200" y="4944070"/>
            <a:ext cx="3352800" cy="923330"/>
          </a:xfrm>
          <a:prstGeom prst="rect">
            <a:avLst/>
          </a:prstGeom>
          <a:solidFill>
            <a:srgbClr val="FFFF6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Outline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1525</Words>
  <Application>Microsoft Office PowerPoint</Application>
  <PresentationFormat>On-screen Show (4:3)</PresentationFormat>
  <Paragraphs>200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Impact</vt:lpstr>
      <vt:lpstr>Times New Roman</vt:lpstr>
      <vt:lpstr>Wingdings</vt:lpstr>
      <vt:lpstr>Default Design</vt:lpstr>
      <vt:lpstr>Introduction to the Course Paper and Choosing a Topic</vt:lpstr>
      <vt:lpstr>Overview of the Paper</vt:lpstr>
      <vt:lpstr>Our Research Paper</vt:lpstr>
      <vt:lpstr>Paper Requirements 5 Pages in Body</vt:lpstr>
      <vt:lpstr>Paper Requirements Divided Into Sections</vt:lpstr>
      <vt:lpstr>Paper Requirements Use at Least 5 Sources</vt:lpstr>
      <vt:lpstr>Paper Requirements Follow APA Publication Guidelines</vt:lpstr>
      <vt:lpstr>Paper Requirements Following APA with Sources</vt:lpstr>
      <vt:lpstr>Paper Requirements Dr. Steve’s Helpful APA Utilities</vt:lpstr>
      <vt:lpstr>Writing a Research Paper Is Like Being a Lawyer Defending a Case</vt:lpstr>
      <vt:lpstr>Dr. Steve’s Research Can Help You!</vt:lpstr>
      <vt:lpstr>Writing a Research Paper Is Like Being a Lawyer in a Court Case</vt:lpstr>
      <vt:lpstr>Frame Your Court Case (Define Your Topic)</vt:lpstr>
      <vt:lpstr>Search Out Evidence (Research Sources)</vt:lpstr>
      <vt:lpstr>Suggestion: Research More than 5 Sources</vt:lpstr>
      <vt:lpstr>CAUTION: Use Only Professionally Respected Material</vt:lpstr>
      <vt:lpstr>Present the Evidence</vt:lpstr>
      <vt:lpstr>Draw a Closing Argument</vt:lpstr>
      <vt:lpstr>How to Choose a Topic</vt:lpstr>
      <vt:lpstr>Choose a General Topic Area</vt:lpstr>
      <vt:lpstr>Focus the Topic</vt:lpstr>
      <vt:lpstr>Your Paper Should Be About…</vt:lpstr>
      <vt:lpstr>Non-Acceptable General Topics</vt:lpstr>
      <vt:lpstr>Examples of Acceptable Topic Areas</vt:lpstr>
      <vt:lpstr>Choosing a Topic Don’t Wait for Inspiration</vt:lpstr>
      <vt:lpstr>Formulating a Search Strategy</vt:lpstr>
      <vt:lpstr>Enter Ebsco Host from Library Page</vt:lpstr>
      <vt:lpstr>Create a Personal Folder</vt:lpstr>
      <vt:lpstr>Search Strategy</vt:lpstr>
      <vt:lpstr>Search Strategy</vt:lpstr>
      <vt:lpstr>Search Strategy</vt:lpstr>
      <vt:lpstr>Search Strategy: Establish Your Court Case (Thesis)</vt:lpstr>
      <vt:lpstr>Search Strategy: Establish Your Court Case (Thesis)</vt:lpstr>
      <vt:lpstr>Search Strategy: Keywords</vt:lpstr>
      <vt:lpstr>Search Strategy: Keywords</vt:lpstr>
      <vt:lpstr>Other Ebsco Host Tricks</vt:lpstr>
      <vt:lpstr>In the Next Session We Will…</vt:lpstr>
    </vt:vector>
  </TitlesOfParts>
  <Company>Personal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Paper Introduction</dc:title>
  <dc:creator>Dr. Stephen L. Broskoske</dc:creator>
  <cp:lastModifiedBy>Steve_and_Kim Broskoske</cp:lastModifiedBy>
  <cp:revision>73</cp:revision>
  <dcterms:created xsi:type="dcterms:W3CDTF">2004-01-16T01:41:33Z</dcterms:created>
  <dcterms:modified xsi:type="dcterms:W3CDTF">2024-09-16T00:33:02Z</dcterms:modified>
</cp:coreProperties>
</file>