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4" r:id="rId2"/>
    <p:sldId id="285" r:id="rId3"/>
    <p:sldId id="286" r:id="rId4"/>
    <p:sldId id="287" r:id="rId5"/>
    <p:sldId id="288" r:id="rId6"/>
    <p:sldId id="296" r:id="rId7"/>
    <p:sldId id="300" r:id="rId8"/>
    <p:sldId id="316" r:id="rId9"/>
    <p:sldId id="318" r:id="rId10"/>
    <p:sldId id="320" r:id="rId11"/>
    <p:sldId id="321" r:id="rId12"/>
    <p:sldId id="340" r:id="rId13"/>
    <p:sldId id="323" r:id="rId14"/>
    <p:sldId id="352" r:id="rId15"/>
    <p:sldId id="324" r:id="rId16"/>
    <p:sldId id="325" r:id="rId17"/>
    <p:sldId id="354" r:id="rId18"/>
    <p:sldId id="355" r:id="rId19"/>
    <p:sldId id="356" r:id="rId20"/>
    <p:sldId id="357" r:id="rId21"/>
    <p:sldId id="358" r:id="rId22"/>
    <p:sldId id="330" r:id="rId23"/>
    <p:sldId id="331" r:id="rId24"/>
    <p:sldId id="333" r:id="rId25"/>
    <p:sldId id="334" r:id="rId26"/>
    <p:sldId id="338" r:id="rId27"/>
    <p:sldId id="35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0"/>
  </p:normalViewPr>
  <p:slideViewPr>
    <p:cSldViewPr>
      <p:cViewPr varScale="1">
        <p:scale>
          <a:sx n="78" d="100"/>
          <a:sy n="78" d="100"/>
        </p:scale>
        <p:origin x="115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3964C-0606-4480-BA3F-55430B4BF86C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0C904-4D01-4A12-A2E8-0721E78D5B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6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Pag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http://en.wikipedia.org/wiki/Main_Page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70C904-4D01-4A12-A2E8-0721E78D5BF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4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27628-AA54-47F0-B981-4CF82E0415BD}" type="datetimeFigureOut">
              <a:rPr lang="en-US" smtClean="0"/>
              <a:pPr/>
              <a:t>9/15/2024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F0B9F-35DC-4470-8C99-9D57CE0B1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32139/intenetico-by-sigma200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en/internet-www-mouse-web-business-42583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Pa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Read/Write Web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Steve Broskoske</a:t>
            </a:r>
            <a:br>
              <a:rPr lang="en-US" dirty="0"/>
            </a:br>
            <a:r>
              <a:rPr lang="en-US" dirty="0"/>
              <a:t>TED 121 Educational Technology</a:t>
            </a:r>
          </a:p>
          <a:p>
            <a:r>
              <a:rPr lang="en-US" dirty="0"/>
              <a:t>Misericordia University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0023DCD-CF4B-21C0-4118-5019E95A8D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5825" y="491765"/>
            <a:ext cx="1691550" cy="1673225"/>
          </a:xfrm>
          <a:prstGeom prst="rect">
            <a:avLst/>
          </a:prstGeom>
        </p:spPr>
      </p:pic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95BB05F9-D6AA-2E1B-EABF-6FB67CDE2C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65143" y="4762500"/>
            <a:ext cx="1814513" cy="18636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Read/Write Web Revolution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Mid 1400’s: Printing press.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Today: Read/write Web technologies (aka Web 2.0).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429000"/>
            <a:ext cx="3014663" cy="2255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429000"/>
            <a:ext cx="2133600" cy="2178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Read/Write Web Revolution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Tools:</a:t>
            </a:r>
          </a:p>
          <a:p>
            <a:pPr lvl="1"/>
            <a:r>
              <a:rPr lang="en-US" dirty="0"/>
              <a:t>Blogs.</a:t>
            </a:r>
          </a:p>
          <a:p>
            <a:pPr lvl="1"/>
            <a:r>
              <a:rPr lang="en-US" dirty="0"/>
              <a:t>Wiki.</a:t>
            </a:r>
          </a:p>
          <a:p>
            <a:pPr lvl="1"/>
            <a:r>
              <a:rPr lang="en-US" dirty="0"/>
              <a:t>Social media sites.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Web 1.0</a:t>
            </a:r>
          </a:p>
          <a:p>
            <a:pPr lvl="1"/>
            <a:r>
              <a:rPr lang="en-US" dirty="0"/>
              <a:t>Users consume content.</a:t>
            </a:r>
          </a:p>
          <a:p>
            <a:r>
              <a:rPr lang="en-US" dirty="0"/>
              <a:t>Web 2.0</a:t>
            </a:r>
          </a:p>
          <a:p>
            <a:pPr lvl="1"/>
            <a:r>
              <a:rPr lang="en-US" dirty="0"/>
              <a:t>Users interact with and contribute content and help organize the Web.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419600"/>
            <a:ext cx="2133600" cy="221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724400"/>
            <a:ext cx="1271587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12"/>
          <p:cNvGrpSpPr/>
          <p:nvPr/>
        </p:nvGrpSpPr>
        <p:grpSpPr>
          <a:xfrm>
            <a:off x="2895600" y="4648200"/>
            <a:ext cx="2743200" cy="1447800"/>
            <a:chOff x="2895600" y="4114800"/>
            <a:chExt cx="2743200" cy="1447800"/>
          </a:xfrm>
        </p:grpSpPr>
        <p:pic>
          <p:nvPicPr>
            <p:cNvPr id="2050" name="Picture 2" descr="C:\Documents and Settings\Dr. Steve Broskoske\Local Settings\Temporary Internet Files\Content.IE5\CQ09YBL8\j0441343[1].png"/>
            <p:cNvPicPr>
              <a:picLocks noChangeAspect="1" noChangeArrowheads="1"/>
            </p:cNvPicPr>
            <p:nvPr/>
          </p:nvPicPr>
          <p:blipFill>
            <a:blip r:embed="rId4" cstate="print"/>
            <a:srcRect t="26531" b="34694"/>
            <a:stretch>
              <a:fillRect/>
            </a:stretch>
          </p:blipFill>
          <p:spPr bwMode="auto">
            <a:xfrm>
              <a:off x="2895600" y="4114800"/>
              <a:ext cx="2743200" cy="1447800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 rot="1680384">
              <a:off x="3605716" y="4670883"/>
              <a:ext cx="1565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Revolution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Read/Write Web Revolution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Amazon.com</a:t>
            </a:r>
          </a:p>
          <a:p>
            <a:pPr lvl="1"/>
            <a:r>
              <a:rPr lang="en-US" dirty="0"/>
              <a:t>Sells products.</a:t>
            </a:r>
          </a:p>
          <a:p>
            <a:pPr lvl="1"/>
            <a:r>
              <a:rPr lang="en-US" dirty="0"/>
              <a:t>Displays popular items.</a:t>
            </a:r>
          </a:p>
          <a:p>
            <a:pPr lvl="1"/>
            <a:r>
              <a:rPr lang="en-US" dirty="0"/>
              <a:t>Ask for input/feedback from consumers.</a:t>
            </a:r>
          </a:p>
          <a:p>
            <a:pPr lvl="1"/>
            <a:r>
              <a:rPr lang="en-US" dirty="0"/>
              <a:t>Provide customized choices based on buying habits.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72513" y="5181600"/>
            <a:ext cx="8266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Users add value to the Web.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344E599-0823-95F4-8A81-A3C1DAEB8F0A}"/>
              </a:ext>
            </a:extLst>
          </p:cNvPr>
          <p:cNvSpPr/>
          <p:nvPr/>
        </p:nvSpPr>
        <p:spPr>
          <a:xfrm>
            <a:off x="7086600" y="1600200"/>
            <a:ext cx="1752600" cy="923330"/>
          </a:xfrm>
          <a:prstGeom prst="wedgeRoundRectCallout">
            <a:avLst>
              <a:gd name="adj1" fmla="val -43273"/>
              <a:gd name="adj2" fmla="val 182830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Reflects Artificial Intelligence.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Read/Write Web Revolution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Users help </a:t>
            </a:r>
            <a:r>
              <a:rPr lang="en-US" b="1" dirty="0"/>
              <a:t>construct knowledge </a:t>
            </a:r>
            <a:r>
              <a:rPr lang="en-US" dirty="0"/>
              <a:t>(contribute) vs. being passive absorbers.</a:t>
            </a:r>
          </a:p>
          <a:p>
            <a:r>
              <a:rPr lang="en-US" dirty="0"/>
              <a:t>Content is </a:t>
            </a:r>
            <a:r>
              <a:rPr lang="en-US" b="1" dirty="0"/>
              <a:t>constantly updated </a:t>
            </a:r>
            <a:r>
              <a:rPr lang="en-US" dirty="0"/>
              <a:t>by everyone vs. occasionally by experts.</a:t>
            </a:r>
          </a:p>
          <a:p>
            <a:r>
              <a:rPr lang="en-US" dirty="0"/>
              <a:t>Through tags and other devices, users help to </a:t>
            </a:r>
            <a:r>
              <a:rPr lang="en-US" b="1" dirty="0"/>
              <a:t>organize the material</a:t>
            </a:r>
            <a:r>
              <a:rPr lang="en-US" dirty="0"/>
              <a:t> based on how people use the material.</a:t>
            </a:r>
          </a:p>
          <a:p>
            <a:r>
              <a:rPr lang="en-US" b="1" dirty="0"/>
              <a:t>Collaboration</a:t>
            </a:r>
            <a:r>
              <a:rPr lang="en-US" dirty="0"/>
              <a:t> can motivate and excite.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</a:t>
            </a:r>
            <a:r>
              <a:rPr lang="en-US" dirty="0" err="1"/>
              <a:t>Literacies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Evaluating and editing content.</a:t>
            </a:r>
          </a:p>
          <a:p>
            <a:r>
              <a:rPr lang="en-US" dirty="0"/>
              <a:t>Use of publishing outlets.</a:t>
            </a:r>
          </a:p>
          <a:p>
            <a:r>
              <a:rPr lang="en-US" dirty="0"/>
              <a:t>Management of information.</a:t>
            </a:r>
          </a:p>
          <a:p>
            <a:r>
              <a:rPr lang="en-US" dirty="0"/>
              <a:t>Collaboration skills.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886200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Teacher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Deliverer of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2800" y="313438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Facilitator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429774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Partner, as students generate content &amp; construct their own knowledge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653420"/>
            <a:ext cx="1828800" cy="1385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733800"/>
            <a:ext cx="1647825" cy="123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667000"/>
            <a:ext cx="226715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943600" y="60768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</a:t>
            </a:r>
            <a:r>
              <a:rPr lang="en-US" sz="2000" dirty="0" err="1"/>
              <a:t>Beldarrain</a:t>
            </a:r>
            <a:r>
              <a:rPr lang="en-US" sz="2000" dirty="0"/>
              <a:t>, 2006)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0385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Information scarcity:</a:t>
            </a:r>
          </a:p>
          <a:p>
            <a:r>
              <a:rPr lang="en-US" dirty="0"/>
              <a:t>Memorizing of facts is important.</a:t>
            </a:r>
          </a:p>
          <a:p>
            <a:r>
              <a:rPr lang="en-US" dirty="0"/>
              <a:t>Controlling access to scarce resources gives power.</a:t>
            </a:r>
          </a:p>
          <a:p>
            <a:r>
              <a:rPr lang="en-US" dirty="0"/>
              <a:t>Teaching involves exposing students to information and info. sources.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Information abundance:</a:t>
            </a:r>
          </a:p>
          <a:p>
            <a:r>
              <a:rPr lang="en-US" dirty="0"/>
              <a:t>Memorizing of facts is unimportant.</a:t>
            </a:r>
          </a:p>
          <a:p>
            <a:r>
              <a:rPr lang="en-US" dirty="0"/>
              <a:t>Ability to locate and evaluate info. is important.</a:t>
            </a:r>
          </a:p>
          <a:p>
            <a:r>
              <a:rPr lang="en-US" dirty="0"/>
              <a:t>Ability to recognize patterns and make connections is important.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5599093"/>
            <a:ext cx="6629400" cy="9541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Education is changing from memorizing to locating and harnessing information.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Connectivism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Learning is no longer a personal activity performed in isolation within an information scarce environment.</a:t>
            </a:r>
          </a:p>
          <a:p>
            <a:r>
              <a:rPr lang="en-US" i="1" dirty="0" err="1"/>
              <a:t>Connectivism</a:t>
            </a:r>
            <a:r>
              <a:rPr lang="en-US" dirty="0"/>
              <a:t> is a new educational theory that reflects this fact and the understanding that certain skills and tools will be required.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95600" y="4800600"/>
            <a:ext cx="2743200" cy="1447800"/>
            <a:chOff x="2895600" y="4114800"/>
            <a:chExt cx="2743200" cy="1447800"/>
          </a:xfrm>
        </p:grpSpPr>
        <p:pic>
          <p:nvPicPr>
            <p:cNvPr id="5" name="Picture 2" descr="C:\Documents and Settings\Dr. Steve Broskoske\Local Settings\Temporary Internet Files\Content.IE5\CQ09YBL8\j0441343[1].png"/>
            <p:cNvPicPr>
              <a:picLocks noChangeAspect="1" noChangeArrowheads="1"/>
            </p:cNvPicPr>
            <p:nvPr/>
          </p:nvPicPr>
          <p:blipFill>
            <a:blip r:embed="rId2" cstate="print"/>
            <a:srcRect t="26531" b="34694"/>
            <a:stretch>
              <a:fillRect/>
            </a:stretch>
          </p:blipFill>
          <p:spPr bwMode="auto">
            <a:xfrm>
              <a:off x="2895600" y="4114800"/>
              <a:ext cx="2743200" cy="144780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 rot="1680384">
              <a:off x="3605716" y="4670883"/>
              <a:ext cx="1565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Revolution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Wiki/Shared Documents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History: What Is Wiki?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70082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Refers to a document that can be shared among several users.</a:t>
            </a:r>
          </a:p>
          <a:p>
            <a:r>
              <a:rPr lang="en-US" dirty="0"/>
              <a:t>Comes from the Hawaiian term, </a:t>
            </a:r>
            <a:r>
              <a:rPr lang="en-US" i="1" dirty="0"/>
              <a:t>wiki wiki</a:t>
            </a:r>
            <a:r>
              <a:rPr lang="en-US" dirty="0"/>
              <a:t> (meaning “quick”).</a:t>
            </a:r>
          </a:p>
          <a:p>
            <a:r>
              <a:rPr lang="en-US" dirty="0"/>
              <a:t>Wiki began as “quick” Web pages that readers of the Web page could edit (vs. author uploading).</a:t>
            </a:r>
          </a:p>
          <a:p>
            <a:r>
              <a:rPr lang="en-US" dirty="0"/>
              <a:t>Word later allowed multiple editors to be tracked.</a:t>
            </a:r>
          </a:p>
          <a:p>
            <a:r>
              <a:rPr lang="en-US" dirty="0"/>
              <a:t>Google Docs now allow multiple editors at the same time.</a:t>
            </a:r>
          </a:p>
        </p:txBody>
      </p:sp>
      <p:pic>
        <p:nvPicPr>
          <p:cNvPr id="14341" name="Picture 5" descr="j01743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020" y="85523"/>
            <a:ext cx="1271889" cy="161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j01743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9686" y="4813348"/>
            <a:ext cx="1095294" cy="196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8859C5-A40A-418A-B60A-00AAD263067D}"/>
              </a:ext>
            </a:extLst>
          </p:cNvPr>
          <p:cNvSpPr txBox="1"/>
          <p:nvPr/>
        </p:nvSpPr>
        <p:spPr>
          <a:xfrm>
            <a:off x="1981200" y="6048304"/>
            <a:ext cx="4800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First Wiki was created in 1995.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in Communication and News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people don’t trust Wikipedia as a primary news/info. source?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819400"/>
            <a:ext cx="3352800" cy="250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838200" y="5486400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Wikipedia (and the Web) is becoming the sum of all human knowledge and experience.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/>
              <a:t>Reasons for Validity of Wikipedia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Everyone uses it.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Many editors.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Becoming a trusted source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Easy to track the editors and remove vandalism.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724400"/>
            <a:ext cx="769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u="sng" dirty="0">
                <a:solidFill>
                  <a:srgbClr val="FF0000"/>
                </a:solidFill>
              </a:rPr>
              <a:t>APA (as of version 6) recognizes the following sources: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Newsgroup, online forum comment, electronic mailing list message, web log post, video file.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WikiMedia</a:t>
            </a:r>
            <a:r>
              <a:rPr lang="en-US" dirty="0"/>
              <a:t> Foundation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WikiMedia</a:t>
            </a:r>
            <a:r>
              <a:rPr lang="en-US" dirty="0"/>
              <a:t> Foundation offers many “sister projects” to Wikipedia:</a:t>
            </a:r>
          </a:p>
          <a:p>
            <a:pPr lvl="1"/>
            <a:r>
              <a:rPr lang="en-US" dirty="0"/>
              <a:t>Commons</a:t>
            </a:r>
          </a:p>
          <a:p>
            <a:pPr lvl="1"/>
            <a:r>
              <a:rPr lang="en-US" dirty="0" err="1"/>
              <a:t>WikiQuote</a:t>
            </a:r>
            <a:endParaRPr lang="en-US" dirty="0"/>
          </a:p>
          <a:p>
            <a:pPr lvl="1"/>
            <a:r>
              <a:rPr lang="en-US" dirty="0" err="1"/>
              <a:t>WikiSpecies</a:t>
            </a:r>
            <a:endParaRPr lang="en-US" dirty="0"/>
          </a:p>
          <a:p>
            <a:pPr lvl="1"/>
            <a:r>
              <a:rPr lang="en-US" dirty="0" err="1"/>
              <a:t>WikiNews</a:t>
            </a:r>
            <a:endParaRPr lang="en-US" dirty="0"/>
          </a:p>
          <a:p>
            <a:pPr lvl="1"/>
            <a:r>
              <a:rPr lang="en-US" dirty="0" err="1"/>
              <a:t>WikiBooks</a:t>
            </a:r>
            <a:endParaRPr lang="en-US" dirty="0"/>
          </a:p>
          <a:p>
            <a:pPr lvl="1"/>
            <a:r>
              <a:rPr lang="en-US" dirty="0" err="1"/>
              <a:t>Wikiversity</a:t>
            </a:r>
            <a:endParaRPr lang="en-US" dirty="0"/>
          </a:p>
          <a:p>
            <a:pPr lvl="1"/>
            <a:r>
              <a:rPr lang="en-US" dirty="0" err="1"/>
              <a:t>Wiktionary</a:t>
            </a:r>
            <a:endParaRPr lang="en-US" dirty="0"/>
          </a:p>
          <a:p>
            <a:pPr lvl="1"/>
            <a:r>
              <a:rPr lang="en-US" dirty="0" err="1"/>
              <a:t>WikiSource</a:t>
            </a:r>
            <a:endParaRPr lang="en-US" dirty="0"/>
          </a:p>
        </p:txBody>
      </p:sp>
      <p:sp>
        <p:nvSpPr>
          <p:cNvPr id="4" name="Action Button: Custom 3">
            <a:hlinkClick r:id="rId3" highlightClick="1"/>
          </p:cNvPr>
          <p:cNvSpPr/>
          <p:nvPr/>
        </p:nvSpPr>
        <p:spPr>
          <a:xfrm>
            <a:off x="3962400" y="4953000"/>
            <a:ext cx="4419600" cy="12192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WikiMedia</a:t>
            </a:r>
            <a:r>
              <a:rPr lang="en-US" sz="3200" dirty="0">
                <a:solidFill>
                  <a:schemeClr val="tx1"/>
                </a:solidFill>
              </a:rPr>
              <a:t> Foundation Products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/>
              <a:t>Using Wiki in the Classroom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Students learn:</a:t>
            </a:r>
          </a:p>
          <a:p>
            <a:pPr lvl="1">
              <a:lnSpc>
                <a:spcPct val="90000"/>
              </a:lnSpc>
            </a:pPr>
            <a:r>
              <a:rPr lang="en-US" sz="3200" b="1" dirty="0"/>
              <a:t>Democratic process </a:t>
            </a:r>
            <a:r>
              <a:rPr lang="en-US" sz="3200" dirty="0"/>
              <a:t>of knowledge construction.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To </a:t>
            </a:r>
            <a:r>
              <a:rPr lang="en-US" sz="3200" b="1" dirty="0"/>
              <a:t>negotiate meaning</a:t>
            </a:r>
            <a:r>
              <a:rPr lang="en-US" sz="3200" dirty="0"/>
              <a:t>, relevance, wording, accuracy.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To </a:t>
            </a:r>
            <a:r>
              <a:rPr lang="en-US" sz="3200" b="1" dirty="0"/>
              <a:t>respect intellectual property</a:t>
            </a:r>
            <a:r>
              <a:rPr lang="en-US" sz="3200" dirty="0"/>
              <a:t>, and the work and ideas of others.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/>
              <a:t>Using Wiki in the Classroom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Benefits to students: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Facilitates </a:t>
            </a:r>
            <a:r>
              <a:rPr lang="en-US" b="1" dirty="0"/>
              <a:t>collaboration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Allows students to learn from the </a:t>
            </a:r>
            <a:r>
              <a:rPr lang="en-US" b="1" dirty="0"/>
              <a:t>work of others </a:t>
            </a:r>
            <a:r>
              <a:rPr lang="en-US" dirty="0"/>
              <a:t>(along with edits by the teacher).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Enhances student </a:t>
            </a:r>
            <a:r>
              <a:rPr lang="en-US" b="1" dirty="0"/>
              <a:t>motivation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provide more </a:t>
            </a:r>
            <a:r>
              <a:rPr lang="en-US" b="1" dirty="0"/>
              <a:t>student control </a:t>
            </a:r>
            <a:r>
              <a:rPr lang="en-US" dirty="0"/>
              <a:t>and independence in learning activity.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Allows students to participate in a meaningful, </a:t>
            </a:r>
            <a:r>
              <a:rPr lang="en-US" b="1" dirty="0"/>
              <a:t>real-life project </a:t>
            </a:r>
            <a:r>
              <a:rPr lang="en-US" dirty="0"/>
              <a:t>(work could be made public).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6AE3F-CE2F-25EB-30FE-5D37DDF24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Share a Google Doc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4BCABC-753F-FBD4-BBC8-24498D738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by saving the Google Document (Google Doc, Slides, Sheets).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1E18F7-E700-F5F9-0C46-A94A8700CF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124200"/>
            <a:ext cx="8756722" cy="1676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AD8285-7B82-E0F4-20C6-00DD5DC21C3A}"/>
              </a:ext>
            </a:extLst>
          </p:cNvPr>
          <p:cNvSpPr/>
          <p:nvPr/>
        </p:nvSpPr>
        <p:spPr>
          <a:xfrm>
            <a:off x="7391400" y="3048000"/>
            <a:ext cx="1593922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19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DC764-BA1A-A2B7-0AEC-99CF50E48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Share a Google Doc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317F3D-9B35-9DF2-533E-73E1648A68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1634613"/>
            <a:ext cx="5486400" cy="4788544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8640BCC-143B-DF70-4A9F-3CA52DA944BB}"/>
              </a:ext>
            </a:extLst>
          </p:cNvPr>
          <p:cNvSpPr/>
          <p:nvPr/>
        </p:nvSpPr>
        <p:spPr>
          <a:xfrm>
            <a:off x="304800" y="2057400"/>
            <a:ext cx="2667000" cy="1371600"/>
          </a:xfrm>
          <a:prstGeom prst="wedgeRoundRectCallout">
            <a:avLst>
              <a:gd name="adj1" fmla="val 68908"/>
              <a:gd name="adj2" fmla="val 14472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Add individuals to keep document limited.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BCC8AEA-2DFC-E175-89C3-BEFB86185003}"/>
              </a:ext>
            </a:extLst>
          </p:cNvPr>
          <p:cNvSpPr/>
          <p:nvPr/>
        </p:nvSpPr>
        <p:spPr>
          <a:xfrm>
            <a:off x="304800" y="4191000"/>
            <a:ext cx="2667000" cy="1371600"/>
          </a:xfrm>
          <a:prstGeom prst="wedgeRoundRectCallout">
            <a:avLst>
              <a:gd name="adj1" fmla="val 68908"/>
              <a:gd name="adj2" fmla="val 14472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Open access wider by selecting this option.</a:t>
            </a:r>
          </a:p>
        </p:txBody>
      </p:sp>
    </p:spTree>
    <p:extLst>
      <p:ext uri="{BB962C8B-B14F-4D97-AF65-F5344CB8AC3E}">
        <p14:creationId xmlns:p14="http://schemas.microsoft.com/office/powerpoint/2010/main" val="321508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90360A-8A7A-A2FC-38CA-A54C06725C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1600200"/>
            <a:ext cx="5542203" cy="480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5DC764-BA1A-A2B7-0AEC-99CF50E48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Share a Google Doc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8640BCC-143B-DF70-4A9F-3CA52DA944BB}"/>
              </a:ext>
            </a:extLst>
          </p:cNvPr>
          <p:cNvSpPr/>
          <p:nvPr/>
        </p:nvSpPr>
        <p:spPr>
          <a:xfrm>
            <a:off x="304800" y="2057400"/>
            <a:ext cx="2667000" cy="1371600"/>
          </a:xfrm>
          <a:prstGeom prst="wedgeRoundRectCallout">
            <a:avLst>
              <a:gd name="adj1" fmla="val 98401"/>
              <a:gd name="adj2" fmla="val 72537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Select “MU” to open to all people logged into MU.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BCC8AEA-2DFC-E175-89C3-BEFB86185003}"/>
              </a:ext>
            </a:extLst>
          </p:cNvPr>
          <p:cNvSpPr/>
          <p:nvPr/>
        </p:nvSpPr>
        <p:spPr>
          <a:xfrm>
            <a:off x="304800" y="4191000"/>
            <a:ext cx="2667000" cy="1905000"/>
          </a:xfrm>
          <a:prstGeom prst="wedgeRoundRectCallout">
            <a:avLst>
              <a:gd name="adj1" fmla="val 99507"/>
              <a:gd name="adj2" fmla="val -30689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Select “anyone with link” to allow access to anyone to whom you send the link.</a:t>
            </a:r>
          </a:p>
        </p:txBody>
      </p:sp>
    </p:spTree>
    <p:extLst>
      <p:ext uri="{BB962C8B-B14F-4D97-AF65-F5344CB8AC3E}">
        <p14:creationId xmlns:p14="http://schemas.microsoft.com/office/powerpoint/2010/main" val="292178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99C596-90CB-0237-542C-7D459FB562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209800"/>
            <a:ext cx="5392808" cy="411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5DC764-BA1A-A2B7-0AEC-99CF50E48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Share a Google Doc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8640BCC-143B-DF70-4A9F-3CA52DA944BB}"/>
              </a:ext>
            </a:extLst>
          </p:cNvPr>
          <p:cNvSpPr/>
          <p:nvPr/>
        </p:nvSpPr>
        <p:spPr>
          <a:xfrm>
            <a:off x="6172200" y="1417638"/>
            <a:ext cx="2667000" cy="914400"/>
          </a:xfrm>
          <a:prstGeom prst="wedgeRoundRectCallout">
            <a:avLst>
              <a:gd name="adj1" fmla="val -91460"/>
              <a:gd name="adj2" fmla="val 215905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Viewer means “read only.”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BCC8AEA-2DFC-E175-89C3-BEFB86185003}"/>
              </a:ext>
            </a:extLst>
          </p:cNvPr>
          <p:cNvSpPr/>
          <p:nvPr/>
        </p:nvSpPr>
        <p:spPr>
          <a:xfrm>
            <a:off x="6172200" y="3048000"/>
            <a:ext cx="2667000" cy="1646238"/>
          </a:xfrm>
          <a:prstGeom prst="wedgeRoundRectCallout">
            <a:avLst>
              <a:gd name="adj1" fmla="val -78558"/>
              <a:gd name="adj2" fmla="val 21870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Commenter means make comments but no changes.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A04918C-1337-914C-7F63-103BE5224CF8}"/>
              </a:ext>
            </a:extLst>
          </p:cNvPr>
          <p:cNvSpPr/>
          <p:nvPr/>
        </p:nvSpPr>
        <p:spPr>
          <a:xfrm>
            <a:off x="6248400" y="4937124"/>
            <a:ext cx="2667000" cy="1646238"/>
          </a:xfrm>
          <a:prstGeom prst="wedgeRoundRectCallout">
            <a:avLst>
              <a:gd name="adj1" fmla="val -97360"/>
              <a:gd name="adj2" fmla="val -59954"/>
              <a:gd name="adj3" fmla="val 16667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Editor means access to make changes.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4D150A-51BB-BF61-F57A-F24E201FDF25}"/>
              </a:ext>
            </a:extLst>
          </p:cNvPr>
          <p:cNvSpPr/>
          <p:nvPr/>
        </p:nvSpPr>
        <p:spPr>
          <a:xfrm>
            <a:off x="381000" y="6172200"/>
            <a:ext cx="3810000" cy="533400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Then copy and send link.</a:t>
            </a:r>
          </a:p>
        </p:txBody>
      </p:sp>
    </p:spTree>
    <p:extLst>
      <p:ext uri="{BB962C8B-B14F-4D97-AF65-F5344CB8AC3E}">
        <p14:creationId xmlns:p14="http://schemas.microsoft.com/office/powerpoint/2010/main" val="15222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AECBF6-26A5-238F-D508-32E2BB985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67000"/>
            <a:ext cx="8001000" cy="36603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5DC764-BA1A-A2B7-0AEC-99CF50E48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Share a Google Doc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A7537F8-A3AB-F9EF-B7C5-9D7C8018A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/>
              <a:t>To make accessible to the “world,” select </a:t>
            </a:r>
            <a:r>
              <a:rPr lang="en-US" i="1" dirty="0"/>
              <a:t>download—MS Word (.docx)</a:t>
            </a:r>
            <a:r>
              <a:rPr lang="en-US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9036CD-59FD-8D6D-6419-4598A52EC4A6}"/>
              </a:ext>
            </a:extLst>
          </p:cNvPr>
          <p:cNvSpPr/>
          <p:nvPr/>
        </p:nvSpPr>
        <p:spPr>
          <a:xfrm>
            <a:off x="5105400" y="2780072"/>
            <a:ext cx="21336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5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Blog: First and Very Versatile Web 2.0 Tool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blog:</a:t>
            </a:r>
            <a:r>
              <a:rPr lang="en-US" dirty="0"/>
              <a:t> Shortened form of the word </a:t>
            </a:r>
            <a:r>
              <a:rPr lang="en-US" i="1" dirty="0"/>
              <a:t>weblog</a:t>
            </a:r>
            <a:r>
              <a:rPr lang="en-US" dirty="0"/>
              <a:t>. Blogs are Web-based journal pages which are added one at a time, with the most recent on top.</a:t>
            </a:r>
          </a:p>
          <a:p>
            <a:r>
              <a:rPr lang="en-US" dirty="0"/>
              <a:t>Blog posts normally allow readers (many times members) to comment on each post, opening the possibility for dialogue.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Use Blogs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can:</a:t>
            </a:r>
          </a:p>
          <a:p>
            <a:pPr lvl="1"/>
            <a:r>
              <a:rPr lang="en-US" dirty="0"/>
              <a:t>Post material to show/document their </a:t>
            </a:r>
            <a:r>
              <a:rPr lang="en-US" b="1" dirty="0"/>
              <a:t>progress</a:t>
            </a:r>
            <a:r>
              <a:rPr lang="en-US" dirty="0"/>
              <a:t> on a project.</a:t>
            </a:r>
          </a:p>
          <a:p>
            <a:pPr lvl="1"/>
            <a:r>
              <a:rPr lang="en-US" dirty="0"/>
              <a:t>Post material that they learn as they </a:t>
            </a:r>
            <a:r>
              <a:rPr lang="en-US" b="1" dirty="0"/>
              <a:t>research</a:t>
            </a:r>
            <a:r>
              <a:rPr lang="en-US" dirty="0"/>
              <a:t> a topic.</a:t>
            </a:r>
          </a:p>
          <a:p>
            <a:pPr lvl="1"/>
            <a:r>
              <a:rPr lang="en-US" dirty="0"/>
              <a:t>Make </a:t>
            </a:r>
            <a:r>
              <a:rPr lang="en-US" b="1" dirty="0"/>
              <a:t>comments</a:t>
            </a:r>
            <a:r>
              <a:rPr lang="en-US" dirty="0"/>
              <a:t> about each other’s writing/work (peer reviews).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5257800"/>
            <a:ext cx="5715000" cy="1077218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Promotes critical, analytical, and reflective thinking.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Use Blogs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Teachers can:</a:t>
            </a:r>
          </a:p>
          <a:p>
            <a:pPr lvl="1"/>
            <a:r>
              <a:rPr lang="en-US" dirty="0"/>
              <a:t>Create an online </a:t>
            </a:r>
            <a:r>
              <a:rPr lang="en-US" b="1" dirty="0"/>
              <a:t>book discussion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Have students reflect on </a:t>
            </a:r>
            <a:r>
              <a:rPr lang="en-US" b="1" dirty="0"/>
              <a:t>progress</a:t>
            </a:r>
            <a:r>
              <a:rPr lang="en-US" dirty="0"/>
              <a:t> of a project-based learning activity.</a:t>
            </a:r>
          </a:p>
          <a:p>
            <a:pPr lvl="1"/>
            <a:r>
              <a:rPr lang="en-US" dirty="0"/>
              <a:t>Post </a:t>
            </a:r>
            <a:r>
              <a:rPr lang="en-US" b="1" dirty="0"/>
              <a:t>examples</a:t>
            </a:r>
            <a:r>
              <a:rPr lang="en-US" dirty="0"/>
              <a:t> of student work for parents.</a:t>
            </a:r>
          </a:p>
          <a:p>
            <a:pPr lvl="1"/>
            <a:r>
              <a:rPr lang="en-US" dirty="0"/>
              <a:t>Build a class </a:t>
            </a:r>
            <a:r>
              <a:rPr lang="en-US" b="1" dirty="0"/>
              <a:t>newsletter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Have students comment on </a:t>
            </a:r>
            <a:r>
              <a:rPr lang="en-US" b="1" dirty="0"/>
              <a:t>news items</a:t>
            </a:r>
            <a:r>
              <a:rPr lang="en-US" dirty="0"/>
              <a:t> or current issues.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0" y="58028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(Richardson, 2009)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Teachers and Blogs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Writing</a:t>
            </a:r>
          </a:p>
          <a:p>
            <a:r>
              <a:rPr lang="en-US" dirty="0"/>
              <a:t>Assignment ends.</a:t>
            </a:r>
          </a:p>
          <a:p>
            <a:r>
              <a:rPr lang="en-US" dirty="0"/>
              <a:t>Monologue.</a:t>
            </a:r>
          </a:p>
          <a:p>
            <a:r>
              <a:rPr lang="en-US" dirty="0"/>
              <a:t>Thesis.</a:t>
            </a:r>
          </a:p>
          <a:p>
            <a:r>
              <a:rPr lang="en-US" dirty="0"/>
              <a:t>Written for teacher.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Blogs</a:t>
            </a:r>
          </a:p>
          <a:p>
            <a:r>
              <a:rPr lang="en-US" dirty="0"/>
              <a:t>Blog continues.</a:t>
            </a:r>
          </a:p>
          <a:p>
            <a:r>
              <a:rPr lang="en-US" dirty="0"/>
              <a:t>Conversation.</a:t>
            </a:r>
          </a:p>
          <a:p>
            <a:r>
              <a:rPr lang="en-US" dirty="0"/>
              <a:t>Synthesis.</a:t>
            </a:r>
          </a:p>
          <a:p>
            <a:r>
              <a:rPr lang="en-US" dirty="0"/>
              <a:t>Written for world.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4419600"/>
            <a:ext cx="6324600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</a:rPr>
              <a:t>Blogs allow a teacher to teach new writing skills, support Constructivist learning, support reflection, and support social interaction.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Read/write Web 2.0 revolution!</a:t>
            </a:r>
          </a:p>
          <a:p>
            <a:r>
              <a:rPr lang="en-US" dirty="0"/>
              <a:t>Considered these technologies:</a:t>
            </a:r>
          </a:p>
          <a:p>
            <a:pPr lvl="1"/>
            <a:r>
              <a:rPr lang="en-US" dirty="0"/>
              <a:t>Wiki.</a:t>
            </a:r>
          </a:p>
          <a:p>
            <a:pPr lvl="1"/>
            <a:r>
              <a:rPr lang="en-US" dirty="0"/>
              <a:t>Blog.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4419600"/>
            <a:ext cx="7010400" cy="138499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800" dirty="0"/>
              <a:t>We will be examining and experimenting with more interactive technologies that can be used in the classroom throughout the course.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1020</Words>
  <Application>Microsoft Office PowerPoint</Application>
  <PresentationFormat>On-screen Show (4:3)</PresentationFormat>
  <Paragraphs>146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Read/Write Web Revolution</vt:lpstr>
      <vt:lpstr>Read/Write Web Revolution</vt:lpstr>
      <vt:lpstr>Read/Write Web Revolution</vt:lpstr>
      <vt:lpstr>Read/Write Web Revolution</vt:lpstr>
      <vt:lpstr>Read/Write Web Revolution</vt:lpstr>
      <vt:lpstr>New Literacies</vt:lpstr>
      <vt:lpstr>New Teacher</vt:lpstr>
      <vt:lpstr>Changing Environment</vt:lpstr>
      <vt:lpstr>Connectivism</vt:lpstr>
      <vt:lpstr>Wiki/Shared Documents</vt:lpstr>
      <vt:lpstr>History: What Is Wiki?</vt:lpstr>
      <vt:lpstr>Changes in Communication and News</vt:lpstr>
      <vt:lpstr>Reasons for Validity of Wikipedia</vt:lpstr>
      <vt:lpstr>WikiMedia Foundation Products</vt:lpstr>
      <vt:lpstr>Using Wiki in the Classroom</vt:lpstr>
      <vt:lpstr>Using Wiki in the Classroom</vt:lpstr>
      <vt:lpstr>How to Share a Google Doc</vt:lpstr>
      <vt:lpstr>How to Share a Google Doc</vt:lpstr>
      <vt:lpstr>How to Share a Google Doc</vt:lpstr>
      <vt:lpstr>How to Share a Google Doc</vt:lpstr>
      <vt:lpstr>How to Share a Google Doc</vt:lpstr>
      <vt:lpstr>Blog: First and Very Versatile Web 2.0 Tool</vt:lpstr>
      <vt:lpstr>Blogs</vt:lpstr>
      <vt:lpstr>Ways to Use Blogs</vt:lpstr>
      <vt:lpstr>Ways to Use Blogs</vt:lpstr>
      <vt:lpstr>Teachers and Blogs</vt:lpstr>
      <vt:lpstr>Review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Read/Write Web Revolution: Technology and Changes in the Classroom</dc:title>
  <dc:creator>Dr. Steve Broskoske</dc:creator>
  <cp:lastModifiedBy>Steve_and_Kim Broskoske</cp:lastModifiedBy>
  <cp:revision>92</cp:revision>
  <dcterms:created xsi:type="dcterms:W3CDTF">2010-03-12T15:42:46Z</dcterms:created>
  <dcterms:modified xsi:type="dcterms:W3CDTF">2024-09-16T00:26:47Z</dcterms:modified>
</cp:coreProperties>
</file>